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style5.xml" ContentType="application/vnd.ms-office.chartstyle+xml"/>
  <Override PartName="/ppt/charts/colors5.xml" ContentType="application/vnd.ms-office.chartcolorstyle+xml"/>
  <Override PartName="/ppt/charts/chart12.xml" ContentType="application/vnd.openxmlformats-officedocument.drawingml.chart+xml"/>
  <Override PartName="/ppt/charts/style6.xml" ContentType="application/vnd.ms-office.chartstyle+xml"/>
  <Override PartName="/ppt/charts/colors6.xml" ContentType="application/vnd.ms-office.chartcolorstyle+xml"/>
  <Override PartName="/ppt/charts/chart13.xml" ContentType="application/vnd.openxmlformats-officedocument.drawingml.chart+xml"/>
  <Override PartName="/ppt/charts/style7.xml" ContentType="application/vnd.ms-office.chartstyle+xml"/>
  <Override PartName="/ppt/charts/colors7.xml" ContentType="application/vnd.ms-office.chartcolorstyle+xml"/>
  <Override PartName="/ppt/charts/chart14.xml" ContentType="application/vnd.openxmlformats-officedocument.drawingml.chart+xml"/>
  <Override PartName="/ppt/charts/style8.xml" ContentType="application/vnd.ms-office.chartstyle+xml"/>
  <Override PartName="/ppt/charts/colors8.xml" ContentType="application/vnd.ms-office.chartcolorstyle+xml"/>
  <Override PartName="/ppt/charts/chart15.xml" ContentType="application/vnd.openxmlformats-officedocument.drawingml.chart+xml"/>
  <Override PartName="/ppt/charts/style9.xml" ContentType="application/vnd.ms-office.chartstyle+xml"/>
  <Override PartName="/ppt/charts/colors9.xml" ContentType="application/vnd.ms-office.chartcolorstyle+xml"/>
  <Override PartName="/ppt/charts/chart16.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7.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8.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20.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1.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2.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3.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4.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5.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6.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7.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8.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9.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30.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31.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32.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33.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34.xml" ContentType="application/vnd.openxmlformats-officedocument.drawingml.chart+xml"/>
  <Override PartName="/ppt/charts/style28.xml" ContentType="application/vnd.ms-office.chartstyle+xml"/>
  <Override PartName="/ppt/charts/colors2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93" r:id="rId13"/>
    <p:sldId id="292" r:id="rId14"/>
    <p:sldId id="308" r:id="rId15"/>
    <p:sldId id="309" r:id="rId16"/>
    <p:sldId id="305" r:id="rId17"/>
    <p:sldId id="306" r:id="rId18"/>
    <p:sldId id="307" r:id="rId19"/>
    <p:sldId id="299" r:id="rId20"/>
    <p:sldId id="300" r:id="rId21"/>
    <p:sldId id="301" r:id="rId22"/>
    <p:sldId id="302" r:id="rId23"/>
    <p:sldId id="303" r:id="rId24"/>
    <p:sldId id="290" r:id="rId25"/>
    <p:sldId id="291" r:id="rId26"/>
    <p:sldId id="267" r:id="rId27"/>
    <p:sldId id="268" r:id="rId28"/>
    <p:sldId id="269" r:id="rId29"/>
    <p:sldId id="270" r:id="rId30"/>
    <p:sldId id="271" r:id="rId31"/>
    <p:sldId id="272" r:id="rId32"/>
    <p:sldId id="273" r:id="rId33"/>
    <p:sldId id="276" r:id="rId34"/>
    <p:sldId id="274" r:id="rId35"/>
    <p:sldId id="275" r:id="rId36"/>
    <p:sldId id="278" r:id="rId37"/>
    <p:sldId id="277" r:id="rId38"/>
    <p:sldId id="279" r:id="rId39"/>
    <p:sldId id="280" r:id="rId40"/>
    <p:sldId id="281" r:id="rId41"/>
    <p:sldId id="282" r:id="rId42"/>
    <p:sldId id="283" r:id="rId43"/>
    <p:sldId id="284" r:id="rId44"/>
    <p:sldId id="285" r:id="rId45"/>
    <p:sldId id="286" r:id="rId46"/>
    <p:sldId id="289" r:id="rId47"/>
    <p:sldId id="287" r:id="rId48"/>
    <p:sldId id="288" r:id="rId49"/>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5" autoAdjust="0"/>
    <p:restoredTop sz="94660"/>
  </p:normalViewPr>
  <p:slideViewPr>
    <p:cSldViewPr snapToGrid="0">
      <p:cViewPr>
        <p:scale>
          <a:sx n="70" d="100"/>
          <a:sy n="70" d="100"/>
        </p:scale>
        <p:origin x="576"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avier%20Moya\Downloads\Serie_Pobreza_1s997-2s2013%20(2).xls"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Administrador\Dropbox\semestre%202-13\problemas%20sociales\Problemas%20Sociales%20y%20Contemporaneos\cuadromensualmod.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5.xml"/><Relationship Id="rId1" Type="http://schemas.microsoft.com/office/2011/relationships/chartStyle" Target="style5.xml"/></Relationships>
</file>

<file path=ppt/charts/_rels/chart1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6.xml"/><Relationship Id="rId1" Type="http://schemas.microsoft.com/office/2011/relationships/chartStyle" Target="style6.xml"/></Relationships>
</file>

<file path=ppt/charts/_rels/chart1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7.xml"/><Relationship Id="rId1" Type="http://schemas.microsoft.com/office/2011/relationships/chartStyle" Target="style7.xml"/></Relationships>
</file>

<file path=ppt/charts/_rels/chart1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8.xml"/><Relationship Id="rId1" Type="http://schemas.microsoft.com/office/2011/relationships/chartStyle" Target="style8.xml"/></Relationships>
</file>

<file path=ppt/charts/_rels/chart15.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9.xml"/><Relationship Id="rId1" Type="http://schemas.microsoft.com/office/2011/relationships/chartStyle" Target="style9.xml"/></Relationships>
</file>

<file path=ppt/charts/_rels/chart16.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0.xml"/><Relationship Id="rId1" Type="http://schemas.microsoft.com/office/2011/relationships/chartStyle" Target="style10.xml"/></Relationships>
</file>

<file path=ppt/charts/_rels/chart17.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1.xml"/><Relationship Id="rId1" Type="http://schemas.microsoft.com/office/2011/relationships/chartStyle" Target="style11.xml"/></Relationships>
</file>

<file path=ppt/charts/_rels/chart18.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2.xml"/><Relationship Id="rId1" Type="http://schemas.microsoft.com/office/2011/relationships/chartStyle" Target="style12.xml"/></Relationships>
</file>

<file path=ppt/charts/_rels/chart19.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avier%20Moya\Downloads\Serie_%20GINI_1s1997-1s2012%20(1).xls"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4.xml"/><Relationship Id="rId1" Type="http://schemas.microsoft.com/office/2011/relationships/chartStyle" Target="style14.xml"/></Relationships>
</file>

<file path=ppt/charts/_rels/chart2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5.xml"/><Relationship Id="rId1" Type="http://schemas.microsoft.com/office/2011/relationships/chartStyle" Target="style15.xml"/></Relationships>
</file>

<file path=ppt/charts/_rels/chart2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6.xml"/><Relationship Id="rId1" Type="http://schemas.microsoft.com/office/2011/relationships/chartStyle" Target="style16.xml"/></Relationships>
</file>

<file path=ppt/charts/_rels/chart2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7.xml"/><Relationship Id="rId1" Type="http://schemas.microsoft.com/office/2011/relationships/chartStyle" Target="style17.xml"/></Relationships>
</file>

<file path=ppt/charts/_rels/chart2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8.xml"/><Relationship Id="rId1" Type="http://schemas.microsoft.com/office/2011/relationships/chartStyle" Target="style18.xml"/></Relationships>
</file>

<file path=ppt/charts/_rels/chart25.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9.xml"/><Relationship Id="rId1" Type="http://schemas.microsoft.com/office/2011/relationships/chartStyle" Target="style19.xml"/></Relationships>
</file>

<file path=ppt/charts/_rels/chart26.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0.xml"/><Relationship Id="rId1" Type="http://schemas.microsoft.com/office/2011/relationships/chartStyle" Target="style20.xml"/></Relationships>
</file>

<file path=ppt/charts/_rels/chart27.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1.xml"/><Relationship Id="rId1" Type="http://schemas.microsoft.com/office/2011/relationships/chartStyle" Target="style21.xml"/></Relationships>
</file>

<file path=ppt/charts/_rels/chart28.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2.xml"/><Relationship Id="rId1" Type="http://schemas.microsoft.com/office/2011/relationships/chartStyle" Target="style22.xml"/></Relationships>
</file>

<file path=ppt/charts/_rels/chart29.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avier%20Moya\Downloads\Indicadores_%20NBI%20(2).xls"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4.xml"/><Relationship Id="rId1" Type="http://schemas.microsoft.com/office/2011/relationships/chartStyle" Target="style24.xml"/></Relationships>
</file>

<file path=ppt/charts/_rels/chart3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5.xml"/><Relationship Id="rId1" Type="http://schemas.microsoft.com/office/2011/relationships/chartStyle" Target="style25.xml"/></Relationships>
</file>

<file path=ppt/charts/_rels/chart3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6.xml"/><Relationship Id="rId1" Type="http://schemas.microsoft.com/office/2011/relationships/chartStyle" Target="style26.xml"/></Relationships>
</file>

<file path=ppt/charts/_rels/chart3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7.xml"/><Relationship Id="rId1" Type="http://schemas.microsoft.com/office/2011/relationships/chartStyle" Target="style27.xml"/></Relationships>
</file>

<file path=ppt/charts/_rels/chart3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8.xml"/><Relationship Id="rId1" Type="http://schemas.microsoft.com/office/2011/relationships/chartStyle" Target="style28.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avier%20Moya\Downloads\Indicadores_%20NBI%20(2).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file:///C:\Users\Administrador\Downloads\cuadromensualmod.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istrador\Downloads\cuadromensualmod.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dministrador\Downloads\cuadromensualmod.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dministrador\Downloads\cuadromensualmod.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dministrador\Dropbox\semestre%202-13\problemas%20sociales\Problemas%20Sociales%20y%20Contemporaneos\cuadromensualmo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endParaRPr lang="es-VE"/>
        </a:p>
      </c:txPr>
    </c:title>
    <c:autoTitleDeleted val="0"/>
    <c:plotArea>
      <c:layout/>
      <c:pieChart>
        <c:varyColors val="1"/>
        <c:ser>
          <c:idx val="0"/>
          <c:order val="0"/>
          <c:tx>
            <c:v>Personas Provenientes de Hogares Pobres</c:v>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Lbls>
            <c:numFmt formatCode="0.00%" sourceLinked="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s-VE"/>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'[Serie_Pobreza_1s997-2s2013 (2).xls]Pobreza por Ingreso'!$B$14:$B$16</c:f>
              <c:strCache>
                <c:ptCount val="3"/>
                <c:pt idx="0">
                  <c:v>       No Pobres</c:v>
                </c:pt>
                <c:pt idx="1">
                  <c:v>          Pobres No Extremos</c:v>
                </c:pt>
                <c:pt idx="2">
                  <c:v>          Pobres Extremos</c:v>
                </c:pt>
              </c:strCache>
            </c:strRef>
          </c:cat>
          <c:val>
            <c:numRef>
              <c:f>'[Serie_Pobreza_1s997-2s2013 (2).xls]Pobreza por Ingreso'!$D$14:$D$16</c:f>
              <c:numCache>
                <c:formatCode>#,##0</c:formatCode>
                <c:ptCount val="3"/>
                <c:pt idx="0">
                  <c:v>19415005</c:v>
                </c:pt>
                <c:pt idx="1">
                  <c:v>6382850</c:v>
                </c:pt>
                <c:pt idx="2">
                  <c:v>2791292</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s-VE"/>
        </a:p>
      </c:txPr>
    </c:legend>
    <c:plotVisOnly val="1"/>
    <c:dispBlanksAs val="zero"/>
    <c:showDLblsOverMax val="0"/>
  </c:chart>
  <c:spPr>
    <a:noFill/>
    <a:ln>
      <a:noFill/>
    </a:ln>
    <a:effectLst/>
  </c:spPr>
  <c:txPr>
    <a:bodyPr/>
    <a:lstStyle/>
    <a:p>
      <a:pPr>
        <a:defRPr sz="1600">
          <a:solidFill>
            <a:schemeClr val="tx1"/>
          </a:solidFill>
        </a:defRPr>
      </a:pPr>
      <a:endParaRPr lang="es-V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s-ES" sz="1600"/>
              <a:t>Población Inactiva. Venezuela. abril 2014</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'Cuadro 1'!$A$14</c:f>
              <c:strCache>
                <c:ptCount val="1"/>
                <c:pt idx="0">
                  <c:v>QUEHACERES DEL HOGAR</c:v>
                </c:pt>
              </c:strCache>
            </c:strRef>
          </c:tx>
          <c:invertIfNegative val="0"/>
          <c:dLbls>
            <c:spPr>
              <a:noFill/>
              <a:ln>
                <a:noFill/>
              </a:ln>
              <a:effectLst/>
            </c:spPr>
            <c:txPr>
              <a:bodyPr/>
              <a:lstStyle/>
              <a:p>
                <a:pPr>
                  <a:defRPr sz="1200"/>
                </a:pPr>
                <a:endParaRPr lang="es-V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1'!$A$12</c:f>
              <c:strCache>
                <c:ptCount val="1"/>
                <c:pt idx="0">
                  <c:v>POBLACIÓN INACTIVA</c:v>
                </c:pt>
              </c:strCache>
            </c:strRef>
          </c:cat>
          <c:val>
            <c:numRef>
              <c:f>'Cuadro 1'!$B$14</c:f>
              <c:numCache>
                <c:formatCode>0%</c:formatCode>
                <c:ptCount val="1"/>
                <c:pt idx="0">
                  <c:v>0.40429235214277004</c:v>
                </c:pt>
              </c:numCache>
            </c:numRef>
          </c:val>
        </c:ser>
        <c:ser>
          <c:idx val="1"/>
          <c:order val="1"/>
          <c:tx>
            <c:strRef>
              <c:f>'Cuadro 1'!$A$15</c:f>
              <c:strCache>
                <c:ptCount val="1"/>
                <c:pt idx="0">
                  <c:v>ESTUDIANTE</c:v>
                </c:pt>
              </c:strCache>
            </c:strRef>
          </c:tx>
          <c:invertIfNegative val="0"/>
          <c:dLbls>
            <c:spPr>
              <a:noFill/>
              <a:ln>
                <a:noFill/>
              </a:ln>
              <a:effectLst/>
            </c:spPr>
            <c:txPr>
              <a:bodyPr/>
              <a:lstStyle/>
              <a:p>
                <a:pPr>
                  <a:defRPr sz="1200"/>
                </a:pPr>
                <a:endParaRPr lang="es-V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1'!$A$12</c:f>
              <c:strCache>
                <c:ptCount val="1"/>
                <c:pt idx="0">
                  <c:v>POBLACIÓN INACTIVA</c:v>
                </c:pt>
              </c:strCache>
            </c:strRef>
          </c:cat>
          <c:val>
            <c:numRef>
              <c:f>'Cuadro 1'!$B$15</c:f>
              <c:numCache>
                <c:formatCode>0%</c:formatCode>
                <c:ptCount val="1"/>
                <c:pt idx="0">
                  <c:v>0.35638395963276887</c:v>
                </c:pt>
              </c:numCache>
            </c:numRef>
          </c:val>
        </c:ser>
        <c:ser>
          <c:idx val="2"/>
          <c:order val="2"/>
          <c:tx>
            <c:strRef>
              <c:f>'Cuadro 1'!$A$16</c:f>
              <c:strCache>
                <c:ptCount val="1"/>
                <c:pt idx="0">
                  <c:v>OTRA SITUACIÓN</c:v>
                </c:pt>
              </c:strCache>
            </c:strRef>
          </c:tx>
          <c:invertIfNegative val="0"/>
          <c:dLbls>
            <c:dLbl>
              <c:idx val="0"/>
              <c:layout>
                <c:manualLayout>
                  <c:x val="0"/>
                  <c:y val="-2.49999999999999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s-V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'Cuadro 1'!$A$12</c:f>
              <c:strCache>
                <c:ptCount val="1"/>
                <c:pt idx="0">
                  <c:v>POBLACIÓN INACTIVA</c:v>
                </c:pt>
              </c:strCache>
            </c:strRef>
          </c:cat>
          <c:val>
            <c:numRef>
              <c:f>'Cuadro 1'!$B$16</c:f>
              <c:numCache>
                <c:formatCode>0%</c:formatCode>
                <c:ptCount val="1"/>
                <c:pt idx="0">
                  <c:v>0.19998915847306675</c:v>
                </c:pt>
              </c:numCache>
            </c:numRef>
          </c:val>
        </c:ser>
        <c:ser>
          <c:idx val="3"/>
          <c:order val="3"/>
          <c:tx>
            <c:strRef>
              <c:f>'Cuadro 1'!$A$17</c:f>
              <c:strCache>
                <c:ptCount val="1"/>
                <c:pt idx="0">
                  <c:v>INCAPACITADA PARA TRABAJAR</c:v>
                </c:pt>
              </c:strCache>
            </c:strRef>
          </c:tx>
          <c:invertIfNegative val="0"/>
          <c:dLbls>
            <c:dLbl>
              <c:idx val="0"/>
              <c:layout>
                <c:manualLayout>
                  <c:x val="0"/>
                  <c:y val="-3.750000000000005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s-V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'Cuadro 1'!$A$12</c:f>
              <c:strCache>
                <c:ptCount val="1"/>
                <c:pt idx="0">
                  <c:v>POBLACIÓN INACTIVA</c:v>
                </c:pt>
              </c:strCache>
            </c:strRef>
          </c:cat>
          <c:val>
            <c:numRef>
              <c:f>'Cuadro 1'!$B$17</c:f>
              <c:numCache>
                <c:formatCode>0%</c:formatCode>
                <c:ptCount val="1"/>
                <c:pt idx="0">
                  <c:v>3.9334529751394336E-2</c:v>
                </c:pt>
              </c:numCache>
            </c:numRef>
          </c:val>
        </c:ser>
        <c:dLbls>
          <c:showLegendKey val="0"/>
          <c:showVal val="1"/>
          <c:showCatName val="0"/>
          <c:showSerName val="0"/>
          <c:showPercent val="0"/>
          <c:showBubbleSize val="0"/>
        </c:dLbls>
        <c:gapWidth val="95"/>
        <c:gapDepth val="95"/>
        <c:shape val="pyramid"/>
        <c:axId val="774545168"/>
        <c:axId val="774537008"/>
        <c:axId val="0"/>
      </c:bar3DChart>
      <c:catAx>
        <c:axId val="774545168"/>
        <c:scaling>
          <c:orientation val="minMax"/>
        </c:scaling>
        <c:delete val="0"/>
        <c:axPos val="b"/>
        <c:numFmt formatCode="General" sourceLinked="0"/>
        <c:majorTickMark val="none"/>
        <c:minorTickMark val="none"/>
        <c:tickLblPos val="nextTo"/>
        <c:crossAx val="774537008"/>
        <c:crosses val="autoZero"/>
        <c:auto val="1"/>
        <c:lblAlgn val="ctr"/>
        <c:lblOffset val="100"/>
        <c:noMultiLvlLbl val="0"/>
      </c:catAx>
      <c:valAx>
        <c:axId val="774537008"/>
        <c:scaling>
          <c:orientation val="minMax"/>
        </c:scaling>
        <c:delete val="1"/>
        <c:axPos val="l"/>
        <c:numFmt formatCode="0%" sourceLinked="1"/>
        <c:majorTickMark val="out"/>
        <c:minorTickMark val="none"/>
        <c:tickLblPos val="nextTo"/>
        <c:crossAx val="7745451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Hoja1!$B$9</c:f>
              <c:strCache>
                <c:ptCount val="1"/>
                <c:pt idx="0">
                  <c:v>Distrito Capital</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(Hoja1!$D$9,Hoja1!$E$9,Hoja1!$F$9)</c:f>
              <c:numCache>
                <c:formatCode>_ * #,##0_ ;_ * \-#,##0_ ;_ * "-"??_ ;_ @_ </c:formatCode>
                <c:ptCount val="3"/>
                <c:pt idx="0" formatCode="_(* #,##0_);_(* \(#,##0\);_(* &quot;-&quot;??_);_(@_)">
                  <c:v>1748783</c:v>
                </c:pt>
                <c:pt idx="1">
                  <c:v>168215</c:v>
                </c:pt>
                <c:pt idx="2" formatCode="_(* #,##0_);_(* \(#,##0\);_(* &quot;-&quot;??_);_(@_)">
                  <c:v>50461</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38100" cap="flat" cmpd="sng" algn="ctr">
      <a:solidFill>
        <a:schemeClr val="tx1"/>
      </a:solidFill>
      <a:round/>
    </a:ln>
    <a:effectLst/>
  </c:spPr>
  <c:txPr>
    <a:bodyPr/>
    <a:lstStyle/>
    <a:p>
      <a:pPr>
        <a:defRPr/>
      </a:pPr>
      <a:endParaRPr lang="es-V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Hoja1!$B$11</c:f>
              <c:strCache>
                <c:ptCount val="1"/>
                <c:pt idx="0">
                  <c:v>Amazonas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Hoja1!$D$11:$F$11</c:f>
              <c:numCache>
                <c:formatCode>_ * #,##0_ ;_ * \-#,##0_ ;_ * "-"??_ ;_ @_ </c:formatCode>
                <c:ptCount val="3"/>
                <c:pt idx="0" formatCode="_(* #,##0_);_(* \(#,##0\);_(* &quot;-&quot;??_);_(@_)">
                  <c:v>51769</c:v>
                </c:pt>
                <c:pt idx="1">
                  <c:v>38895</c:v>
                </c:pt>
                <c:pt idx="2" formatCode="_(* #,##0_);_(* \(#,##0\);_(* &quot;-&quot;??_);_(@_)">
                  <c:v>20261</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38100" cap="flat" cmpd="sng" algn="ctr">
      <a:solidFill>
        <a:schemeClr val="tx1"/>
      </a:solidFill>
      <a:round/>
    </a:ln>
    <a:effectLst/>
  </c:spPr>
  <c:txPr>
    <a:bodyPr/>
    <a:lstStyle/>
    <a:p>
      <a:pPr>
        <a:defRPr/>
      </a:pPr>
      <a:endParaRPr lang="es-V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Hoja1!$B$12</c:f>
              <c:strCache>
                <c:ptCount val="1"/>
                <c:pt idx="0">
                  <c:v>Anzoategui</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Hoja1!$D$12:$F$12</c:f>
              <c:numCache>
                <c:formatCode>_ * #,##0_ ;_ * \-#,##0_ ;_ * "-"??_ ;_ @_ </c:formatCode>
                <c:ptCount val="3"/>
                <c:pt idx="0" formatCode="_(* #,##0_);_(* \(#,##0\);_(* &quot;-&quot;??_);_(@_)">
                  <c:v>1043828</c:v>
                </c:pt>
                <c:pt idx="1">
                  <c:v>360663</c:v>
                </c:pt>
                <c:pt idx="2" formatCode="_(* #,##0_);_(* \(#,##0\);_(* &quot;-&quot;??_);_(@_)">
                  <c:v>174017</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Hoja1!$B$13</c:f>
              <c:strCache>
                <c:ptCount val="1"/>
                <c:pt idx="0">
                  <c:v>Apure</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Hoja1!$D$13:$F$13</c:f>
              <c:numCache>
                <c:formatCode>_ * #,##0_ ;_ * \-#,##0_ ;_ * "-"??_ ;_ @_ </c:formatCode>
                <c:ptCount val="3"/>
                <c:pt idx="0" formatCode="_(* #,##0_);_(* \(#,##0\);_(* &quot;-&quot;??_);_(@_)">
                  <c:v>244180</c:v>
                </c:pt>
                <c:pt idx="1">
                  <c:v>131933</c:v>
                </c:pt>
                <c:pt idx="2" formatCode="_(* #,##0_);_(* \(#,##0\);_(* &quot;-&quot;??_);_(@_)">
                  <c:v>109028</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Hoja1!$B$14</c:f>
              <c:strCache>
                <c:ptCount val="1"/>
                <c:pt idx="0">
                  <c:v>Aragua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Hoja1!$D$14:$F$14</c:f>
              <c:numCache>
                <c:formatCode>_ * #,##0_ ;_ * \-#,##0_ ;_ * "-"??_ ;_ @_ </c:formatCode>
                <c:ptCount val="3"/>
                <c:pt idx="0" formatCode="_(* #,##0_);_(* \(#,##0\);_(* &quot;-&quot;??_);_(@_)">
                  <c:v>1287567</c:v>
                </c:pt>
                <c:pt idx="1">
                  <c:v>339455</c:v>
                </c:pt>
                <c:pt idx="2" formatCode="_(* #,##0_);_(* \(#,##0\);_(* &quot;-&quot;??_);_(@_)">
                  <c:v>88522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Hoja1!$B$15</c:f>
              <c:strCache>
                <c:ptCount val="1"/>
                <c:pt idx="0">
                  <c:v>Barinas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Hoja1!$D$15:$F$15</c:f>
              <c:numCache>
                <c:formatCode>_ * #,##0_ ;_ * \-#,##0_ ;_ * "-"??_ ;_ @_ </c:formatCode>
                <c:ptCount val="3"/>
                <c:pt idx="0" formatCode="_(* #,##0_);_(* \(#,##0\);_(* &quot;-&quot;??_);_(@_)">
                  <c:v>469919</c:v>
                </c:pt>
                <c:pt idx="1">
                  <c:v>229072</c:v>
                </c:pt>
                <c:pt idx="2" formatCode="_(* #,##0_);_(* \(#,##0\);_(* &quot;-&quot;??_);_(@_)">
                  <c:v>121820</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Hoja1!$B$16</c:f>
              <c:strCache>
                <c:ptCount val="1"/>
                <c:pt idx="0">
                  <c:v>Bolivar</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Hoja1!$D$16:$F$16</c:f>
              <c:numCache>
                <c:formatCode>_ * #,##0_ ;_ * \-#,##0_ ;_ * "-"??_ ;_ @_ </c:formatCode>
                <c:ptCount val="3"/>
                <c:pt idx="0" formatCode="_(* #,##0_);_(* \(#,##0\);_(* &quot;-&quot;??_);_(@_)">
                  <c:v>1044272</c:v>
                </c:pt>
                <c:pt idx="1">
                  <c:v>402227</c:v>
                </c:pt>
                <c:pt idx="2" formatCode="_(* #,##0_);_(* \(#,##0\);_(* &quot;-&quot;??_);_(@_)">
                  <c:v>149302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Hoja1!$B$17</c:f>
              <c:strCache>
                <c:ptCount val="1"/>
                <c:pt idx="0">
                  <c:v>Carabobo</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Hoja1!$D$17:$F$17</c:f>
              <c:numCache>
                <c:formatCode>_ * #,##0_ ;_ * \-#,##0_ ;_ * "-"??_ ;_ @_ </c:formatCode>
                <c:ptCount val="3"/>
                <c:pt idx="0" formatCode="_(* #,##0_);_(* \(#,##0\);_(* &quot;-&quot;??_);_(@_)">
                  <c:v>1725326</c:v>
                </c:pt>
                <c:pt idx="1">
                  <c:v>474753</c:v>
                </c:pt>
                <c:pt idx="2" formatCode="_(* #,##0_);_(* \(#,##0\);_(* &quot;-&quot;??_);_(@_)">
                  <c:v>161094</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Hoja1!$B$18</c:f>
              <c:strCache>
                <c:ptCount val="1"/>
                <c:pt idx="0">
                  <c:v>Cojedes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extLst>
            </c:dLbl>
            <c:dLbl>
              <c:idx val="1"/>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extLst>
            </c:dLbl>
            <c:dLbl>
              <c:idx val="2"/>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Hoja1!$D$18:$F$18</c:f>
              <c:numCache>
                <c:formatCode>_ * #,##0_ ;_ * \-#,##0_ ;_ * "-"??_ ;_ @_ </c:formatCode>
                <c:ptCount val="3"/>
                <c:pt idx="0" formatCode="_(* #,##0_);_(* \(#,##0\);_(* &quot;-&quot;??_);_(@_)">
                  <c:v>186967</c:v>
                </c:pt>
                <c:pt idx="1">
                  <c:v>80011</c:v>
                </c:pt>
                <c:pt idx="2" formatCode="_(* #,##0_);_(* \(#,##0\);_(* &quot;-&quot;??_);_(@_)">
                  <c:v>28384</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r>
              <a:rPr lang="en-US" dirty="0"/>
              <a:t>Distribución Porcentual del Ingreso por </a:t>
            </a:r>
            <a:r>
              <a:rPr lang="en-US" dirty="0" smtClean="0"/>
              <a:t>Quintiles</a:t>
            </a:r>
            <a:r>
              <a:rPr lang="en-US" baseline="0" dirty="0" smtClean="0"/>
              <a:t> </a:t>
            </a:r>
            <a:endParaRPr lang="en-US" dirty="0"/>
          </a:p>
        </c:rich>
      </c:tx>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endParaRPr lang="es-V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V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'[Serie_ GINI_1s1997-1s2012 (1).xls]GINI'!$B$7:$B$11</c:f>
              <c:strCache>
                <c:ptCount val="5"/>
                <c:pt idx="0">
                  <c:v>     20% más pobre</c:v>
                </c:pt>
                <c:pt idx="1">
                  <c:v>     Quintil 2</c:v>
                </c:pt>
                <c:pt idx="2">
                  <c:v>     Quintil intermedio</c:v>
                </c:pt>
                <c:pt idx="3">
                  <c:v>     Quintil 4</c:v>
                </c:pt>
                <c:pt idx="4">
                  <c:v>     20% más rico</c:v>
                </c:pt>
              </c:strCache>
            </c:strRef>
          </c:cat>
          <c:val>
            <c:numRef>
              <c:f>'[Serie_ GINI_1s1997-1s2012 (1).xls]GINI'!$C$7:$C$11</c:f>
              <c:numCache>
                <c:formatCode>0.0</c:formatCode>
                <c:ptCount val="5"/>
                <c:pt idx="0">
                  <c:v>5.3579999999999979</c:v>
                </c:pt>
                <c:pt idx="1">
                  <c:v>10.343</c:v>
                </c:pt>
                <c:pt idx="2">
                  <c:v>15.687000000000001</c:v>
                </c:pt>
                <c:pt idx="3">
                  <c:v>23.838000000000001</c:v>
                </c:pt>
                <c:pt idx="4">
                  <c:v>44.774000000000001</c:v>
                </c:pt>
              </c:numCache>
            </c:numRef>
          </c:val>
        </c:ser>
        <c:dLbls>
          <c:showLegendKey val="0"/>
          <c:showVal val="1"/>
          <c:showCatName val="0"/>
          <c:showSerName val="0"/>
          <c:showPercent val="0"/>
          <c:showBubbleSize val="0"/>
        </c:dLbls>
        <c:gapWidth val="219"/>
        <c:overlap val="-27"/>
        <c:axId val="529957008"/>
        <c:axId val="529959184"/>
      </c:barChart>
      <c:catAx>
        <c:axId val="529957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VE"/>
          </a:p>
        </c:txPr>
        <c:crossAx val="529959184"/>
        <c:crosses val="autoZero"/>
        <c:auto val="1"/>
        <c:lblAlgn val="ctr"/>
        <c:lblOffset val="100"/>
        <c:noMultiLvlLbl val="0"/>
      </c:catAx>
      <c:valAx>
        <c:axId val="52995918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VE"/>
          </a:p>
        </c:txPr>
        <c:crossAx val="529957008"/>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sz="1200">
          <a:solidFill>
            <a:schemeClr val="tx1"/>
          </a:solidFill>
        </a:defRPr>
      </a:pPr>
      <a:endParaRPr lang="es-V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Hoja1!$B$19</c:f>
              <c:strCache>
                <c:ptCount val="1"/>
                <c:pt idx="0">
                  <c:v>Delta Amacuro</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Hoja1!$D$19:$F$19</c:f>
              <c:numCache>
                <c:formatCode>_ * #,##0_ ;_ * \-#,##0_ ;_ * "-"??_ ;_ @_ </c:formatCode>
                <c:ptCount val="3"/>
                <c:pt idx="0" formatCode="_(* #,##0_);_(* \(#,##0\);_(* &quot;-&quot;??_);_(@_)">
                  <c:v>77939</c:v>
                </c:pt>
                <c:pt idx="1">
                  <c:v>37114</c:v>
                </c:pt>
                <c:pt idx="2" formatCode="_(* #,##0_);_(* \(#,##0\);_(* &quot;-&quot;??_);_(@_)">
                  <c:v>20045</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Hoja1!$B$20</c:f>
              <c:strCache>
                <c:ptCount val="1"/>
                <c:pt idx="0">
                  <c:v>Falcon</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0"/>
              <c:showCatName val="1"/>
              <c:showSerName val="0"/>
              <c:showPercent val="1"/>
              <c:showBubbleSize val="0"/>
              <c:extLst>
                <c:ext xmlns:c15="http://schemas.microsoft.com/office/drawing/2012/chart" uri="{CE6537A1-D6FC-4f65-9D91-7224C49458BB}"/>
              </c:extLst>
            </c:dLbl>
            <c:dLbl>
              <c:idx val="1"/>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0"/>
              <c:showCatName val="1"/>
              <c:showSerName val="0"/>
              <c:showPercent val="1"/>
              <c:showBubbleSize val="0"/>
              <c:extLst>
                <c:ext xmlns:c15="http://schemas.microsoft.com/office/drawing/2012/chart" uri="{CE6537A1-D6FC-4f65-9D91-7224C49458BB}"/>
              </c:extLst>
            </c:dLbl>
            <c:dLbl>
              <c:idx val="2"/>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0"/>
              <c:showCatName val="1"/>
              <c:showSerName val="0"/>
              <c:showPercent val="1"/>
              <c:showBubbleSize val="0"/>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Hoja1!$D$20:$F$20</c:f>
              <c:numCache>
                <c:formatCode>_ * #,##0_ ;_ * \-#,##0_ ;_ * "-"??_ ;_ @_ </c:formatCode>
                <c:ptCount val="3"/>
                <c:pt idx="0" formatCode="_(* #,##0_);_(* \(#,##0\);_(* &quot;-&quot;??_);_(@_)">
                  <c:v>624299</c:v>
                </c:pt>
                <c:pt idx="1">
                  <c:v>230985</c:v>
                </c:pt>
                <c:pt idx="2" formatCode="_(* #,##0_);_(* \(#,##0\);_(* &quot;-&quot;??_);_(@_)">
                  <c:v>111772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solidFill>
      <a:schemeClr val="bg1"/>
    </a:solidFill>
    <a:ln w="9525" cap="flat" cmpd="sng" algn="ctr">
      <a:solidFill>
        <a:schemeClr val="tx1"/>
      </a:solidFill>
      <a:round/>
    </a:ln>
    <a:effectLst/>
  </c:spPr>
  <c:txPr>
    <a:bodyPr/>
    <a:lstStyle/>
    <a:p>
      <a:pPr>
        <a:defRPr/>
      </a:pPr>
      <a:endParaRPr lang="es-V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Hoja1!$B$21</c:f>
              <c:strCache>
                <c:ptCount val="1"/>
                <c:pt idx="0">
                  <c:v>Guarico</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accent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Hoja1!$D$21:$F$21</c:f>
              <c:numCache>
                <c:formatCode>_ * #,##0_ ;_ * \-#,##0_ ;_ * "-"??_ ;_ @_ </c:formatCode>
                <c:ptCount val="3"/>
                <c:pt idx="0" formatCode="_(* #,##0_);_(* \(#,##0\);_(* &quot;-&quot;??_);_(@_)">
                  <c:v>470044</c:v>
                </c:pt>
                <c:pt idx="1">
                  <c:v>181571</c:v>
                </c:pt>
                <c:pt idx="2" formatCode="_(* #,##0_);_(* \(#,##0\);_(* &quot;-&quot;??_);_(@_)">
                  <c:v>117297</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Hoja1!$B$22</c:f>
              <c:strCache>
                <c:ptCount val="1"/>
                <c:pt idx="0">
                  <c:v>Lara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extLst>
            </c:dLbl>
            <c:dLbl>
              <c:idx val="1"/>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extLst>
            </c:dLbl>
            <c:dLbl>
              <c:idx val="2"/>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Hoja1!$D$22:$F$22</c:f>
              <c:numCache>
                <c:formatCode>_ * #,##0_ ;_ * \-#,##0_ ;_ * "-"??_ ;_ @_ </c:formatCode>
                <c:ptCount val="3"/>
                <c:pt idx="0" formatCode="_(* #,##0_);_(* \(#,##0\);_(* &quot;-&quot;??_);_(@_)">
                  <c:v>1209714</c:v>
                </c:pt>
                <c:pt idx="1">
                  <c:v>450181</c:v>
                </c:pt>
                <c:pt idx="2" formatCode="_(* #,##0_);_(* \(#,##0\);_(* &quot;-&quot;??_);_(@_)">
                  <c:v>194667</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Hoja1!$B$23</c:f>
              <c:strCache>
                <c:ptCount val="1"/>
                <c:pt idx="0">
                  <c:v>Merida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Hoja1!$D$23:$F$23</c:f>
              <c:numCache>
                <c:formatCode>_ * #,##0_ ;_ * \-#,##0_ ;_ * "-"??_ ;_ @_ </c:formatCode>
                <c:ptCount val="3"/>
                <c:pt idx="0" formatCode="_(* #,##0_);_(* \(#,##0\);_(* &quot;-&quot;??_);_(@_)">
                  <c:v>563472</c:v>
                </c:pt>
                <c:pt idx="1">
                  <c:v>243349</c:v>
                </c:pt>
                <c:pt idx="2" formatCode="_(* #,##0_);_(* \(#,##0\);_(* &quot;-&quot;??_);_(@_)">
                  <c:v>104622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Hoja1!$B$24</c:f>
              <c:strCache>
                <c:ptCount val="1"/>
                <c:pt idx="0">
                  <c:v>Miranda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Hoja1!$D$24:$F$24</c:f>
              <c:numCache>
                <c:formatCode>_ * #,##0_ ;_ * \-#,##0_ ;_ * "-"??_ ;_ @_ </c:formatCode>
                <c:ptCount val="3"/>
                <c:pt idx="0" formatCode="_(* #,##0_);_(* \(#,##0\);_(* &quot;-&quot;??_);_(@_)">
                  <c:v>2313021</c:v>
                </c:pt>
                <c:pt idx="1">
                  <c:v>557986</c:v>
                </c:pt>
                <c:pt idx="2" formatCode="_(* #,##0_);_(* \(#,##0\);_(* &quot;-&quot;??_);_(@_)">
                  <c:v>205269</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Hoja1!$B$25</c:f>
              <c:strCache>
                <c:ptCount val="1"/>
                <c:pt idx="0">
                  <c:v>Monagas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Hoja1!$D$25:$F$25</c:f>
              <c:numCache>
                <c:formatCode>_ * #,##0_ ;_ * \-#,##0_ ;_ * "-"??_ ;_ @_ </c:formatCode>
                <c:ptCount val="3"/>
                <c:pt idx="0" formatCode="_(* #,##0_);_(* \(#,##0\);_(* &quot;-&quot;??_);_(@_)">
                  <c:v>463798</c:v>
                </c:pt>
                <c:pt idx="1">
                  <c:v>283975</c:v>
                </c:pt>
                <c:pt idx="2" formatCode="_(* #,##0_);_(* \(#,##0\);_(* &quot;-&quot;??_);_(@_)">
                  <c:v>201719</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Hoja1!$B$26</c:f>
              <c:strCache>
                <c:ptCount val="1"/>
                <c:pt idx="0">
                  <c:v>Nueva Esparta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Hoja1!$D$26:$F$26</c:f>
              <c:numCache>
                <c:formatCode>_ * #,##0_ ;_ * \-#,##0_ ;_ * "-"??_ ;_ @_ </c:formatCode>
                <c:ptCount val="3"/>
                <c:pt idx="0" formatCode="_(* #,##0_);_(* \(#,##0\);_(* &quot;-&quot;??_);_(@_)">
                  <c:v>372749</c:v>
                </c:pt>
                <c:pt idx="1">
                  <c:v>86903</c:v>
                </c:pt>
                <c:pt idx="2" formatCode="_(* #,##0_);_(* \(#,##0\);_(* &quot;-&quot;??_);_(@_)">
                  <c:v>19507</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Hoja1!$B$27</c:f>
              <c:strCache>
                <c:ptCount val="1"/>
                <c:pt idx="0">
                  <c:v>Portuguesa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Hoja1!$D$27:$F$27</c:f>
              <c:numCache>
                <c:formatCode>_ * #,##0_ ;_ * \-#,##0_ ;_ * "-"??_ ;_ @_ </c:formatCode>
                <c:ptCount val="3"/>
                <c:pt idx="0" formatCode="_(* #,##0_);_(* \(#,##0\);_(* &quot;-&quot;??_);_(@_)">
                  <c:v>460137</c:v>
                </c:pt>
                <c:pt idx="1">
                  <c:v>304398</c:v>
                </c:pt>
                <c:pt idx="2" formatCode="_(* #,##0_);_(* \(#,##0\);_(* &quot;-&quot;??_);_(@_)">
                  <c:v>181172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Hoja1!$B$28</c:f>
              <c:strCache>
                <c:ptCount val="1"/>
                <c:pt idx="0">
                  <c:v>Sucre</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Hoja1!$D$28:$F$28</c:f>
              <c:numCache>
                <c:formatCode>_ * #,##0_ ;_ * \-#,##0_ ;_ * "-"??_ ;_ @_ </c:formatCode>
                <c:ptCount val="3"/>
                <c:pt idx="0" formatCode="_(* #,##0_);_(* \(#,##0\);_(* &quot;-&quot;??_);_(@_)">
                  <c:v>432108</c:v>
                </c:pt>
                <c:pt idx="1">
                  <c:v>337909</c:v>
                </c:pt>
                <c:pt idx="2" formatCode="_(* #,##0_);_(* \(#,##0\);_(* &quot;-&quot;??_);_(@_)">
                  <c:v>195161</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s-VE" b="1" dirty="0" smtClean="0">
                <a:solidFill>
                  <a:schemeClr val="tx1"/>
                </a:solidFill>
              </a:rPr>
              <a:t>Hogares</a:t>
            </a:r>
            <a:r>
              <a:rPr lang="es-VE" b="1" baseline="0" dirty="0" smtClean="0">
                <a:solidFill>
                  <a:schemeClr val="tx1"/>
                </a:solidFill>
              </a:rPr>
              <a:t> </a:t>
            </a:r>
            <a:r>
              <a:rPr lang="es-VE" b="1" baseline="0" dirty="0">
                <a:solidFill>
                  <a:schemeClr val="tx1"/>
                </a:solidFill>
              </a:rPr>
              <a:t>Pobres por </a:t>
            </a:r>
            <a:r>
              <a:rPr lang="es-VE" b="1" baseline="0" dirty="0" smtClean="0">
                <a:solidFill>
                  <a:schemeClr val="tx1"/>
                </a:solidFill>
              </a:rPr>
              <a:t>Necesidades </a:t>
            </a:r>
            <a:r>
              <a:rPr lang="es-VE" b="1" baseline="0" dirty="0">
                <a:solidFill>
                  <a:schemeClr val="tx1"/>
                </a:solidFill>
              </a:rPr>
              <a:t>B</a:t>
            </a:r>
            <a:r>
              <a:rPr lang="es-VE" b="1" baseline="0" dirty="0" smtClean="0">
                <a:solidFill>
                  <a:schemeClr val="tx1"/>
                </a:solidFill>
              </a:rPr>
              <a:t>ásicas </a:t>
            </a:r>
            <a:r>
              <a:rPr lang="es-VE" b="1" baseline="0" dirty="0">
                <a:solidFill>
                  <a:schemeClr val="tx1"/>
                </a:solidFill>
              </a:rPr>
              <a:t>Insatisfechas</a:t>
            </a:r>
            <a:endParaRPr lang="es-VE" b="1" dirty="0">
              <a:solidFill>
                <a:schemeClr val="tx1"/>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s-V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s-V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'[Indicadores_ NBI (2).xls]Indicadores NBI'!$B$5:$B$9</c:f>
              <c:strCache>
                <c:ptCount val="5"/>
                <c:pt idx="0">
                  <c:v>Niños 7 a 12 años que no asisten a la escuela</c:v>
                </c:pt>
                <c:pt idx="1">
                  <c:v>Hacinamiento crítico</c:v>
                </c:pt>
                <c:pt idx="2">
                  <c:v>Viviendas inadecuadas</c:v>
                </c:pt>
                <c:pt idx="3">
                  <c:v>Sin servicios básicos</c:v>
                </c:pt>
                <c:pt idx="4">
                  <c:v>Alta dependencia económica</c:v>
                </c:pt>
              </c:strCache>
            </c:strRef>
          </c:cat>
          <c:val>
            <c:numRef>
              <c:f>'[Indicadores_ NBI (2).xls]Indicadores NBI'!$C$5:$C$9</c:f>
              <c:numCache>
                <c:formatCode>#,##0</c:formatCode>
                <c:ptCount val="5"/>
                <c:pt idx="0">
                  <c:v>53692</c:v>
                </c:pt>
                <c:pt idx="1">
                  <c:v>681228</c:v>
                </c:pt>
                <c:pt idx="2">
                  <c:v>323533</c:v>
                </c:pt>
                <c:pt idx="3">
                  <c:v>643740</c:v>
                </c:pt>
                <c:pt idx="4">
                  <c:v>223958</c:v>
                </c:pt>
              </c:numCache>
            </c:numRef>
          </c:val>
        </c:ser>
        <c:dLbls>
          <c:showLegendKey val="0"/>
          <c:showVal val="1"/>
          <c:showCatName val="0"/>
          <c:showSerName val="0"/>
          <c:showPercent val="0"/>
          <c:showBubbleSize val="0"/>
        </c:dLbls>
        <c:gapWidth val="219"/>
        <c:overlap val="-27"/>
        <c:axId val="529949392"/>
        <c:axId val="529953200"/>
      </c:barChart>
      <c:catAx>
        <c:axId val="529949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VE"/>
          </a:p>
        </c:txPr>
        <c:crossAx val="529953200"/>
        <c:crosses val="autoZero"/>
        <c:auto val="1"/>
        <c:lblAlgn val="ctr"/>
        <c:lblOffset val="100"/>
        <c:noMultiLvlLbl val="0"/>
      </c:catAx>
      <c:valAx>
        <c:axId val="529953200"/>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29949392"/>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s-V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Hoja1!$B$29</c:f>
              <c:strCache>
                <c:ptCount val="1"/>
                <c:pt idx="0">
                  <c:v>Tachira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Hoja1!$D$29:$F$29</c:f>
              <c:numCache>
                <c:formatCode>_ * #,##0_ ;_ * \-#,##0_ ;_ * "-"??_ ;_ @_ </c:formatCode>
                <c:ptCount val="3"/>
                <c:pt idx="0" formatCode="_(* #,##0_);_(* \(#,##0\);_(* &quot;-&quot;??_);_(@_)">
                  <c:v>988314</c:v>
                </c:pt>
                <c:pt idx="1">
                  <c:v>236552</c:v>
                </c:pt>
                <c:pt idx="2" formatCode="_(* #,##0_);_(* \(#,##0\);_(* &quot;-&quot;??_);_(@_)">
                  <c:v>64877</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Hoja1!$B$30</c:f>
              <c:strCache>
                <c:ptCount val="1"/>
                <c:pt idx="0">
                  <c:v>Trujillo</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Hoja1!$D$30:$F$30</c:f>
              <c:numCache>
                <c:formatCode>_ * #,##0_ ;_ * \-#,##0_ ;_ * "-"??_ ;_ @_ </c:formatCode>
                <c:ptCount val="3"/>
                <c:pt idx="0" formatCode="_(* #,##0_);_(* \(#,##0\);_(* &quot;-&quot;??_);_(@_)">
                  <c:v>476440</c:v>
                </c:pt>
                <c:pt idx="1">
                  <c:v>207544</c:v>
                </c:pt>
                <c:pt idx="2" formatCode="_(* #,##0_);_(* \(#,##0\);_(* &quot;-&quot;??_);_(@_)">
                  <c:v>45429</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Hoja1!$B$33</c:f>
              <c:strCache>
                <c:ptCount val="1"/>
                <c:pt idx="0">
                  <c:v>Vargas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Hoja1!$D$33:$F$33</c:f>
              <c:numCache>
                <c:formatCode>_ * #,##0_ ;_ * \-#,##0_ ;_ * "-"??_ ;_ @_ </c:formatCode>
                <c:ptCount val="3"/>
                <c:pt idx="0" formatCode="_(* #,##0_);_(* \(#,##0\);_(* &quot;-&quot;??_);_(@_)">
                  <c:v>248427</c:v>
                </c:pt>
                <c:pt idx="1">
                  <c:v>51606</c:v>
                </c:pt>
                <c:pt idx="2" formatCode="_(* #,##0_);_(* \(#,##0\);_(* &quot;-&quot;??_);_(@_)">
                  <c:v>19533</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Hoja1!$B$31</c:f>
              <c:strCache>
                <c:ptCount val="1"/>
                <c:pt idx="0">
                  <c:v>Yaracuy</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Hoja1!$D$31:$F$31</c:f>
              <c:numCache>
                <c:formatCode>_ * #,##0_ ;_ * \-#,##0_ ;_ * "-"??_ ;_ @_ </c:formatCode>
                <c:ptCount val="3"/>
                <c:pt idx="0" formatCode="_(* #,##0_);_(* \(#,##0\);_(* &quot;-&quot;??_);_(@_)">
                  <c:v>361336</c:v>
                </c:pt>
                <c:pt idx="1">
                  <c:v>148582</c:v>
                </c:pt>
                <c:pt idx="2" formatCode="_(* #,##0_);_(* \(#,##0\);_(* &quot;-&quot;??_);_(@_)">
                  <c:v>80260</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Hoja1!$B$32</c:f>
              <c:strCache>
                <c:ptCount val="1"/>
                <c:pt idx="0">
                  <c:v>Zulia</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1"/>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dLbl>
              <c:idx val="2"/>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solidFill>
                    <a:latin typeface="+mn-lt"/>
                    <a:ea typeface="+mn-ea"/>
                    <a:cs typeface="+mn-cs"/>
                  </a:defRPr>
                </a:pPr>
                <a:endParaRPr lang="es-VE"/>
              </a:p>
            </c:txPr>
            <c:dLblPos val="out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(Hoja1!$D$4,Hoja1!$E$5,Hoja1!$F$5)</c:f>
              <c:strCache>
                <c:ptCount val="3"/>
                <c:pt idx="0">
                  <c:v>No Pobres</c:v>
                </c:pt>
                <c:pt idx="1">
                  <c:v>No Extremos</c:v>
                </c:pt>
                <c:pt idx="2">
                  <c:v>Extremos</c:v>
                </c:pt>
              </c:strCache>
            </c:strRef>
          </c:cat>
          <c:val>
            <c:numRef>
              <c:f>Hoja1!$D$32:$F$32</c:f>
              <c:numCache>
                <c:formatCode>_ * #,##0_ ;_ * \-#,##0_ ;_ * "-"??_ ;_ @_ </c:formatCode>
                <c:ptCount val="3"/>
                <c:pt idx="0" formatCode="_(* #,##0_);_(* \(#,##0\);_(* &quot;-&quot;??_);_(@_)">
                  <c:v>2550596</c:v>
                </c:pt>
                <c:pt idx="1">
                  <c:v>798971</c:v>
                </c:pt>
                <c:pt idx="2" formatCode="_(* #,##0_);_(* \(#,##0\);_(* &quot;-&quot;??_);_(@_)">
                  <c:v>327073</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0"/>
    <c:dispBlanksAs val="zero"/>
    <c:showDLblsOverMax val="0"/>
  </c:chart>
  <c:spPr>
    <a:noFill/>
    <a:ln w="9525" cap="flat" cmpd="sng" algn="ctr">
      <a:solidFill>
        <a:schemeClr val="tx1"/>
      </a:solidFill>
      <a:round/>
    </a:ln>
    <a:effectLst/>
  </c:spPr>
  <c:txPr>
    <a:bodyPr/>
    <a:lstStyle/>
    <a:p>
      <a:pPr>
        <a:defRPr/>
      </a:pPr>
      <a:endParaRPr lang="es-V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s-VE" b="1" dirty="0">
                <a:solidFill>
                  <a:schemeClr val="tx1"/>
                </a:solidFill>
              </a:rPr>
              <a:t>Porcentaje</a:t>
            </a:r>
            <a:r>
              <a:rPr lang="es-VE" b="1" baseline="0" dirty="0">
                <a:solidFill>
                  <a:schemeClr val="tx1"/>
                </a:solidFill>
              </a:rPr>
              <a:t> </a:t>
            </a:r>
            <a:r>
              <a:rPr lang="es-VE" b="1" baseline="0" dirty="0" smtClean="0">
                <a:solidFill>
                  <a:schemeClr val="tx1"/>
                </a:solidFill>
              </a:rPr>
              <a:t>Hogares </a:t>
            </a:r>
            <a:r>
              <a:rPr lang="es-VE" b="1" baseline="0" dirty="0">
                <a:solidFill>
                  <a:schemeClr val="tx1"/>
                </a:solidFill>
              </a:rPr>
              <a:t>Pobres  por Necesidades Básicas Insatisfechas</a:t>
            </a:r>
            <a:endParaRPr lang="es-VE" b="1" dirty="0">
              <a:solidFill>
                <a:schemeClr val="tx1"/>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s-V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s-V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'[Indicadores_ NBI (2).xls]Indicadores NBI'!$F$6:$F$10</c:f>
              <c:strCache>
                <c:ptCount val="5"/>
                <c:pt idx="0">
                  <c:v>Niños 7 a 12 años que no asisten a la escuela</c:v>
                </c:pt>
                <c:pt idx="1">
                  <c:v>Hacinamiento crítico</c:v>
                </c:pt>
                <c:pt idx="2">
                  <c:v>Viviendas inadecuadas</c:v>
                </c:pt>
                <c:pt idx="3">
                  <c:v>Sin servicios básicos</c:v>
                </c:pt>
                <c:pt idx="4">
                  <c:v>Alta dependencia económica</c:v>
                </c:pt>
              </c:strCache>
            </c:strRef>
          </c:cat>
          <c:val>
            <c:numRef>
              <c:f>'[Indicadores_ NBI (2).xls]Indicadores NBI'!$G$6:$G$10</c:f>
              <c:numCache>
                <c:formatCode>General</c:formatCode>
                <c:ptCount val="5"/>
                <c:pt idx="0">
                  <c:v>0.75000000000000022</c:v>
                </c:pt>
                <c:pt idx="1">
                  <c:v>9.48</c:v>
                </c:pt>
                <c:pt idx="2" formatCode="#,##0.0">
                  <c:v>4.5</c:v>
                </c:pt>
                <c:pt idx="3" formatCode="0.0">
                  <c:v>8.9600000000000026</c:v>
                </c:pt>
                <c:pt idx="4">
                  <c:v>3.12</c:v>
                </c:pt>
              </c:numCache>
            </c:numRef>
          </c:val>
        </c:ser>
        <c:dLbls>
          <c:showLegendKey val="0"/>
          <c:showVal val="1"/>
          <c:showCatName val="0"/>
          <c:showSerName val="0"/>
          <c:showPercent val="0"/>
          <c:showBubbleSize val="0"/>
        </c:dLbls>
        <c:gapWidth val="219"/>
        <c:overlap val="-27"/>
        <c:axId val="529959728"/>
        <c:axId val="529960816"/>
      </c:barChart>
      <c:catAx>
        <c:axId val="529959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VE"/>
          </a:p>
        </c:txPr>
        <c:crossAx val="529960816"/>
        <c:crosses val="autoZero"/>
        <c:auto val="1"/>
        <c:lblAlgn val="ctr"/>
        <c:lblOffset val="100"/>
        <c:noMultiLvlLbl val="0"/>
      </c:catAx>
      <c:valAx>
        <c:axId val="52996081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29959728"/>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s-V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ES" sz="1600" dirty="0"/>
              <a:t>Población</a:t>
            </a:r>
            <a:r>
              <a:rPr lang="es-ES" sz="1600" baseline="0" dirty="0"/>
              <a:t> de 15 años y más. Venezuela. Abril 2014</a:t>
            </a:r>
            <a:endParaRPr lang="es-ES" sz="1600"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'Cuadro 4'!$B$10</c:f>
              <c:strCache>
                <c:ptCount val="1"/>
                <c:pt idx="0">
                  <c:v>15 - 24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4'!$B$9</c:f>
              <c:strCache>
                <c:ptCount val="1"/>
                <c:pt idx="0">
                  <c:v>POBLACIÓN DE 15 AÑOS Y MAS</c:v>
                </c:pt>
              </c:strCache>
            </c:strRef>
          </c:cat>
          <c:val>
            <c:numRef>
              <c:f>'Cuadro 4'!$C$10</c:f>
              <c:numCache>
                <c:formatCode>#,##0</c:formatCode>
                <c:ptCount val="1"/>
                <c:pt idx="0">
                  <c:v>5296877</c:v>
                </c:pt>
              </c:numCache>
            </c:numRef>
          </c:val>
        </c:ser>
        <c:ser>
          <c:idx val="1"/>
          <c:order val="1"/>
          <c:tx>
            <c:strRef>
              <c:f>'Cuadro 4'!$B$11</c:f>
              <c:strCache>
                <c:ptCount val="1"/>
                <c:pt idx="0">
                  <c:v>25 - 44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4'!$B$9</c:f>
              <c:strCache>
                <c:ptCount val="1"/>
                <c:pt idx="0">
                  <c:v>POBLACIÓN DE 15 AÑOS Y MAS</c:v>
                </c:pt>
              </c:strCache>
            </c:strRef>
          </c:cat>
          <c:val>
            <c:numRef>
              <c:f>'Cuadro 4'!$C$11</c:f>
              <c:numCache>
                <c:formatCode>#,##0</c:formatCode>
                <c:ptCount val="1"/>
                <c:pt idx="0">
                  <c:v>8959773</c:v>
                </c:pt>
              </c:numCache>
            </c:numRef>
          </c:val>
        </c:ser>
        <c:ser>
          <c:idx val="2"/>
          <c:order val="2"/>
          <c:tx>
            <c:strRef>
              <c:f>'Cuadro 4'!$B$12</c:f>
              <c:strCache>
                <c:ptCount val="1"/>
                <c:pt idx="0">
                  <c:v>45 - 64</c:v>
                </c:pt>
              </c:strCache>
            </c:strRef>
          </c:tx>
          <c:invertIfNegative val="0"/>
          <c:dLbls>
            <c:dLbl>
              <c:idx val="0"/>
              <c:layout>
                <c:manualLayout>
                  <c:x val="-2.7777777777777809E-3"/>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'Cuadro 4'!$B$9</c:f>
              <c:strCache>
                <c:ptCount val="1"/>
                <c:pt idx="0">
                  <c:v>POBLACIÓN DE 15 AÑOS Y MAS</c:v>
                </c:pt>
              </c:strCache>
            </c:strRef>
          </c:cat>
          <c:val>
            <c:numRef>
              <c:f>'Cuadro 4'!$C$12</c:f>
              <c:numCache>
                <c:formatCode>#,##0</c:formatCode>
                <c:ptCount val="1"/>
                <c:pt idx="0">
                  <c:v>5538077</c:v>
                </c:pt>
              </c:numCache>
            </c:numRef>
          </c:val>
        </c:ser>
        <c:ser>
          <c:idx val="3"/>
          <c:order val="3"/>
          <c:tx>
            <c:strRef>
              <c:f>'Cuadro 4'!$B$13</c:f>
              <c:strCache>
                <c:ptCount val="1"/>
                <c:pt idx="0">
                  <c:v>65 Y MAS</c:v>
                </c:pt>
              </c:strCache>
            </c:strRef>
          </c:tx>
          <c:invertIfNegative val="0"/>
          <c:dLbls>
            <c:dLbl>
              <c:idx val="0"/>
              <c:layout>
                <c:manualLayout>
                  <c:x val="-1.6666666666666673E-2"/>
                  <c:y val="-5.5555555555555525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'Cuadro 4'!$B$9</c:f>
              <c:strCache>
                <c:ptCount val="1"/>
                <c:pt idx="0">
                  <c:v>POBLACIÓN DE 15 AÑOS Y MAS</c:v>
                </c:pt>
              </c:strCache>
            </c:strRef>
          </c:cat>
          <c:val>
            <c:numRef>
              <c:f>'Cuadro 4'!$C$13</c:f>
              <c:numCache>
                <c:formatCode>#,##0</c:formatCode>
                <c:ptCount val="1"/>
                <c:pt idx="0">
                  <c:v>1896124</c:v>
                </c:pt>
              </c:numCache>
            </c:numRef>
          </c:val>
        </c:ser>
        <c:dLbls>
          <c:showLegendKey val="0"/>
          <c:showVal val="1"/>
          <c:showCatName val="0"/>
          <c:showSerName val="0"/>
          <c:showPercent val="0"/>
          <c:showBubbleSize val="0"/>
        </c:dLbls>
        <c:gapWidth val="95"/>
        <c:gapDepth val="95"/>
        <c:shape val="pyramid"/>
        <c:axId val="774541360"/>
        <c:axId val="774542992"/>
        <c:axId val="0"/>
      </c:bar3DChart>
      <c:catAx>
        <c:axId val="774541360"/>
        <c:scaling>
          <c:orientation val="minMax"/>
        </c:scaling>
        <c:delete val="0"/>
        <c:axPos val="b"/>
        <c:numFmt formatCode="General" sourceLinked="0"/>
        <c:majorTickMark val="none"/>
        <c:minorTickMark val="none"/>
        <c:tickLblPos val="nextTo"/>
        <c:crossAx val="774542992"/>
        <c:crosses val="autoZero"/>
        <c:auto val="1"/>
        <c:lblAlgn val="ctr"/>
        <c:lblOffset val="100"/>
        <c:noMultiLvlLbl val="0"/>
      </c:catAx>
      <c:valAx>
        <c:axId val="774542992"/>
        <c:scaling>
          <c:orientation val="minMax"/>
        </c:scaling>
        <c:delete val="1"/>
        <c:axPos val="l"/>
        <c:numFmt formatCode="#,##0" sourceLinked="1"/>
        <c:majorTickMark val="out"/>
        <c:minorTickMark val="none"/>
        <c:tickLblPos val="nextTo"/>
        <c:crossAx val="7745413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ES" sz="1600" dirty="0"/>
              <a:t>Población</a:t>
            </a:r>
            <a:r>
              <a:rPr lang="es-ES" sz="1600" baseline="0" dirty="0"/>
              <a:t> activa por edad. Venezuela. Abril 2014</a:t>
            </a:r>
            <a:endParaRPr lang="es-ES" sz="1600"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1"/>
          <c:order val="0"/>
          <c:tx>
            <c:strRef>
              <c:f>'Cuadro 4'!$B$18</c:f>
              <c:strCache>
                <c:ptCount val="1"/>
                <c:pt idx="0">
                  <c:v>15 - 24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4'!$B$17</c:f>
              <c:strCache>
                <c:ptCount val="1"/>
                <c:pt idx="0">
                  <c:v>POBLACIÓN ACTIVA</c:v>
                </c:pt>
              </c:strCache>
            </c:strRef>
          </c:cat>
          <c:val>
            <c:numRef>
              <c:f>'Cuadro 4'!$C$18</c:f>
              <c:numCache>
                <c:formatCode>#,##0.0</c:formatCode>
                <c:ptCount val="1"/>
                <c:pt idx="0">
                  <c:v>40.493502114547873</c:v>
                </c:pt>
              </c:numCache>
            </c:numRef>
          </c:val>
        </c:ser>
        <c:ser>
          <c:idx val="2"/>
          <c:order val="1"/>
          <c:tx>
            <c:strRef>
              <c:f>'Cuadro 4'!$B$19</c:f>
              <c:strCache>
                <c:ptCount val="1"/>
                <c:pt idx="0">
                  <c:v>25 - 44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4'!$B$17</c:f>
              <c:strCache>
                <c:ptCount val="1"/>
                <c:pt idx="0">
                  <c:v>POBLACIÓN ACTIVA</c:v>
                </c:pt>
              </c:strCache>
            </c:strRef>
          </c:cat>
          <c:val>
            <c:numRef>
              <c:f>'Cuadro 4'!$C$19</c:f>
              <c:numCache>
                <c:formatCode>#,##0.0</c:formatCode>
                <c:ptCount val="1"/>
                <c:pt idx="0">
                  <c:v>82.75526623274942</c:v>
                </c:pt>
              </c:numCache>
            </c:numRef>
          </c:val>
        </c:ser>
        <c:ser>
          <c:idx val="3"/>
          <c:order val="2"/>
          <c:tx>
            <c:strRef>
              <c:f>'Cuadro 4'!$B$20</c:f>
              <c:strCache>
                <c:ptCount val="1"/>
                <c:pt idx="0">
                  <c:v>45 - 64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4'!$B$17</c:f>
              <c:strCache>
                <c:ptCount val="1"/>
                <c:pt idx="0">
                  <c:v>POBLACIÓN ACTIVA</c:v>
                </c:pt>
              </c:strCache>
            </c:strRef>
          </c:cat>
          <c:val>
            <c:numRef>
              <c:f>'Cuadro 4'!$C$20</c:f>
              <c:numCache>
                <c:formatCode>#,##0.0</c:formatCode>
                <c:ptCount val="1"/>
                <c:pt idx="0">
                  <c:v>72.157989135940142</c:v>
                </c:pt>
              </c:numCache>
            </c:numRef>
          </c:val>
        </c:ser>
        <c:ser>
          <c:idx val="4"/>
          <c:order val="3"/>
          <c:tx>
            <c:strRef>
              <c:f>'Cuadro 4'!$B$21</c:f>
              <c:strCache>
                <c:ptCount val="1"/>
                <c:pt idx="0">
                  <c:v>65 Y MAS</c:v>
                </c:pt>
              </c:strCache>
            </c:strRef>
          </c:tx>
          <c:invertIfNegative val="0"/>
          <c:dLbls>
            <c:dLbl>
              <c:idx val="0"/>
              <c:layout>
                <c:manualLayout>
                  <c:x val="0"/>
                  <c:y val="-5.5555555555555525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'Cuadro 4'!$B$17</c:f>
              <c:strCache>
                <c:ptCount val="1"/>
                <c:pt idx="0">
                  <c:v>POBLACIÓN ACTIVA</c:v>
                </c:pt>
              </c:strCache>
            </c:strRef>
          </c:cat>
          <c:val>
            <c:numRef>
              <c:f>'Cuadro 4'!$C$21</c:f>
              <c:numCache>
                <c:formatCode>#,##0.0</c:formatCode>
                <c:ptCount val="1"/>
                <c:pt idx="0">
                  <c:v>27.227016798479426</c:v>
                </c:pt>
              </c:numCache>
            </c:numRef>
          </c:val>
        </c:ser>
        <c:dLbls>
          <c:showLegendKey val="0"/>
          <c:showVal val="1"/>
          <c:showCatName val="0"/>
          <c:showSerName val="0"/>
          <c:showPercent val="0"/>
          <c:showBubbleSize val="0"/>
        </c:dLbls>
        <c:gapWidth val="95"/>
        <c:gapDepth val="95"/>
        <c:shape val="pyramid"/>
        <c:axId val="774542448"/>
        <c:axId val="774540816"/>
        <c:axId val="0"/>
      </c:bar3DChart>
      <c:catAx>
        <c:axId val="774542448"/>
        <c:scaling>
          <c:orientation val="minMax"/>
        </c:scaling>
        <c:delete val="0"/>
        <c:axPos val="b"/>
        <c:numFmt formatCode="General" sourceLinked="0"/>
        <c:majorTickMark val="none"/>
        <c:minorTickMark val="none"/>
        <c:tickLblPos val="nextTo"/>
        <c:crossAx val="774540816"/>
        <c:crosses val="autoZero"/>
        <c:auto val="1"/>
        <c:lblAlgn val="ctr"/>
        <c:lblOffset val="100"/>
        <c:noMultiLvlLbl val="0"/>
      </c:catAx>
      <c:valAx>
        <c:axId val="774540816"/>
        <c:scaling>
          <c:orientation val="minMax"/>
        </c:scaling>
        <c:delete val="1"/>
        <c:axPos val="l"/>
        <c:numFmt formatCode="0%" sourceLinked="1"/>
        <c:majorTickMark val="out"/>
        <c:minorTickMark val="none"/>
        <c:tickLblPos val="nextTo"/>
        <c:crossAx val="77454244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ES" sz="1600" dirty="0"/>
              <a:t>Población</a:t>
            </a:r>
            <a:r>
              <a:rPr lang="es-ES" sz="1600" baseline="0" dirty="0"/>
              <a:t> ocupada por edad. Venezuela. Abril 2014</a:t>
            </a:r>
            <a:endParaRPr lang="es-ES" sz="1600" dirty="0"/>
          </a:p>
        </c:rich>
      </c:tx>
      <c:layout>
        <c:manualLayout>
          <c:xMode val="edge"/>
          <c:yMode val="edge"/>
          <c:x val="0.20280330249980888"/>
          <c:y val="3.6734693877551024E-2"/>
        </c:manualLayout>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'Cuadro 4'!$B$32</c:f>
              <c:strCache>
                <c:ptCount val="1"/>
                <c:pt idx="0">
                  <c:v>15 - 24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4'!$B$23</c:f>
              <c:strCache>
                <c:ptCount val="1"/>
                <c:pt idx="0">
                  <c:v>POBLACIÓN OCUPADA</c:v>
                </c:pt>
              </c:strCache>
            </c:strRef>
          </c:cat>
          <c:val>
            <c:numRef>
              <c:f>'Cuadro 4'!$C$24</c:f>
              <c:numCache>
                <c:formatCode>#,##0.0</c:formatCode>
                <c:ptCount val="1"/>
                <c:pt idx="0">
                  <c:v>83.851440469469068</c:v>
                </c:pt>
              </c:numCache>
            </c:numRef>
          </c:val>
        </c:ser>
        <c:ser>
          <c:idx val="1"/>
          <c:order val="1"/>
          <c:tx>
            <c:strRef>
              <c:f>'Cuadro 4'!$B$33</c:f>
              <c:strCache>
                <c:ptCount val="1"/>
                <c:pt idx="0">
                  <c:v>25 - 44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4'!$B$23</c:f>
              <c:strCache>
                <c:ptCount val="1"/>
                <c:pt idx="0">
                  <c:v>POBLACIÓN OCUPADA</c:v>
                </c:pt>
              </c:strCache>
            </c:strRef>
          </c:cat>
          <c:val>
            <c:numRef>
              <c:f>'Cuadro 4'!$C$25</c:f>
              <c:numCache>
                <c:formatCode>#,##0.0</c:formatCode>
                <c:ptCount val="1"/>
                <c:pt idx="0">
                  <c:v>93.79061872360306</c:v>
                </c:pt>
              </c:numCache>
            </c:numRef>
          </c:val>
        </c:ser>
        <c:ser>
          <c:idx val="2"/>
          <c:order val="2"/>
          <c:tx>
            <c:strRef>
              <c:f>'Cuadro 4'!$B$34</c:f>
              <c:strCache>
                <c:ptCount val="1"/>
                <c:pt idx="0">
                  <c:v>45 - 64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4'!$B$23</c:f>
              <c:strCache>
                <c:ptCount val="1"/>
                <c:pt idx="0">
                  <c:v>POBLACIÓN OCUPADA</c:v>
                </c:pt>
              </c:strCache>
            </c:strRef>
          </c:cat>
          <c:val>
            <c:numRef>
              <c:f>'Cuadro 4'!$C$26</c:f>
              <c:numCache>
                <c:formatCode>#,##0.0</c:formatCode>
                <c:ptCount val="1"/>
                <c:pt idx="0">
                  <c:v>95.9</c:v>
                </c:pt>
              </c:numCache>
            </c:numRef>
          </c:val>
        </c:ser>
        <c:ser>
          <c:idx val="3"/>
          <c:order val="3"/>
          <c:tx>
            <c:strRef>
              <c:f>'Cuadro 4'!$B$35</c:f>
              <c:strCache>
                <c:ptCount val="1"/>
                <c:pt idx="0">
                  <c:v>65 Y MAS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4'!$B$23</c:f>
              <c:strCache>
                <c:ptCount val="1"/>
                <c:pt idx="0">
                  <c:v>POBLACIÓN OCUPADA</c:v>
                </c:pt>
              </c:strCache>
            </c:strRef>
          </c:cat>
          <c:val>
            <c:numRef>
              <c:f>'Cuadro 4'!$C$27</c:f>
              <c:numCache>
                <c:formatCode>#,##0.0</c:formatCode>
                <c:ptCount val="1"/>
                <c:pt idx="0">
                  <c:v>94.886665194534515</c:v>
                </c:pt>
              </c:numCache>
            </c:numRef>
          </c:val>
        </c:ser>
        <c:dLbls>
          <c:showLegendKey val="0"/>
          <c:showVal val="1"/>
          <c:showCatName val="0"/>
          <c:showSerName val="0"/>
          <c:showPercent val="0"/>
          <c:showBubbleSize val="0"/>
        </c:dLbls>
        <c:gapWidth val="95"/>
        <c:gapDepth val="95"/>
        <c:shape val="pyramid"/>
        <c:axId val="774538096"/>
        <c:axId val="774547888"/>
        <c:axId val="0"/>
      </c:bar3DChart>
      <c:catAx>
        <c:axId val="774538096"/>
        <c:scaling>
          <c:orientation val="minMax"/>
        </c:scaling>
        <c:delete val="0"/>
        <c:axPos val="b"/>
        <c:numFmt formatCode="General" sourceLinked="0"/>
        <c:majorTickMark val="none"/>
        <c:minorTickMark val="none"/>
        <c:tickLblPos val="nextTo"/>
        <c:crossAx val="774547888"/>
        <c:crosses val="autoZero"/>
        <c:auto val="1"/>
        <c:lblAlgn val="ctr"/>
        <c:lblOffset val="100"/>
        <c:noMultiLvlLbl val="0"/>
      </c:catAx>
      <c:valAx>
        <c:axId val="774547888"/>
        <c:scaling>
          <c:orientation val="minMax"/>
        </c:scaling>
        <c:delete val="1"/>
        <c:axPos val="l"/>
        <c:numFmt formatCode="0%" sourceLinked="1"/>
        <c:majorTickMark val="out"/>
        <c:minorTickMark val="none"/>
        <c:tickLblPos val="nextTo"/>
        <c:crossAx val="7745380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ES" sz="1600" dirty="0"/>
              <a:t>Población desocupada por edad. Venezuela. Abril 2014</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'Cuadro 4'!$B$32</c:f>
              <c:strCache>
                <c:ptCount val="1"/>
                <c:pt idx="0">
                  <c:v>15 - 24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4'!$B$31</c:f>
              <c:strCache>
                <c:ptCount val="1"/>
                <c:pt idx="0">
                  <c:v>POBLACIÓN DESOCUPADA</c:v>
                </c:pt>
              </c:strCache>
            </c:strRef>
          </c:cat>
          <c:val>
            <c:numRef>
              <c:f>'Cuadro 4'!$C$32</c:f>
              <c:numCache>
                <c:formatCode>#,##0.0</c:formatCode>
                <c:ptCount val="1"/>
                <c:pt idx="0">
                  <c:v>16.148559530530925</c:v>
                </c:pt>
              </c:numCache>
            </c:numRef>
          </c:val>
        </c:ser>
        <c:ser>
          <c:idx val="1"/>
          <c:order val="1"/>
          <c:tx>
            <c:strRef>
              <c:f>'Cuadro 4'!$B$33</c:f>
              <c:strCache>
                <c:ptCount val="1"/>
                <c:pt idx="0">
                  <c:v>25 - 44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4'!$B$31</c:f>
              <c:strCache>
                <c:ptCount val="1"/>
                <c:pt idx="0">
                  <c:v>POBLACIÓN DESOCUPADA</c:v>
                </c:pt>
              </c:strCache>
            </c:strRef>
          </c:cat>
          <c:val>
            <c:numRef>
              <c:f>'Cuadro 4'!$C$33</c:f>
              <c:numCache>
                <c:formatCode>#,##0.0</c:formatCode>
                <c:ptCount val="1"/>
                <c:pt idx="0">
                  <c:v>6.209381276396944</c:v>
                </c:pt>
              </c:numCache>
            </c:numRef>
          </c:val>
        </c:ser>
        <c:ser>
          <c:idx val="2"/>
          <c:order val="2"/>
          <c:tx>
            <c:strRef>
              <c:f>'Cuadro 4'!$B$34</c:f>
              <c:strCache>
                <c:ptCount val="1"/>
                <c:pt idx="0">
                  <c:v>45 - 64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4'!$B$31</c:f>
              <c:strCache>
                <c:ptCount val="1"/>
                <c:pt idx="0">
                  <c:v>POBLACIÓN DESOCUPADA</c:v>
                </c:pt>
              </c:strCache>
            </c:strRef>
          </c:cat>
          <c:val>
            <c:numRef>
              <c:f>'Cuadro 4'!$C$34</c:f>
              <c:numCache>
                <c:formatCode>#,##0.0</c:formatCode>
                <c:ptCount val="1"/>
                <c:pt idx="0">
                  <c:v>4.1251049443654102</c:v>
                </c:pt>
              </c:numCache>
            </c:numRef>
          </c:val>
        </c:ser>
        <c:ser>
          <c:idx val="3"/>
          <c:order val="3"/>
          <c:tx>
            <c:strRef>
              <c:f>'Cuadro 4'!$B$35</c:f>
              <c:strCache>
                <c:ptCount val="1"/>
                <c:pt idx="0">
                  <c:v>65 Y MAS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'Cuadro 4'!$B$31</c:f>
              <c:strCache>
                <c:ptCount val="1"/>
                <c:pt idx="0">
                  <c:v>POBLACIÓN DESOCUPADA</c:v>
                </c:pt>
              </c:strCache>
            </c:strRef>
          </c:cat>
          <c:val>
            <c:numRef>
              <c:f>'Cuadro 4'!$C$35</c:f>
              <c:numCache>
                <c:formatCode>#,##0.0</c:formatCode>
                <c:ptCount val="1"/>
                <c:pt idx="0">
                  <c:v>5.1133348054654846</c:v>
                </c:pt>
              </c:numCache>
            </c:numRef>
          </c:val>
        </c:ser>
        <c:dLbls>
          <c:showLegendKey val="0"/>
          <c:showVal val="1"/>
          <c:showCatName val="0"/>
          <c:showSerName val="0"/>
          <c:showPercent val="0"/>
          <c:showBubbleSize val="0"/>
        </c:dLbls>
        <c:gapWidth val="95"/>
        <c:gapDepth val="95"/>
        <c:shape val="pyramid"/>
        <c:axId val="774544080"/>
        <c:axId val="774538640"/>
        <c:axId val="0"/>
      </c:bar3DChart>
      <c:catAx>
        <c:axId val="774544080"/>
        <c:scaling>
          <c:orientation val="minMax"/>
        </c:scaling>
        <c:delete val="0"/>
        <c:axPos val="b"/>
        <c:numFmt formatCode="General" sourceLinked="0"/>
        <c:majorTickMark val="none"/>
        <c:minorTickMark val="none"/>
        <c:tickLblPos val="nextTo"/>
        <c:crossAx val="774538640"/>
        <c:crosses val="autoZero"/>
        <c:auto val="1"/>
        <c:lblAlgn val="ctr"/>
        <c:lblOffset val="100"/>
        <c:noMultiLvlLbl val="0"/>
      </c:catAx>
      <c:valAx>
        <c:axId val="774538640"/>
        <c:scaling>
          <c:orientation val="minMax"/>
        </c:scaling>
        <c:delete val="1"/>
        <c:axPos val="l"/>
        <c:numFmt formatCode="0%" sourceLinked="1"/>
        <c:majorTickMark val="out"/>
        <c:minorTickMark val="none"/>
        <c:tickLblPos val="nextTo"/>
        <c:crossAx val="77454408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ES"/>
              <a:t>POBLACIÓN DE 15 AÑOS Y MAS OCUPADA, SEGÚN SECTOR EMPLEADOR Y CATEGORIA OCUPACIONAL</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1"/>
          <c:order val="0"/>
          <c:tx>
            <c:strRef>
              <c:f>'Cuadro 3 '!$A$7</c:f>
              <c:strCache>
                <c:ptCount val="1"/>
                <c:pt idx="0">
                  <c:v>EMPLEADOS Y OBREROS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'Cuadro 3 '!$B$6</c:f>
              <c:numCache>
                <c:formatCode>mmm\-yy</c:formatCode>
                <c:ptCount val="1"/>
                <c:pt idx="0">
                  <c:v>41730</c:v>
                </c:pt>
              </c:numCache>
            </c:numRef>
          </c:cat>
          <c:val>
            <c:numRef>
              <c:f>'Cuadro 3 '!$B$7</c:f>
              <c:numCache>
                <c:formatCode>#,##0.0</c:formatCode>
                <c:ptCount val="1"/>
                <c:pt idx="0">
                  <c:v>39.030405357083716</c:v>
                </c:pt>
              </c:numCache>
            </c:numRef>
          </c:val>
        </c:ser>
        <c:ser>
          <c:idx val="2"/>
          <c:order val="1"/>
          <c:tx>
            <c:strRef>
              <c:f>'Cuadro 3 '!$A$8</c:f>
              <c:strCache>
                <c:ptCount val="1"/>
                <c:pt idx="0">
                  <c:v>TRABAJADORES POR CUENTA PROPIA</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'Cuadro 3 '!$B$6</c:f>
              <c:numCache>
                <c:formatCode>mmm\-yy</c:formatCode>
                <c:ptCount val="1"/>
                <c:pt idx="0">
                  <c:v>41730</c:v>
                </c:pt>
              </c:numCache>
            </c:numRef>
          </c:cat>
          <c:val>
            <c:numRef>
              <c:f>'Cuadro 3 '!$B$8</c:f>
              <c:numCache>
                <c:formatCode>#,##0.0</c:formatCode>
                <c:ptCount val="1"/>
                <c:pt idx="0">
                  <c:v>30.765048651217814</c:v>
                </c:pt>
              </c:numCache>
            </c:numRef>
          </c:val>
        </c:ser>
        <c:ser>
          <c:idx val="3"/>
          <c:order val="2"/>
          <c:tx>
            <c:strRef>
              <c:f>'Cuadro 3 '!$A$9</c:f>
              <c:strCache>
                <c:ptCount val="1"/>
                <c:pt idx="0">
                  <c:v>SECTOR PÚBLICO</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'Cuadro 3 '!$B$6</c:f>
              <c:numCache>
                <c:formatCode>mmm\-yy</c:formatCode>
                <c:ptCount val="1"/>
                <c:pt idx="0">
                  <c:v>41730</c:v>
                </c:pt>
              </c:numCache>
            </c:numRef>
          </c:cat>
          <c:val>
            <c:numRef>
              <c:f>'Cuadro 3 '!$B$9</c:f>
              <c:numCache>
                <c:formatCode>#,##0.0</c:formatCode>
                <c:ptCount val="1"/>
                <c:pt idx="0">
                  <c:v>20.007168437397674</c:v>
                </c:pt>
              </c:numCache>
            </c:numRef>
          </c:val>
        </c:ser>
        <c:ser>
          <c:idx val="4"/>
          <c:order val="3"/>
          <c:tx>
            <c:strRef>
              <c:f>'Cuadro 3 '!$A$10</c:f>
              <c:strCache>
                <c:ptCount val="1"/>
                <c:pt idx="0">
                  <c:v>SOCIEDADES DE PERSONAS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'Cuadro 3 '!$B$6</c:f>
              <c:numCache>
                <c:formatCode>mmm\-yy</c:formatCode>
                <c:ptCount val="1"/>
                <c:pt idx="0">
                  <c:v>41730</c:v>
                </c:pt>
              </c:numCache>
            </c:numRef>
          </c:cat>
          <c:val>
            <c:numRef>
              <c:f>'Cuadro 3 '!$B$10</c:f>
              <c:numCache>
                <c:formatCode>0.0</c:formatCode>
                <c:ptCount val="1"/>
                <c:pt idx="0">
                  <c:v>5.0084828803840056</c:v>
                </c:pt>
              </c:numCache>
            </c:numRef>
          </c:val>
        </c:ser>
        <c:ser>
          <c:idx val="5"/>
          <c:order val="4"/>
          <c:tx>
            <c:strRef>
              <c:f>'Cuadro 3 '!$A$11</c:f>
              <c:strCache>
                <c:ptCount val="1"/>
                <c:pt idx="0">
                  <c:v>PATRONOS Y EMPLEADORES</c:v>
                </c:pt>
              </c:strCache>
            </c:strRef>
          </c:tx>
          <c:invertIfNegative val="0"/>
          <c:dLbls>
            <c:dLbl>
              <c:idx val="0"/>
              <c:layout>
                <c:manualLayout>
                  <c:x val="0"/>
                  <c:y val="-1.465201183467223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'Cuadro 3 '!$B$6</c:f>
              <c:numCache>
                <c:formatCode>mmm\-yy</c:formatCode>
                <c:ptCount val="1"/>
                <c:pt idx="0">
                  <c:v>41730</c:v>
                </c:pt>
              </c:numCache>
            </c:numRef>
          </c:cat>
          <c:val>
            <c:numRef>
              <c:f>'Cuadro 3 '!$B$11</c:f>
              <c:numCache>
                <c:formatCode>#,##0.0</c:formatCode>
                <c:ptCount val="1"/>
                <c:pt idx="0">
                  <c:v>3.2881343927506688</c:v>
                </c:pt>
              </c:numCache>
            </c:numRef>
          </c:val>
        </c:ser>
        <c:ser>
          <c:idx val="6"/>
          <c:order val="5"/>
          <c:tx>
            <c:strRef>
              <c:f>'Cuadro 3 '!$A$12</c:f>
              <c:strCache>
                <c:ptCount val="1"/>
                <c:pt idx="0">
                  <c:v>MIEMBROS DE COOPERATIVA </c:v>
                </c:pt>
              </c:strCache>
            </c:strRef>
          </c:tx>
          <c:invertIfNegative val="0"/>
          <c:dLbls>
            <c:dLbl>
              <c:idx val="0"/>
              <c:layout>
                <c:manualLayout>
                  <c:x val="0"/>
                  <c:y val="-3.41880276142352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'Cuadro 3 '!$B$6</c:f>
              <c:numCache>
                <c:formatCode>mmm\-yy</c:formatCode>
                <c:ptCount val="1"/>
                <c:pt idx="0">
                  <c:v>41730</c:v>
                </c:pt>
              </c:numCache>
            </c:numRef>
          </c:cat>
          <c:val>
            <c:numRef>
              <c:f>'Cuadro 3 '!$B$12</c:f>
              <c:numCache>
                <c:formatCode>0.0</c:formatCode>
                <c:ptCount val="1"/>
                <c:pt idx="0">
                  <c:v>1.2923991999681199</c:v>
                </c:pt>
              </c:numCache>
            </c:numRef>
          </c:val>
        </c:ser>
        <c:ser>
          <c:idx val="7"/>
          <c:order val="6"/>
          <c:tx>
            <c:strRef>
              <c:f>'Cuadro 3 '!$A$13</c:f>
              <c:strCache>
                <c:ptCount val="1"/>
                <c:pt idx="0">
                  <c:v>AYUDANTES FAMILIARES</c:v>
                </c:pt>
              </c:strCache>
            </c:strRef>
          </c:tx>
          <c:invertIfNegative val="0"/>
          <c:dLbls>
            <c:dLbl>
              <c:idx val="0"/>
              <c:layout>
                <c:manualLayout>
                  <c:x val="-1.6460905349794249E-3"/>
                  <c:y val="-7.814406311825190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'Cuadro 3 '!$B$6</c:f>
              <c:numCache>
                <c:formatCode>mmm\-yy</c:formatCode>
                <c:ptCount val="1"/>
                <c:pt idx="0">
                  <c:v>41730</c:v>
                </c:pt>
              </c:numCache>
            </c:numRef>
          </c:cat>
          <c:val>
            <c:numRef>
              <c:f>'Cuadro 3 '!$B$13</c:f>
              <c:numCache>
                <c:formatCode>0.0</c:formatCode>
                <c:ptCount val="1"/>
                <c:pt idx="0">
                  <c:v>0.60836108119800414</c:v>
                </c:pt>
              </c:numCache>
            </c:numRef>
          </c:val>
        </c:ser>
        <c:dLbls>
          <c:showLegendKey val="0"/>
          <c:showVal val="1"/>
          <c:showCatName val="0"/>
          <c:showSerName val="0"/>
          <c:showPercent val="0"/>
          <c:showBubbleSize val="0"/>
        </c:dLbls>
        <c:gapWidth val="95"/>
        <c:gapDepth val="95"/>
        <c:shape val="pyramid"/>
        <c:axId val="774539184"/>
        <c:axId val="774535920"/>
        <c:axId val="0"/>
      </c:bar3DChart>
      <c:dateAx>
        <c:axId val="774539184"/>
        <c:scaling>
          <c:orientation val="minMax"/>
        </c:scaling>
        <c:delete val="1"/>
        <c:axPos val="b"/>
        <c:numFmt formatCode="mmm\-yy" sourceLinked="1"/>
        <c:majorTickMark val="none"/>
        <c:minorTickMark val="none"/>
        <c:tickLblPos val="nextTo"/>
        <c:crossAx val="774535920"/>
        <c:crosses val="autoZero"/>
        <c:auto val="1"/>
        <c:lblOffset val="100"/>
        <c:baseTimeUnit val="days"/>
      </c:dateAx>
      <c:valAx>
        <c:axId val="774535920"/>
        <c:scaling>
          <c:orientation val="minMax"/>
        </c:scaling>
        <c:delete val="1"/>
        <c:axPos val="l"/>
        <c:numFmt formatCode="0%" sourceLinked="1"/>
        <c:majorTickMark val="out"/>
        <c:minorTickMark val="none"/>
        <c:tickLblPos val="nextTo"/>
        <c:crossAx val="774539184"/>
        <c:crosses val="autoZero"/>
        <c:crossBetween val="between"/>
      </c:valAx>
    </c:plotArea>
    <c:legend>
      <c:legendPos val="r"/>
      <c:layout/>
      <c:overlay val="0"/>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196106-BC63-4B5D-990B-CF0B3B2087E8}" type="datetimeFigureOut">
              <a:rPr lang="es-ES" smtClean="0"/>
              <a:pPr/>
              <a:t>12/06/2014</a:t>
            </a:fld>
            <a:endParaRPr lang="es-ES"/>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EC05D6-D0A8-4F8D-8FBE-7D57F3225734}" type="slidenum">
              <a:rPr lang="es-ES" smtClean="0"/>
              <a:pPr/>
              <a:t>‹Nº›</a:t>
            </a:fld>
            <a:endParaRPr lang="es-ES"/>
          </a:p>
        </p:txBody>
      </p:sp>
    </p:spTree>
    <p:extLst>
      <p:ext uri="{BB962C8B-B14F-4D97-AF65-F5344CB8AC3E}">
        <p14:creationId xmlns:p14="http://schemas.microsoft.com/office/powerpoint/2010/main" val="3993779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a:p>
        </p:txBody>
      </p:sp>
      <p:sp>
        <p:nvSpPr>
          <p:cNvPr id="4" name="Marcador de número de diapositiva 3"/>
          <p:cNvSpPr>
            <a:spLocks noGrp="1"/>
          </p:cNvSpPr>
          <p:nvPr>
            <p:ph type="sldNum" sz="quarter" idx="10"/>
          </p:nvPr>
        </p:nvSpPr>
        <p:spPr/>
        <p:txBody>
          <a:bodyPr/>
          <a:lstStyle/>
          <a:p>
            <a:fld id="{B6EC05D6-D0A8-4F8D-8FBE-7D57F3225734}" type="slidenum">
              <a:rPr lang="es-ES" smtClean="0"/>
              <a:pPr/>
              <a:t>1</a:t>
            </a:fld>
            <a:endParaRPr lang="es-ES"/>
          </a:p>
        </p:txBody>
      </p:sp>
    </p:spTree>
    <p:extLst>
      <p:ext uri="{BB962C8B-B14F-4D97-AF65-F5344CB8AC3E}">
        <p14:creationId xmlns:p14="http://schemas.microsoft.com/office/powerpoint/2010/main" val="854166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413944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2590556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7750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1324912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50225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1075887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2939974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298972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14553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25031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425516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83677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96553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147881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398753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DA241D5-653D-4B14-A220-E4769E72ABE9}" type="datetimeFigureOut">
              <a:rPr lang="es-VE" smtClean="0"/>
              <a:pPr/>
              <a:t>12-06-2014</a:t>
            </a:fld>
            <a:endParaRPr lang="es-V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CBFB17-C29D-48DA-BDB1-6718E0DDE85B}" type="slidenum">
              <a:rPr lang="es-VE" smtClean="0"/>
              <a:pPr/>
              <a:t>‹Nº›</a:t>
            </a:fld>
            <a:endParaRPr lang="es-VE"/>
          </a:p>
        </p:txBody>
      </p:sp>
    </p:spTree>
    <p:extLst>
      <p:ext uri="{BB962C8B-B14F-4D97-AF65-F5344CB8AC3E}">
        <p14:creationId xmlns:p14="http://schemas.microsoft.com/office/powerpoint/2010/main" val="99549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A241D5-653D-4B14-A220-E4769E72ABE9}" type="datetimeFigureOut">
              <a:rPr lang="es-VE" smtClean="0"/>
              <a:pPr/>
              <a:t>12-06-2014</a:t>
            </a:fld>
            <a:endParaRPr lang="es-V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V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CBFB17-C29D-48DA-BDB1-6718E0DDE85B}" type="slidenum">
              <a:rPr lang="es-VE" smtClean="0"/>
              <a:pPr/>
              <a:t>‹Nº›</a:t>
            </a:fld>
            <a:endParaRPr lang="es-VE"/>
          </a:p>
        </p:txBody>
      </p:sp>
    </p:spTree>
    <p:extLst>
      <p:ext uri="{BB962C8B-B14F-4D97-AF65-F5344CB8AC3E}">
        <p14:creationId xmlns:p14="http://schemas.microsoft.com/office/powerpoint/2010/main" val="85723490"/>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ne.gov.v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ne.gov.v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VE" dirty="0" smtClean="0"/>
              <a:t>Indicadores Sociales en Venezuela</a:t>
            </a:r>
            <a:endParaRPr lang="es-VE" dirty="0"/>
          </a:p>
        </p:txBody>
      </p:sp>
      <p:sp>
        <p:nvSpPr>
          <p:cNvPr id="3" name="Subtítulo 2"/>
          <p:cNvSpPr>
            <a:spLocks noGrp="1"/>
          </p:cNvSpPr>
          <p:nvPr>
            <p:ph type="subTitle" idx="1"/>
          </p:nvPr>
        </p:nvSpPr>
        <p:spPr/>
        <p:txBody>
          <a:bodyPr>
            <a:normAutofit fontScale="62500" lnSpcReduction="20000"/>
          </a:bodyPr>
          <a:lstStyle/>
          <a:p>
            <a:r>
              <a:rPr lang="es-VE" dirty="0" smtClean="0"/>
              <a:t>Medición de la Pobreza (Línea de Pobreza).</a:t>
            </a:r>
          </a:p>
          <a:p>
            <a:r>
              <a:rPr lang="es-VE" dirty="0" smtClean="0"/>
              <a:t>Medición de la Desigualdad Social (Índice de </a:t>
            </a:r>
            <a:r>
              <a:rPr lang="es-VE" dirty="0" err="1" smtClean="0"/>
              <a:t>Gini</a:t>
            </a:r>
            <a:r>
              <a:rPr lang="es-VE" dirty="0" smtClean="0"/>
              <a:t>).</a:t>
            </a:r>
          </a:p>
          <a:p>
            <a:r>
              <a:rPr lang="es-VE" dirty="0" smtClean="0"/>
              <a:t>Necesidades Básicas Insatisfechas (NBI</a:t>
            </a:r>
            <a:r>
              <a:rPr lang="es-VE" dirty="0" smtClean="0"/>
              <a:t>)</a:t>
            </a:r>
          </a:p>
          <a:p>
            <a:r>
              <a:rPr lang="es-VE" dirty="0" smtClean="0"/>
              <a:t>Segundo Semestre 2013. </a:t>
            </a:r>
            <a:endParaRPr lang="es-VE" dirty="0"/>
          </a:p>
        </p:txBody>
      </p:sp>
      <p:sp>
        <p:nvSpPr>
          <p:cNvPr id="4" name="CuadroTexto 3"/>
          <p:cNvSpPr txBox="1"/>
          <p:nvPr/>
        </p:nvSpPr>
        <p:spPr>
          <a:xfrm>
            <a:off x="9110230" y="5380672"/>
            <a:ext cx="2688609" cy="1477328"/>
          </a:xfrm>
          <a:prstGeom prst="rect">
            <a:avLst/>
          </a:prstGeom>
          <a:noFill/>
        </p:spPr>
        <p:txBody>
          <a:bodyPr wrap="square" rtlCol="0">
            <a:spAutoFit/>
          </a:bodyPr>
          <a:lstStyle/>
          <a:p>
            <a:pPr algn="r"/>
            <a:r>
              <a:rPr lang="es-VE" dirty="0"/>
              <a:t>Autores:</a:t>
            </a:r>
          </a:p>
          <a:p>
            <a:pPr algn="r"/>
            <a:r>
              <a:rPr lang="es-VE" dirty="0"/>
              <a:t>Moya Javier</a:t>
            </a:r>
          </a:p>
          <a:p>
            <a:pPr algn="r"/>
            <a:r>
              <a:rPr lang="es-VE" dirty="0"/>
              <a:t>Navarro Carlos</a:t>
            </a:r>
          </a:p>
          <a:p>
            <a:pPr algn="r"/>
            <a:r>
              <a:rPr lang="es-VE" dirty="0"/>
              <a:t>Torrealba Oscar</a:t>
            </a:r>
          </a:p>
          <a:p>
            <a:endParaRPr lang="es-VE" dirty="0"/>
          </a:p>
        </p:txBody>
      </p:sp>
    </p:spTree>
    <p:extLst>
      <p:ext uri="{BB962C8B-B14F-4D97-AF65-F5344CB8AC3E}">
        <p14:creationId xmlns:p14="http://schemas.microsoft.com/office/powerpoint/2010/main" val="333025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VE" dirty="0" smtClean="0"/>
              <a:t>Indicadores Sociales a Escala Nacional</a:t>
            </a:r>
            <a:endParaRPr lang="es-VE" dirty="0"/>
          </a:p>
        </p:txBody>
      </p:sp>
      <p:sp>
        <p:nvSpPr>
          <p:cNvPr id="3" name="Subtítulo 2"/>
          <p:cNvSpPr>
            <a:spLocks noGrp="1"/>
          </p:cNvSpPr>
          <p:nvPr>
            <p:ph type="subTitle" idx="1"/>
          </p:nvPr>
        </p:nvSpPr>
        <p:spPr/>
        <p:txBody>
          <a:bodyPr/>
          <a:lstStyle/>
          <a:p>
            <a:r>
              <a:rPr lang="es-VE" dirty="0" smtClean="0"/>
              <a:t>Data extraída por el Instituto Nacional de Estadísticas (INE)</a:t>
            </a:r>
            <a:endParaRPr lang="es-VE" dirty="0"/>
          </a:p>
        </p:txBody>
      </p:sp>
    </p:spTree>
    <p:extLst>
      <p:ext uri="{BB962C8B-B14F-4D97-AF65-F5344CB8AC3E}">
        <p14:creationId xmlns:p14="http://schemas.microsoft.com/office/powerpoint/2010/main" val="1288181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VENEZUELA</a:t>
            </a:r>
            <a:endParaRPr lang="es-VE" dirty="0"/>
          </a:p>
        </p:txBody>
      </p:sp>
      <p:sp>
        <p:nvSpPr>
          <p:cNvPr id="4" name="CuadroTexto 3"/>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
        <p:nvSpPr>
          <p:cNvPr id="10" name="CuadroTexto 9"/>
          <p:cNvSpPr txBox="1"/>
          <p:nvPr/>
        </p:nvSpPr>
        <p:spPr>
          <a:xfrm>
            <a:off x="7662041" y="6195848"/>
            <a:ext cx="4083269" cy="369332"/>
          </a:xfrm>
          <a:prstGeom prst="rect">
            <a:avLst/>
          </a:prstGeom>
          <a:noFill/>
        </p:spPr>
        <p:txBody>
          <a:bodyPr wrap="square" rtlCol="0">
            <a:spAutoFit/>
          </a:bodyPr>
          <a:lstStyle/>
          <a:p>
            <a:r>
              <a:rPr lang="es-VE" dirty="0" smtClean="0"/>
              <a:t>2do Semestre 2013</a:t>
            </a:r>
            <a:endParaRPr lang="es-VE" dirty="0"/>
          </a:p>
        </p:txBody>
      </p:sp>
      <p:graphicFrame>
        <p:nvGraphicFramePr>
          <p:cNvPr id="11" name="Gráfico 10"/>
          <p:cNvGraphicFramePr>
            <a:graphicFrameLocks/>
          </p:cNvGraphicFramePr>
          <p:nvPr>
            <p:extLst>
              <p:ext uri="{D42A27DB-BD31-4B8C-83A1-F6EECF244321}">
                <p14:modId xmlns:p14="http://schemas.microsoft.com/office/powerpoint/2010/main" val="2930408999"/>
              </p:ext>
            </p:extLst>
          </p:nvPr>
        </p:nvGraphicFramePr>
        <p:xfrm>
          <a:off x="835572" y="1277006"/>
          <a:ext cx="8686800" cy="47296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7890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VENEZUELA</a:t>
            </a:r>
            <a:endParaRPr lang="es-VE" dirty="0"/>
          </a:p>
        </p:txBody>
      </p:sp>
      <p:sp>
        <p:nvSpPr>
          <p:cNvPr id="4" name="CuadroTexto 3"/>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
        <p:nvSpPr>
          <p:cNvPr id="6" name="CuadroTexto 5"/>
          <p:cNvSpPr txBox="1"/>
          <p:nvPr/>
        </p:nvSpPr>
        <p:spPr>
          <a:xfrm>
            <a:off x="6684579" y="1355834"/>
            <a:ext cx="4761187" cy="646331"/>
          </a:xfrm>
          <a:prstGeom prst="rect">
            <a:avLst/>
          </a:prstGeom>
          <a:noFill/>
        </p:spPr>
        <p:txBody>
          <a:bodyPr wrap="square" rtlCol="0">
            <a:spAutoFit/>
          </a:bodyPr>
          <a:lstStyle/>
          <a:p>
            <a:r>
              <a:rPr lang="es-VE" dirty="0" smtClean="0"/>
              <a:t>Coeficiente de GINI</a:t>
            </a:r>
          </a:p>
          <a:p>
            <a:r>
              <a:rPr lang="es-VE" b="1" dirty="0"/>
              <a:t>0,4040</a:t>
            </a:r>
            <a:r>
              <a:rPr lang="es-VE" dirty="0" smtClean="0"/>
              <a:t> </a:t>
            </a:r>
            <a:endParaRPr lang="es-VE" dirty="0"/>
          </a:p>
        </p:txBody>
      </p:sp>
      <p:graphicFrame>
        <p:nvGraphicFramePr>
          <p:cNvPr id="9" name="Gráfico 8"/>
          <p:cNvGraphicFramePr>
            <a:graphicFrameLocks/>
          </p:cNvGraphicFramePr>
          <p:nvPr/>
        </p:nvGraphicFramePr>
        <p:xfrm>
          <a:off x="362024" y="1355834"/>
          <a:ext cx="612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CuadroTexto 9"/>
          <p:cNvSpPr txBox="1"/>
          <p:nvPr/>
        </p:nvSpPr>
        <p:spPr>
          <a:xfrm>
            <a:off x="7662041" y="6195848"/>
            <a:ext cx="4083269" cy="369332"/>
          </a:xfrm>
          <a:prstGeom prst="rect">
            <a:avLst/>
          </a:prstGeom>
          <a:noFill/>
        </p:spPr>
        <p:txBody>
          <a:bodyPr wrap="square" rtlCol="0">
            <a:spAutoFit/>
          </a:bodyPr>
          <a:lstStyle/>
          <a:p>
            <a:r>
              <a:rPr lang="es-VE" dirty="0" smtClean="0"/>
              <a:t>1er Semestre 2012</a:t>
            </a:r>
            <a:endParaRPr lang="es-VE" dirty="0"/>
          </a:p>
        </p:txBody>
      </p:sp>
    </p:spTree>
    <p:extLst>
      <p:ext uri="{BB962C8B-B14F-4D97-AF65-F5344CB8AC3E}">
        <p14:creationId xmlns:p14="http://schemas.microsoft.com/office/powerpoint/2010/main" val="1485518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VENEZUELA</a:t>
            </a:r>
            <a:endParaRPr lang="es-VE" dirty="0"/>
          </a:p>
        </p:txBody>
      </p:sp>
      <p:sp>
        <p:nvSpPr>
          <p:cNvPr id="4" name="CuadroTexto 3"/>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
        <p:nvSpPr>
          <p:cNvPr id="10" name="CuadroTexto 9"/>
          <p:cNvSpPr txBox="1"/>
          <p:nvPr/>
        </p:nvSpPr>
        <p:spPr>
          <a:xfrm>
            <a:off x="7662041" y="6195848"/>
            <a:ext cx="4083269" cy="369332"/>
          </a:xfrm>
          <a:prstGeom prst="rect">
            <a:avLst/>
          </a:prstGeom>
          <a:noFill/>
        </p:spPr>
        <p:txBody>
          <a:bodyPr wrap="square" rtlCol="0">
            <a:spAutoFit/>
          </a:bodyPr>
          <a:lstStyle/>
          <a:p>
            <a:r>
              <a:rPr lang="es-VE" dirty="0" smtClean="0"/>
              <a:t>2do Semestre 2013</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1469920534"/>
              </p:ext>
            </p:extLst>
          </p:nvPr>
        </p:nvGraphicFramePr>
        <p:xfrm>
          <a:off x="157654" y="1513490"/>
          <a:ext cx="540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p:cNvGraphicFramePr>
            <a:graphicFrameLocks/>
          </p:cNvGraphicFramePr>
          <p:nvPr>
            <p:extLst>
              <p:ext uri="{D42A27DB-BD31-4B8C-83A1-F6EECF244321}">
                <p14:modId xmlns:p14="http://schemas.microsoft.com/office/powerpoint/2010/main" val="2883550073"/>
              </p:ext>
            </p:extLst>
          </p:nvPr>
        </p:nvGraphicFramePr>
        <p:xfrm>
          <a:off x="5795320" y="1521373"/>
          <a:ext cx="5400000" cy="396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349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203266" cy="1320800"/>
          </a:xfrm>
        </p:spPr>
        <p:txBody>
          <a:bodyPr>
            <a:normAutofit/>
          </a:bodyPr>
          <a:lstStyle/>
          <a:p>
            <a:r>
              <a:rPr lang="es-VE" sz="2400" dirty="0" smtClean="0"/>
              <a:t>Estratificación según situación de la fuerza de trabajo.</a:t>
            </a:r>
            <a:r>
              <a:rPr lang="es-ES_tradnl" sz="2400" dirty="0" smtClean="0"/>
              <a:t>Principales definiciones</a:t>
            </a:r>
            <a:endParaRPr lang="es-ES" sz="2400" dirty="0"/>
          </a:p>
        </p:txBody>
      </p:sp>
      <p:sp>
        <p:nvSpPr>
          <p:cNvPr id="3" name="2 Marcador de contenido"/>
          <p:cNvSpPr>
            <a:spLocks noGrp="1"/>
          </p:cNvSpPr>
          <p:nvPr>
            <p:ph idx="1"/>
          </p:nvPr>
        </p:nvSpPr>
        <p:spPr>
          <a:xfrm>
            <a:off x="165100" y="812800"/>
            <a:ext cx="9931400" cy="5892800"/>
          </a:xfrm>
        </p:spPr>
        <p:txBody>
          <a:bodyPr>
            <a:noAutofit/>
          </a:bodyPr>
          <a:lstStyle/>
          <a:p>
            <a:r>
              <a:rPr lang="es-ES" sz="1400" b="1" dirty="0" smtClean="0"/>
              <a:t>Población Económicamente Activa:</a:t>
            </a:r>
            <a:r>
              <a:rPr lang="es-ES" sz="1400" dirty="0" smtClean="0"/>
              <a:t> Está constituida por todas las personas de 15 años y más, con disposición y disponibilidad para trabajar en el periodo de referencia, que es la semana anterior al día de la entrevista.</a:t>
            </a:r>
            <a:br>
              <a:rPr lang="es-ES" sz="1400" dirty="0" smtClean="0"/>
            </a:br>
            <a:r>
              <a:rPr lang="es-ES" sz="1400" dirty="0" smtClean="0"/>
              <a:t>En cuanto a la </a:t>
            </a:r>
            <a:r>
              <a:rPr lang="es-ES" sz="1400" b="1" dirty="0" smtClean="0"/>
              <a:t>Tasa de Actividad,</a:t>
            </a:r>
            <a:r>
              <a:rPr lang="es-ES" sz="1400" dirty="0" smtClean="0"/>
              <a:t> se refiere al porcentaje de la población económicamente activa con respecto a la población de 15 años y más.</a:t>
            </a:r>
          </a:p>
          <a:p>
            <a:r>
              <a:rPr lang="es-ES" sz="1400" b="1" dirty="0" smtClean="0"/>
              <a:t>Población Económicamente Inactiva:</a:t>
            </a:r>
            <a:r>
              <a:rPr lang="es-ES" sz="1400" dirty="0" smtClean="0"/>
              <a:t> Son aquellas personas de 15 años y más, estudiantes, amas de casa, rentistas, pensionados, jubilados y trabajadores familiares que trabajan menos de 15 horas a la semana. Para pertenecer a este grupo estas personas deben además cumplir con la condición de no haber hecho gestiones para conseguir empleo en el periodo de referencia.</a:t>
            </a:r>
            <a:br>
              <a:rPr lang="es-ES" sz="1400" dirty="0" smtClean="0"/>
            </a:br>
            <a:r>
              <a:rPr lang="es-ES" sz="1400" dirty="0" smtClean="0"/>
              <a:t/>
            </a:r>
            <a:br>
              <a:rPr lang="es-ES" sz="1400" dirty="0" smtClean="0"/>
            </a:br>
            <a:r>
              <a:rPr lang="es-ES" sz="1400" dirty="0" smtClean="0"/>
              <a:t>La</a:t>
            </a:r>
            <a:r>
              <a:rPr lang="es-ES" sz="1400" b="1" dirty="0" smtClean="0"/>
              <a:t> tasa de Inactividad</a:t>
            </a:r>
            <a:r>
              <a:rPr lang="es-ES" sz="1400" dirty="0" smtClean="0"/>
              <a:t> es el porcentaje de la Población Económicamente Inactiva con respecto a la población de 15 años y más.</a:t>
            </a:r>
          </a:p>
          <a:p>
            <a:r>
              <a:rPr lang="es-ES" sz="1400" b="1" dirty="0" smtClean="0"/>
              <a:t>Población </a:t>
            </a:r>
            <a:r>
              <a:rPr lang="es-ES" sz="1400" b="1" dirty="0" err="1" smtClean="0"/>
              <a:t>Ocupada:</a:t>
            </a:r>
            <a:r>
              <a:rPr lang="es-ES" sz="1400" dirty="0" err="1" smtClean="0"/>
              <a:t>Personas</a:t>
            </a:r>
            <a:r>
              <a:rPr lang="es-ES" sz="1400" dirty="0" smtClean="0"/>
              <a:t> de 15 años y más de edad, de uno u otro sexo, quienes declararon que estaban trabajando o tenían un empleo, durante la semana anterior al día de la entrevista. Por </a:t>
            </a:r>
            <a:r>
              <a:rPr lang="es-ES" sz="1400" b="1" dirty="0" smtClean="0"/>
              <a:t>Tasa de Ocupación</a:t>
            </a:r>
            <a:r>
              <a:rPr lang="es-ES" sz="1400" dirty="0" smtClean="0"/>
              <a:t> se entiende al porcentaje de la Población Ocupada con respecto a la Población Económicamente Activa.</a:t>
            </a:r>
          </a:p>
          <a:p>
            <a:r>
              <a:rPr lang="es-ES" sz="1400" b="1" dirty="0" smtClean="0"/>
              <a:t>Población Desocupada:</a:t>
            </a:r>
            <a:r>
              <a:rPr lang="es-ES" sz="1400" dirty="0" smtClean="0"/>
              <a:t> Personas de 15 años y más, de uno u otro sexo, quienes declararon que durante la semana anterior al día de la entrevista no estaban trabajando y estaban buscando trabajo con remuneración. Asimismo, se incluyen aquellas personas que nunca han trabajado y buscan trabajo por primera vez.</a:t>
            </a:r>
            <a:br>
              <a:rPr lang="es-ES" sz="1400" dirty="0" smtClean="0"/>
            </a:br>
            <a:r>
              <a:rPr lang="es-ES" sz="1400" dirty="0" smtClean="0"/>
              <a:t/>
            </a:r>
            <a:br>
              <a:rPr lang="es-ES" sz="1400" dirty="0" smtClean="0"/>
            </a:br>
            <a:r>
              <a:rPr lang="es-ES" sz="1400" b="1" dirty="0" smtClean="0"/>
              <a:t>Tasa de Desocupación:</a:t>
            </a:r>
            <a:r>
              <a:rPr lang="es-ES" sz="1400" dirty="0" smtClean="0"/>
              <a:t> es el porcentaje de la Población Desocupada con respecto a la Población Económicamente Activa.</a:t>
            </a:r>
          </a:p>
          <a:p>
            <a:r>
              <a:rPr lang="es-ES" sz="1400" b="1" dirty="0" smtClean="0"/>
              <a:t>Población ocupada en el sector formal de la economía (Definición según PREALC – OIT):</a:t>
            </a:r>
            <a:r>
              <a:rPr lang="es-ES" sz="1400" dirty="0" smtClean="0"/>
              <a:t> Se considera que una persona está ocupada en el Sector Formal cuando labora en empresas de cinco personas o más, tanto del sector público como del sector privado. También se incluyen a los trabajadores por cuenta propia profesionales universitarios. Por </a:t>
            </a:r>
            <a:r>
              <a:rPr lang="es-ES" sz="1400" b="1" dirty="0" smtClean="0"/>
              <a:t>Porcentaje de Formalidad:</a:t>
            </a:r>
            <a:r>
              <a:rPr lang="es-ES" sz="1400" dirty="0" smtClean="0"/>
              <a:t> se entiende al porcentaje de la Población Ocupada en el Sector Formal con respecto al total de la Población Ocupada.</a:t>
            </a:r>
          </a:p>
          <a:p>
            <a:endParaRPr lang="es-E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10634" y="1004889"/>
            <a:ext cx="9266766" cy="5624511"/>
          </a:xfrm>
        </p:spPr>
        <p:txBody>
          <a:bodyPr>
            <a:noAutofit/>
          </a:bodyPr>
          <a:lstStyle/>
          <a:p>
            <a:r>
              <a:rPr lang="es-ES" sz="1400" b="1" dirty="0" smtClean="0"/>
              <a:t>Población ocupada en el sector informal de la economía (Definición según PREALC – OIT):</a:t>
            </a:r>
            <a:r>
              <a:rPr lang="es-ES" sz="1400" dirty="0" smtClean="0"/>
              <a:t> Los trabajadores del Sector Informal son aquellas personas ocupadas como servicio doméstico, trabajadores por cuenta propia no profesionales (tales como vendedores, artesanos, conductores, pintores, carpinteros, buhoneros, etc.). También se incluyen en este sector a los patronos, empleados, obreros y trabajadores familiares que laboran en empresas con menos de cinco personas ocupadas.</a:t>
            </a:r>
            <a:br>
              <a:rPr lang="es-ES" sz="1400" dirty="0" smtClean="0"/>
            </a:br>
            <a:r>
              <a:rPr lang="es-ES" sz="1400" dirty="0" smtClean="0"/>
              <a:t/>
            </a:r>
            <a:br>
              <a:rPr lang="es-ES" sz="1400" dirty="0" smtClean="0"/>
            </a:br>
            <a:r>
              <a:rPr lang="es-ES" sz="1400" dirty="0" smtClean="0"/>
              <a:t>Por</a:t>
            </a:r>
            <a:r>
              <a:rPr lang="es-ES" sz="1400" b="1" dirty="0" smtClean="0"/>
              <a:t> porcentaje de informalidad</a:t>
            </a:r>
            <a:r>
              <a:rPr lang="es-ES" sz="1400" dirty="0" smtClean="0"/>
              <a:t> se entiende a la relación entre la población ocupada en el sector informal con respecto al total de la población ocupada.</a:t>
            </a:r>
          </a:p>
          <a:p>
            <a:r>
              <a:rPr lang="es-ES" sz="1400" b="1" dirty="0" smtClean="0"/>
              <a:t>Sector Empleador Público:</a:t>
            </a:r>
            <a:r>
              <a:rPr lang="es-ES" sz="1400" dirty="0" smtClean="0"/>
              <a:t> Se considera que una persona está ocupada en el Sector Público cuando labora en ministerios u organismos de la administración nacional, regional, estatal o municipal, universidades o instituciones de educación superior del Estado o en empresas con capital mayoritariamente del Estado.</a:t>
            </a:r>
          </a:p>
          <a:p>
            <a:r>
              <a:rPr lang="es-ES" sz="1400" b="1" dirty="0" smtClean="0"/>
              <a:t>Sector Empleador Privado:</a:t>
            </a:r>
            <a:r>
              <a:rPr lang="es-ES" sz="1400" dirty="0" smtClean="0"/>
              <a:t> Se considera que una persona está ocupada en el sector privado cuando labora en compañías anónimas o empresas familiares o en organizaciones no lucrativas (Scout, iglesias, etc.).</a:t>
            </a:r>
          </a:p>
          <a:p>
            <a:r>
              <a:rPr lang="es-ES" sz="1400" b="1" dirty="0" smtClean="0"/>
              <a:t>Ramas de Actividad Económica:</a:t>
            </a:r>
            <a:r>
              <a:rPr lang="es-ES" sz="1400" dirty="0" smtClean="0"/>
              <a:t> Se refiere a la naturaleza de los bienes y servicios que realiza el negocio, organización o empresa en el cual la persona económicamente activa se desempeña o desempeñaba</a:t>
            </a:r>
          </a:p>
          <a:p>
            <a:r>
              <a:rPr lang="es-ES" sz="1400" b="1" dirty="0" smtClean="0"/>
              <a:t>Ocupación:</a:t>
            </a:r>
            <a:r>
              <a:rPr lang="es-ES" sz="1400" dirty="0" smtClean="0"/>
              <a:t> Es el tipo o clase de trabajo que efectúa una persona económicamente activa, ocupada, durante el período de referencia, o la desempeñada por una persona económicamente activa, desocupada, en su último trabajo.</a:t>
            </a:r>
          </a:p>
          <a:p>
            <a:r>
              <a:rPr lang="es-ES" sz="1400" b="1" dirty="0" smtClean="0"/>
              <a:t>Categoría de ocupación :</a:t>
            </a:r>
            <a:r>
              <a:rPr lang="es-ES" sz="1400" dirty="0" smtClean="0"/>
              <a:t> Es la relación entre una persona ocupada y el trabajo desempeñado. Estas categorías son: i) Empleado u obrero en el sector público, </a:t>
            </a:r>
            <a:r>
              <a:rPr lang="es-ES" sz="1400" dirty="0" err="1" smtClean="0"/>
              <a:t>ii</a:t>
            </a:r>
            <a:r>
              <a:rPr lang="es-ES" sz="1400" dirty="0" smtClean="0"/>
              <a:t>) Empleado u obrero en empresa privada. </a:t>
            </a:r>
            <a:r>
              <a:rPr lang="es-ES" sz="1400" dirty="0" err="1" smtClean="0"/>
              <a:t>iii</a:t>
            </a:r>
            <a:r>
              <a:rPr lang="es-ES" sz="1400" dirty="0" smtClean="0"/>
              <a:t>) Patrono o empleador, </a:t>
            </a:r>
            <a:r>
              <a:rPr lang="es-ES" sz="1400" dirty="0" err="1" smtClean="0"/>
              <a:t>iv</a:t>
            </a:r>
            <a:r>
              <a:rPr lang="es-ES" sz="1400" dirty="0" smtClean="0"/>
              <a:t>) Trabajador por cuenta propia, v) Miembro de cooperativa, vi) Sociedades de personas (o de hecho), </a:t>
            </a:r>
            <a:r>
              <a:rPr lang="es-ES" sz="1400" dirty="0" err="1" smtClean="0"/>
              <a:t>vii</a:t>
            </a:r>
            <a:r>
              <a:rPr lang="es-ES" sz="1400" dirty="0" smtClean="0"/>
              <a:t>) Ayudante o auxiliar.</a:t>
            </a:r>
          </a:p>
          <a:p>
            <a:endParaRPr lang="es-ES" sz="1400" dirty="0"/>
          </a:p>
        </p:txBody>
      </p:sp>
      <p:sp>
        <p:nvSpPr>
          <p:cNvPr id="4" name="1 Título"/>
          <p:cNvSpPr txBox="1">
            <a:spLocks/>
          </p:cNvSpPr>
          <p:nvPr/>
        </p:nvSpPr>
        <p:spPr>
          <a:xfrm>
            <a:off x="0" y="0"/>
            <a:ext cx="9203266"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VE" sz="2400" b="0" i="0" u="none" strike="noStrike" kern="1200" cap="none" spc="0" normalizeH="0" baseline="0" noProof="0" smtClean="0">
                <a:ln>
                  <a:noFill/>
                </a:ln>
                <a:solidFill>
                  <a:schemeClr val="accent1"/>
                </a:solidFill>
                <a:effectLst/>
                <a:uLnTx/>
                <a:uFillTx/>
                <a:latin typeface="+mj-lt"/>
                <a:ea typeface="+mj-ea"/>
                <a:cs typeface="+mj-cs"/>
              </a:rPr>
              <a:t>Estratificación según situación de la fuerza de trabajo.</a:t>
            </a:r>
            <a:r>
              <a:rPr kumimoji="0" lang="es-ES_tradnl" sz="2400" b="0" i="0" u="none" strike="noStrike" kern="1200" cap="none" spc="0" normalizeH="0" baseline="0" noProof="0" smtClean="0">
                <a:ln>
                  <a:noFill/>
                </a:ln>
                <a:solidFill>
                  <a:schemeClr val="accent1"/>
                </a:solidFill>
                <a:effectLst/>
                <a:uLnTx/>
                <a:uFillTx/>
                <a:latin typeface="+mj-lt"/>
                <a:ea typeface="+mj-ea"/>
                <a:cs typeface="+mj-cs"/>
              </a:rPr>
              <a:t>Principales definiciones</a:t>
            </a:r>
            <a:endParaRPr kumimoji="0" lang="es-ES" sz="2400" b="0"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2 Gráfico"/>
          <p:cNvGraphicFramePr/>
          <p:nvPr/>
        </p:nvGraphicFramePr>
        <p:xfrm>
          <a:off x="254000" y="558800"/>
          <a:ext cx="5092700" cy="3238500"/>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3683000" y="1879600"/>
            <a:ext cx="1700274" cy="276999"/>
          </a:xfrm>
          <a:prstGeom prst="rect">
            <a:avLst/>
          </a:prstGeom>
          <a:noFill/>
        </p:spPr>
        <p:txBody>
          <a:bodyPr wrap="none" rtlCol="0">
            <a:spAutoFit/>
          </a:bodyPr>
          <a:lstStyle/>
          <a:p>
            <a:r>
              <a:rPr lang="es-ES_tradnl" sz="1200" dirty="0" smtClean="0"/>
              <a:t>Población: 21.690.851</a:t>
            </a:r>
            <a:endParaRPr lang="es-ES" sz="1200" dirty="0"/>
          </a:p>
        </p:txBody>
      </p:sp>
      <p:graphicFrame>
        <p:nvGraphicFramePr>
          <p:cNvPr id="6" name="3 Gráfico"/>
          <p:cNvGraphicFramePr/>
          <p:nvPr/>
        </p:nvGraphicFramePr>
        <p:xfrm>
          <a:off x="5295900" y="584200"/>
          <a:ext cx="50673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4 Gráfico"/>
          <p:cNvGraphicFramePr/>
          <p:nvPr/>
        </p:nvGraphicFramePr>
        <p:xfrm>
          <a:off x="0" y="3746500"/>
          <a:ext cx="5232400" cy="3111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5 Gráfico"/>
          <p:cNvGraphicFramePr/>
          <p:nvPr/>
        </p:nvGraphicFramePr>
        <p:xfrm>
          <a:off x="5295900" y="3784600"/>
          <a:ext cx="4978400" cy="3073400"/>
        </p:xfrm>
        <a:graphic>
          <a:graphicData uri="http://schemas.openxmlformats.org/drawingml/2006/chart">
            <c:chart xmlns:c="http://schemas.openxmlformats.org/drawingml/2006/chart" xmlns:r="http://schemas.openxmlformats.org/officeDocument/2006/relationships" r:id="rId5"/>
          </a:graphicData>
        </a:graphic>
      </p:graphicFrame>
      <p:sp>
        <p:nvSpPr>
          <p:cNvPr id="9" name="Título 1"/>
          <p:cNvSpPr txBox="1">
            <a:spLocks/>
          </p:cNvSpPr>
          <p:nvPr/>
        </p:nvSpPr>
        <p:spPr>
          <a:xfrm>
            <a:off x="0" y="0"/>
            <a:ext cx="9677400"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2000" b="0" i="0" u="none" strike="noStrike" kern="1200" cap="none" spc="0" normalizeH="0" baseline="0" noProof="0" dirty="0" smtClean="0">
                <a:ln>
                  <a:noFill/>
                </a:ln>
                <a:solidFill>
                  <a:schemeClr val="accent1"/>
                </a:solidFill>
                <a:effectLst/>
                <a:uLnTx/>
                <a:uFillTx/>
                <a:latin typeface="+mj-lt"/>
                <a:ea typeface="+mj-ea"/>
                <a:cs typeface="+mj-cs"/>
              </a:rPr>
              <a:t>VENEZUELA. Estratificación según situación</a:t>
            </a:r>
            <a:r>
              <a:rPr kumimoji="0" lang="es-VE" sz="2000" b="0" i="0" u="none" strike="noStrike" kern="1200" cap="none" spc="0" normalizeH="0" noProof="0" dirty="0" smtClean="0">
                <a:ln>
                  <a:noFill/>
                </a:ln>
                <a:solidFill>
                  <a:schemeClr val="accent1"/>
                </a:solidFill>
                <a:effectLst/>
                <a:uLnTx/>
                <a:uFillTx/>
                <a:latin typeface="+mj-lt"/>
                <a:ea typeface="+mj-ea"/>
                <a:cs typeface="+mj-cs"/>
              </a:rPr>
              <a:t> de la fuerza de trabajo</a:t>
            </a:r>
            <a:endParaRPr kumimoji="0" lang="es-VE" sz="20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0" name="9 CuadroTexto"/>
          <p:cNvSpPr txBox="1"/>
          <p:nvPr/>
        </p:nvSpPr>
        <p:spPr>
          <a:xfrm>
            <a:off x="8813800" y="6540500"/>
            <a:ext cx="2981907" cy="369332"/>
          </a:xfrm>
          <a:prstGeom prst="rect">
            <a:avLst/>
          </a:prstGeom>
          <a:noFill/>
        </p:spPr>
        <p:txBody>
          <a:bodyPr wrap="none" rtlCol="0">
            <a:spAutoFit/>
          </a:bodyPr>
          <a:lstStyle/>
          <a:p>
            <a:r>
              <a:rPr lang="es-ES_tradnl" dirty="0" smtClean="0"/>
              <a:t>Fuente: INE. Base de Datos</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6 Gráfico"/>
          <p:cNvGraphicFramePr/>
          <p:nvPr/>
        </p:nvGraphicFramePr>
        <p:xfrm>
          <a:off x="889000" y="977900"/>
          <a:ext cx="8343900" cy="5588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ítulo 1"/>
          <p:cNvSpPr txBox="1">
            <a:spLocks/>
          </p:cNvSpPr>
          <p:nvPr/>
        </p:nvSpPr>
        <p:spPr>
          <a:xfrm>
            <a:off x="0" y="279400"/>
            <a:ext cx="9677400"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2000" b="0" i="0" u="none" strike="noStrike" kern="1200" cap="none" spc="0" normalizeH="0" baseline="0" noProof="0" dirty="0" smtClean="0">
                <a:ln>
                  <a:noFill/>
                </a:ln>
                <a:solidFill>
                  <a:schemeClr val="accent1"/>
                </a:solidFill>
                <a:effectLst/>
                <a:uLnTx/>
                <a:uFillTx/>
                <a:latin typeface="+mj-lt"/>
                <a:ea typeface="+mj-ea"/>
                <a:cs typeface="+mj-cs"/>
              </a:rPr>
              <a:t>VENEZUELA. Estratificación según situación</a:t>
            </a:r>
            <a:r>
              <a:rPr kumimoji="0" lang="es-VE" sz="2000" b="0" i="0" u="none" strike="noStrike" kern="1200" cap="none" spc="0" normalizeH="0" noProof="0" dirty="0" smtClean="0">
                <a:ln>
                  <a:noFill/>
                </a:ln>
                <a:solidFill>
                  <a:schemeClr val="accent1"/>
                </a:solidFill>
                <a:effectLst/>
                <a:uLnTx/>
                <a:uFillTx/>
                <a:latin typeface="+mj-lt"/>
                <a:ea typeface="+mj-ea"/>
                <a:cs typeface="+mj-cs"/>
              </a:rPr>
              <a:t> de la fuerza de trabajo</a:t>
            </a:r>
            <a:endParaRPr kumimoji="0" lang="es-VE" sz="2000" b="0" i="0" u="none" strike="noStrike" kern="1200" cap="none" spc="0" normalizeH="0" baseline="0" noProof="0" dirty="0">
              <a:ln>
                <a:noFill/>
              </a:ln>
              <a:solidFill>
                <a:schemeClr val="accent1"/>
              </a:solidFill>
              <a:effectLst/>
              <a:uLnTx/>
              <a:uFillTx/>
              <a:latin typeface="+mj-lt"/>
              <a:ea typeface="+mj-ea"/>
              <a:cs typeface="+mj-cs"/>
            </a:endParaRPr>
          </a:p>
        </p:txBody>
      </p:sp>
      <p:sp>
        <p:nvSpPr>
          <p:cNvPr id="5" name="4 CuadroTexto"/>
          <p:cNvSpPr txBox="1"/>
          <p:nvPr/>
        </p:nvSpPr>
        <p:spPr>
          <a:xfrm>
            <a:off x="8813800" y="6540500"/>
            <a:ext cx="2981907" cy="369332"/>
          </a:xfrm>
          <a:prstGeom prst="rect">
            <a:avLst/>
          </a:prstGeom>
          <a:noFill/>
        </p:spPr>
        <p:txBody>
          <a:bodyPr wrap="none" rtlCol="0">
            <a:spAutoFit/>
          </a:bodyPr>
          <a:lstStyle/>
          <a:p>
            <a:r>
              <a:rPr lang="es-ES_tradnl" dirty="0" smtClean="0"/>
              <a:t>Fuente: INE. Base de Datos</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Gráfico"/>
          <p:cNvGraphicFramePr/>
          <p:nvPr/>
        </p:nvGraphicFramePr>
        <p:xfrm>
          <a:off x="165100" y="876300"/>
          <a:ext cx="7962900" cy="5054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ítulo 1"/>
          <p:cNvSpPr txBox="1">
            <a:spLocks/>
          </p:cNvSpPr>
          <p:nvPr/>
        </p:nvSpPr>
        <p:spPr>
          <a:xfrm>
            <a:off x="0" y="317500"/>
            <a:ext cx="9677400"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2000" b="0" i="0" u="none" strike="noStrike" kern="1200" cap="none" spc="0" normalizeH="0" baseline="0" noProof="0" dirty="0" smtClean="0">
                <a:ln>
                  <a:noFill/>
                </a:ln>
                <a:solidFill>
                  <a:schemeClr val="accent1"/>
                </a:solidFill>
                <a:effectLst/>
                <a:uLnTx/>
                <a:uFillTx/>
                <a:latin typeface="+mj-lt"/>
                <a:ea typeface="+mj-ea"/>
                <a:cs typeface="+mj-cs"/>
              </a:rPr>
              <a:t>VENEZUELA. Estratificación según situación</a:t>
            </a:r>
            <a:r>
              <a:rPr kumimoji="0" lang="es-VE" sz="2000" b="0" i="0" u="none" strike="noStrike" kern="1200" cap="none" spc="0" normalizeH="0" noProof="0" dirty="0" smtClean="0">
                <a:ln>
                  <a:noFill/>
                </a:ln>
                <a:solidFill>
                  <a:schemeClr val="accent1"/>
                </a:solidFill>
                <a:effectLst/>
                <a:uLnTx/>
                <a:uFillTx/>
                <a:latin typeface="+mj-lt"/>
                <a:ea typeface="+mj-ea"/>
                <a:cs typeface="+mj-cs"/>
              </a:rPr>
              <a:t> de la fuerza de trabajo</a:t>
            </a:r>
            <a:endParaRPr kumimoji="0" lang="es-VE" sz="2000" b="0" i="0" u="none" strike="noStrike" kern="1200" cap="none" spc="0" normalizeH="0" baseline="0" noProof="0" dirty="0">
              <a:ln>
                <a:noFill/>
              </a:ln>
              <a:solidFill>
                <a:schemeClr val="accent1"/>
              </a:solidFill>
              <a:effectLst/>
              <a:uLnTx/>
              <a:uFillTx/>
              <a:latin typeface="+mj-lt"/>
              <a:ea typeface="+mj-ea"/>
              <a:cs typeface="+mj-cs"/>
            </a:endParaRPr>
          </a:p>
        </p:txBody>
      </p:sp>
      <p:sp>
        <p:nvSpPr>
          <p:cNvPr id="4" name="3 CuadroTexto"/>
          <p:cNvSpPr txBox="1"/>
          <p:nvPr/>
        </p:nvSpPr>
        <p:spPr>
          <a:xfrm>
            <a:off x="8813800" y="6540500"/>
            <a:ext cx="2981907" cy="369332"/>
          </a:xfrm>
          <a:prstGeom prst="rect">
            <a:avLst/>
          </a:prstGeom>
          <a:noFill/>
        </p:spPr>
        <p:txBody>
          <a:bodyPr wrap="none" rtlCol="0">
            <a:spAutoFit/>
          </a:bodyPr>
          <a:lstStyle/>
          <a:p>
            <a:r>
              <a:rPr lang="es-ES_tradnl" dirty="0" smtClean="0"/>
              <a:t>Fuente: INE. Base de Datos</a:t>
            </a:r>
            <a:endParaRPr lang="es-ES" dirty="0"/>
          </a:p>
        </p:txBody>
      </p:sp>
      <p:sp>
        <p:nvSpPr>
          <p:cNvPr id="5" name="4 CuadroTexto"/>
          <p:cNvSpPr txBox="1"/>
          <p:nvPr/>
        </p:nvSpPr>
        <p:spPr>
          <a:xfrm>
            <a:off x="5359400" y="5321300"/>
            <a:ext cx="4309578" cy="1200329"/>
          </a:xfrm>
          <a:prstGeom prst="rect">
            <a:avLst/>
          </a:prstGeom>
          <a:noFill/>
        </p:spPr>
        <p:txBody>
          <a:bodyPr wrap="none" rtlCol="0">
            <a:spAutoFit/>
          </a:bodyPr>
          <a:lstStyle/>
          <a:p>
            <a:r>
              <a:rPr lang="es-ES_tradnl" dirty="0" smtClean="0"/>
              <a:t>Población total: 29.909.211</a:t>
            </a:r>
          </a:p>
          <a:p>
            <a:r>
              <a:rPr lang="es-ES_tradnl" dirty="0" smtClean="0"/>
              <a:t>Población de 15 años o más: 21.690.851</a:t>
            </a:r>
          </a:p>
          <a:p>
            <a:r>
              <a:rPr lang="es-ES_tradnl" dirty="0" smtClean="0"/>
              <a:t>Población activa: 14.071.998</a:t>
            </a:r>
          </a:p>
          <a:p>
            <a:r>
              <a:rPr lang="es-ES_tradnl" dirty="0" smtClean="0"/>
              <a:t>Población Inactiva: 7.618.853 (35,1%)</a:t>
            </a:r>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mierda 1.png"/>
          <p:cNvPicPr>
            <a:picLocks noChangeAspect="1"/>
          </p:cNvPicPr>
          <p:nvPr/>
        </p:nvPicPr>
        <p:blipFill>
          <a:blip r:embed="rId2"/>
          <a:stretch>
            <a:fillRect/>
          </a:stretch>
        </p:blipFill>
        <p:spPr>
          <a:xfrm>
            <a:off x="0" y="402844"/>
            <a:ext cx="8637319" cy="6150356"/>
          </a:xfrm>
          <a:prstGeom prst="rect">
            <a:avLst/>
          </a:prstGeom>
        </p:spPr>
      </p:pic>
      <p:sp>
        <p:nvSpPr>
          <p:cNvPr id="4" name="Título 1"/>
          <p:cNvSpPr txBox="1">
            <a:spLocks/>
          </p:cNvSpPr>
          <p:nvPr/>
        </p:nvSpPr>
        <p:spPr>
          <a:xfrm>
            <a:off x="677334" y="190500"/>
            <a:ext cx="8596668"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3600" b="0" i="0" u="none" strike="noStrike" kern="1200" cap="none" spc="0" normalizeH="0" baseline="0" noProof="0" dirty="0" smtClean="0">
                <a:ln>
                  <a:noFill/>
                </a:ln>
                <a:solidFill>
                  <a:schemeClr val="accent1"/>
                </a:solidFill>
                <a:effectLst/>
                <a:uLnTx/>
                <a:uFillTx/>
                <a:latin typeface="+mj-lt"/>
                <a:ea typeface="+mj-ea"/>
                <a:cs typeface="+mj-cs"/>
              </a:rPr>
              <a:t>VENEZUELA</a:t>
            </a:r>
            <a:endParaRPr kumimoji="0" lang="es-VE"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5" name="4 CuadroTexto"/>
          <p:cNvSpPr txBox="1"/>
          <p:nvPr/>
        </p:nvSpPr>
        <p:spPr>
          <a:xfrm>
            <a:off x="4571976" y="6488668"/>
            <a:ext cx="3037691" cy="369332"/>
          </a:xfrm>
          <a:prstGeom prst="rect">
            <a:avLst/>
          </a:prstGeom>
          <a:noFill/>
        </p:spPr>
        <p:txBody>
          <a:bodyPr wrap="none" rtlCol="0">
            <a:spAutoFit/>
          </a:bodyPr>
          <a:lstStyle/>
          <a:p>
            <a:r>
              <a:rPr lang="es-ES_tradnl" dirty="0" smtClean="0"/>
              <a:t>Fuente: CEPAL . Base de datos </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Selección de Indicadores</a:t>
            </a:r>
            <a:endParaRPr lang="es-VE" dirty="0"/>
          </a:p>
        </p:txBody>
      </p:sp>
      <p:sp>
        <p:nvSpPr>
          <p:cNvPr id="3" name="Marcador de contenido 2"/>
          <p:cNvSpPr>
            <a:spLocks noGrp="1"/>
          </p:cNvSpPr>
          <p:nvPr>
            <p:ph idx="1"/>
          </p:nvPr>
        </p:nvSpPr>
        <p:spPr/>
        <p:txBody>
          <a:bodyPr/>
          <a:lstStyle/>
          <a:p>
            <a:pPr algn="just"/>
            <a:r>
              <a:rPr lang="es-VE" dirty="0" smtClean="0"/>
              <a:t>Para la realización del presente estudio se usó el criterio de “Línea de Pobreza” pues el mismo se presenta como una herramienta bastante útil que aproxima al estudio de la estatización Social. El mencionado criterio es usado por El Banco Mundial y la Organización de Naciones Unidas. </a:t>
            </a:r>
          </a:p>
          <a:p>
            <a:pPr algn="just"/>
            <a:r>
              <a:rPr lang="es-VE" dirty="0" smtClean="0"/>
              <a:t>Otro criterio usado por la Organización de Naciones Unidas (ONU) para la medición de la pobreza es el Índice de Necesidades Básicas Insatisfechas (NBI), que descarta en principio al ingreso de los hogares y usa indicadores sociales como educación, acceso a la salud, entre otros. </a:t>
            </a:r>
          </a:p>
          <a:p>
            <a:pPr algn="just"/>
            <a:r>
              <a:rPr lang="es-VE" dirty="0" smtClean="0"/>
              <a:t>También se Usó el criterio de Índice de </a:t>
            </a:r>
            <a:r>
              <a:rPr lang="es-VE" dirty="0" err="1" smtClean="0"/>
              <a:t>Gini</a:t>
            </a:r>
            <a:r>
              <a:rPr lang="es-VE" dirty="0" smtClean="0"/>
              <a:t>, adoptado por el Instituto Nacional de Estadísticas (INE), para medir la desigualdad en el ingreso de cada región geográfica. </a:t>
            </a:r>
          </a:p>
          <a:p>
            <a:pPr algn="just"/>
            <a:endParaRPr lang="es-VE" dirty="0" smtClean="0"/>
          </a:p>
        </p:txBody>
      </p:sp>
    </p:spTree>
    <p:extLst>
      <p:ext uri="{BB962C8B-B14F-4D97-AF65-F5344CB8AC3E}">
        <p14:creationId xmlns:p14="http://schemas.microsoft.com/office/powerpoint/2010/main" val="2510663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ierda 2.png"/>
          <p:cNvPicPr>
            <a:picLocks noChangeAspect="1"/>
          </p:cNvPicPr>
          <p:nvPr/>
        </p:nvPicPr>
        <p:blipFill>
          <a:blip r:embed="rId2"/>
          <a:stretch>
            <a:fillRect/>
          </a:stretch>
        </p:blipFill>
        <p:spPr>
          <a:xfrm>
            <a:off x="0" y="402844"/>
            <a:ext cx="8436167" cy="6150356"/>
          </a:xfrm>
          <a:prstGeom prst="rect">
            <a:avLst/>
          </a:prstGeom>
        </p:spPr>
      </p:pic>
      <p:sp>
        <p:nvSpPr>
          <p:cNvPr id="3" name="Título 1"/>
          <p:cNvSpPr txBox="1">
            <a:spLocks/>
          </p:cNvSpPr>
          <p:nvPr/>
        </p:nvSpPr>
        <p:spPr>
          <a:xfrm>
            <a:off x="715434" y="165100"/>
            <a:ext cx="8596668"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3600" b="0" i="0" u="none" strike="noStrike" kern="1200" cap="none" spc="0" normalizeH="0" baseline="0" noProof="0" dirty="0" smtClean="0">
                <a:ln>
                  <a:noFill/>
                </a:ln>
                <a:solidFill>
                  <a:schemeClr val="accent1"/>
                </a:solidFill>
                <a:effectLst/>
                <a:uLnTx/>
                <a:uFillTx/>
                <a:latin typeface="+mj-lt"/>
                <a:ea typeface="+mj-ea"/>
                <a:cs typeface="+mj-cs"/>
              </a:rPr>
              <a:t>VENEZUELA</a:t>
            </a:r>
            <a:endParaRPr kumimoji="0" lang="es-VE"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4" name="3 CuadroTexto"/>
          <p:cNvSpPr txBox="1"/>
          <p:nvPr/>
        </p:nvSpPr>
        <p:spPr>
          <a:xfrm>
            <a:off x="5613376" y="6488668"/>
            <a:ext cx="3037691" cy="369332"/>
          </a:xfrm>
          <a:prstGeom prst="rect">
            <a:avLst/>
          </a:prstGeom>
          <a:noFill/>
        </p:spPr>
        <p:txBody>
          <a:bodyPr wrap="none" rtlCol="0">
            <a:spAutoFit/>
          </a:bodyPr>
          <a:lstStyle/>
          <a:p>
            <a:r>
              <a:rPr lang="es-ES_tradnl" dirty="0" smtClean="0"/>
              <a:t>Fuente: CEPAL . Base de datos </a:t>
            </a: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ierda 3.png"/>
          <p:cNvPicPr>
            <a:picLocks noChangeAspect="1"/>
          </p:cNvPicPr>
          <p:nvPr/>
        </p:nvPicPr>
        <p:blipFill>
          <a:blip r:embed="rId2"/>
          <a:stretch>
            <a:fillRect/>
          </a:stretch>
        </p:blipFill>
        <p:spPr>
          <a:xfrm>
            <a:off x="-357284" y="379222"/>
            <a:ext cx="8436167" cy="6150356"/>
          </a:xfrm>
          <a:prstGeom prst="rect">
            <a:avLst/>
          </a:prstGeom>
        </p:spPr>
      </p:pic>
      <p:sp>
        <p:nvSpPr>
          <p:cNvPr id="3" name="Título 1"/>
          <p:cNvSpPr txBox="1">
            <a:spLocks/>
          </p:cNvSpPr>
          <p:nvPr/>
        </p:nvSpPr>
        <p:spPr>
          <a:xfrm>
            <a:off x="690034" y="0"/>
            <a:ext cx="8596668"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3600" b="0" i="0" u="none" strike="noStrike" kern="1200" cap="none" spc="0" normalizeH="0" baseline="0" noProof="0" dirty="0" smtClean="0">
                <a:ln>
                  <a:noFill/>
                </a:ln>
                <a:solidFill>
                  <a:schemeClr val="accent1"/>
                </a:solidFill>
                <a:effectLst/>
                <a:uLnTx/>
                <a:uFillTx/>
                <a:latin typeface="+mj-lt"/>
                <a:ea typeface="+mj-ea"/>
                <a:cs typeface="+mj-cs"/>
              </a:rPr>
              <a:t>VENEZUELA</a:t>
            </a:r>
            <a:endParaRPr kumimoji="0" lang="es-VE"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4" name="3 CuadroTexto"/>
          <p:cNvSpPr txBox="1"/>
          <p:nvPr/>
        </p:nvSpPr>
        <p:spPr>
          <a:xfrm>
            <a:off x="5740376" y="6488668"/>
            <a:ext cx="2788584" cy="369332"/>
          </a:xfrm>
          <a:prstGeom prst="rect">
            <a:avLst/>
          </a:prstGeom>
          <a:noFill/>
        </p:spPr>
        <p:txBody>
          <a:bodyPr wrap="none" rtlCol="0">
            <a:spAutoFit/>
          </a:bodyPr>
          <a:lstStyle/>
          <a:p>
            <a:r>
              <a:rPr lang="es-ES_tradnl" dirty="0" smtClean="0"/>
              <a:t>Fuente: INE . Base de datos </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ierda 4.png"/>
          <p:cNvPicPr>
            <a:picLocks noChangeAspect="1"/>
          </p:cNvPicPr>
          <p:nvPr/>
        </p:nvPicPr>
        <p:blipFill>
          <a:blip r:embed="rId2"/>
          <a:stretch>
            <a:fillRect/>
          </a:stretch>
        </p:blipFill>
        <p:spPr>
          <a:xfrm>
            <a:off x="0" y="441195"/>
            <a:ext cx="8436167" cy="6077210"/>
          </a:xfrm>
          <a:prstGeom prst="rect">
            <a:avLst/>
          </a:prstGeom>
        </p:spPr>
      </p:pic>
      <p:sp>
        <p:nvSpPr>
          <p:cNvPr id="3" name="Título 1"/>
          <p:cNvSpPr txBox="1">
            <a:spLocks/>
          </p:cNvSpPr>
          <p:nvPr/>
        </p:nvSpPr>
        <p:spPr>
          <a:xfrm>
            <a:off x="702734" y="0"/>
            <a:ext cx="8596668"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3600" b="0" i="0" u="none" strike="noStrike" kern="1200" cap="none" spc="0" normalizeH="0" baseline="0" noProof="0" dirty="0" smtClean="0">
                <a:ln>
                  <a:noFill/>
                </a:ln>
                <a:solidFill>
                  <a:schemeClr val="accent1"/>
                </a:solidFill>
                <a:effectLst/>
                <a:uLnTx/>
                <a:uFillTx/>
                <a:latin typeface="+mj-lt"/>
                <a:ea typeface="+mj-ea"/>
                <a:cs typeface="+mj-cs"/>
              </a:rPr>
              <a:t>VENEZUELA</a:t>
            </a:r>
            <a:endParaRPr kumimoji="0" lang="es-VE"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4" name="3 CuadroTexto"/>
          <p:cNvSpPr txBox="1"/>
          <p:nvPr/>
        </p:nvSpPr>
        <p:spPr>
          <a:xfrm>
            <a:off x="5892776" y="6488668"/>
            <a:ext cx="2788584" cy="369332"/>
          </a:xfrm>
          <a:prstGeom prst="rect">
            <a:avLst/>
          </a:prstGeom>
          <a:noFill/>
        </p:spPr>
        <p:txBody>
          <a:bodyPr wrap="none" rtlCol="0">
            <a:spAutoFit/>
          </a:bodyPr>
          <a:lstStyle/>
          <a:p>
            <a:r>
              <a:rPr lang="es-ES_tradnl" dirty="0" smtClean="0"/>
              <a:t>Fuente: INE . Base de datos </a:t>
            </a:r>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mierda 5.png"/>
          <p:cNvPicPr>
            <a:picLocks noChangeAspect="1"/>
          </p:cNvPicPr>
          <p:nvPr/>
        </p:nvPicPr>
        <p:blipFill>
          <a:blip r:embed="rId2"/>
          <a:stretch>
            <a:fillRect/>
          </a:stretch>
        </p:blipFill>
        <p:spPr>
          <a:xfrm>
            <a:off x="-432453" y="634498"/>
            <a:ext cx="8789706" cy="6223502"/>
          </a:xfrm>
          <a:prstGeom prst="rect">
            <a:avLst/>
          </a:prstGeom>
        </p:spPr>
      </p:pic>
      <p:sp>
        <p:nvSpPr>
          <p:cNvPr id="3" name="Título 1"/>
          <p:cNvSpPr txBox="1">
            <a:spLocks/>
          </p:cNvSpPr>
          <p:nvPr/>
        </p:nvSpPr>
        <p:spPr>
          <a:xfrm>
            <a:off x="677334" y="609600"/>
            <a:ext cx="8596668" cy="1320800"/>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VE" sz="3600" b="0" i="0" u="none" strike="noStrike" kern="1200" cap="none" spc="0" normalizeH="0" baseline="0" noProof="0" smtClean="0">
                <a:ln>
                  <a:noFill/>
                </a:ln>
                <a:solidFill>
                  <a:schemeClr val="accent1"/>
                </a:solidFill>
                <a:effectLst/>
                <a:uLnTx/>
                <a:uFillTx/>
                <a:latin typeface="+mj-lt"/>
                <a:ea typeface="+mj-ea"/>
                <a:cs typeface="+mj-cs"/>
              </a:rPr>
              <a:t>VENEZUELA</a:t>
            </a:r>
            <a:endParaRPr kumimoji="0" lang="es-VE"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4" name="3 CuadroTexto"/>
          <p:cNvSpPr txBox="1"/>
          <p:nvPr/>
        </p:nvSpPr>
        <p:spPr>
          <a:xfrm>
            <a:off x="5841976" y="6488668"/>
            <a:ext cx="2788584" cy="369332"/>
          </a:xfrm>
          <a:prstGeom prst="rect">
            <a:avLst/>
          </a:prstGeom>
          <a:noFill/>
        </p:spPr>
        <p:txBody>
          <a:bodyPr wrap="none" rtlCol="0">
            <a:spAutoFit/>
          </a:bodyPr>
          <a:lstStyle/>
          <a:p>
            <a:r>
              <a:rPr lang="es-ES_tradnl" dirty="0" smtClean="0"/>
              <a:t>Fuente: INE . Base de datos </a:t>
            </a:r>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VE" dirty="0" smtClean="0"/>
              <a:t>Indicadores Sociales por Entidad Federal</a:t>
            </a:r>
            <a:endParaRPr lang="es-VE" dirty="0"/>
          </a:p>
        </p:txBody>
      </p:sp>
      <p:sp>
        <p:nvSpPr>
          <p:cNvPr id="3" name="Subtítulo 2"/>
          <p:cNvSpPr>
            <a:spLocks noGrp="1"/>
          </p:cNvSpPr>
          <p:nvPr>
            <p:ph type="subTitle" idx="1"/>
          </p:nvPr>
        </p:nvSpPr>
        <p:spPr/>
        <p:txBody>
          <a:bodyPr/>
          <a:lstStyle/>
          <a:p>
            <a:r>
              <a:rPr lang="es-VE" dirty="0" smtClean="0"/>
              <a:t>Data extraída por el Instituto Nacional de Estadísticas (INE)</a:t>
            </a:r>
            <a:endParaRPr lang="es-VE" dirty="0"/>
          </a:p>
        </p:txBody>
      </p:sp>
    </p:spTree>
    <p:extLst>
      <p:ext uri="{BB962C8B-B14F-4D97-AF65-F5344CB8AC3E}">
        <p14:creationId xmlns:p14="http://schemas.microsoft.com/office/powerpoint/2010/main" val="1113277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DISTRITO CAPITAL </a:t>
            </a:r>
            <a:endParaRPr lang="es-VE" dirty="0"/>
          </a:p>
        </p:txBody>
      </p:sp>
      <p:sp>
        <p:nvSpPr>
          <p:cNvPr id="6" name="CuadroTexto 5"/>
          <p:cNvSpPr txBox="1"/>
          <p:nvPr/>
        </p:nvSpPr>
        <p:spPr>
          <a:xfrm>
            <a:off x="4741885" y="1561068"/>
            <a:ext cx="4291756" cy="369332"/>
          </a:xfrm>
          <a:prstGeom prst="rect">
            <a:avLst/>
          </a:prstGeom>
          <a:noFill/>
        </p:spPr>
        <p:txBody>
          <a:bodyPr wrap="square" rtlCol="0">
            <a:spAutoFit/>
          </a:bodyPr>
          <a:lstStyle/>
          <a:p>
            <a:r>
              <a:rPr lang="es-VE" dirty="0" smtClean="0"/>
              <a:t>Coeficiente de GINI                    0,3434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762977953"/>
              </p:ext>
            </p:extLst>
          </p:nvPr>
        </p:nvGraphicFramePr>
        <p:xfrm>
          <a:off x="0" y="1492262"/>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944398058"/>
              </p:ext>
            </p:extLst>
          </p:nvPr>
        </p:nvGraphicFramePr>
        <p:xfrm>
          <a:off x="4865854" y="1930400"/>
          <a:ext cx="4073193" cy="2190750"/>
        </p:xfrm>
        <a:graphic>
          <a:graphicData uri="http://schemas.openxmlformats.org/drawingml/2006/table">
            <a:tbl>
              <a:tblPr>
                <a:tableStyleId>{5C22544A-7EE6-4342-B048-85BDC9FD1C3A}</a:tableStyleId>
              </a:tblPr>
              <a:tblGrid>
                <a:gridCol w="2585269"/>
                <a:gridCol w="1487924"/>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433</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1943901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7,14%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31376</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8,93%</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4,65</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726356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AMAZONAS </a:t>
            </a:r>
            <a:endParaRPr lang="es-VE" dirty="0"/>
          </a:p>
        </p:txBody>
      </p:sp>
      <p:sp>
        <p:nvSpPr>
          <p:cNvPr id="6" name="CuadroTexto 5"/>
          <p:cNvSpPr txBox="1"/>
          <p:nvPr/>
        </p:nvSpPr>
        <p:spPr>
          <a:xfrm>
            <a:off x="4666593" y="1561068"/>
            <a:ext cx="6794939" cy="369332"/>
          </a:xfrm>
          <a:prstGeom prst="rect">
            <a:avLst/>
          </a:prstGeom>
          <a:noFill/>
        </p:spPr>
        <p:txBody>
          <a:bodyPr wrap="square" rtlCol="0">
            <a:spAutoFit/>
          </a:bodyPr>
          <a:lstStyle/>
          <a:p>
            <a:r>
              <a:rPr lang="es-VE" dirty="0" smtClean="0"/>
              <a:t>Coeficiente de GINI 	        0,4276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750252956"/>
              </p:ext>
            </p:extLst>
          </p:nvPr>
        </p:nvGraphicFramePr>
        <p:xfrm>
          <a:off x="0" y="1561068"/>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091614986"/>
              </p:ext>
            </p:extLst>
          </p:nvPr>
        </p:nvGraphicFramePr>
        <p:xfrm>
          <a:off x="4708199" y="2002166"/>
          <a:ext cx="4136255" cy="2594923"/>
        </p:xfrm>
        <a:graphic>
          <a:graphicData uri="http://schemas.openxmlformats.org/drawingml/2006/table">
            <a:tbl>
              <a:tblPr>
                <a:tableStyleId>{5C22544A-7EE6-4342-B048-85BDC9FD1C3A}</a:tableStyleId>
              </a:tblPr>
              <a:tblGrid>
                <a:gridCol w="2625295"/>
                <a:gridCol w="1510960"/>
              </a:tblGrid>
              <a:tr h="358611">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177617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06951">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146480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58611">
                <a:tc>
                  <a:txBody>
                    <a:bodyPr/>
                    <a:lstStyle/>
                    <a:p>
                      <a:pPr algn="l" fontAlgn="ctr"/>
                      <a:r>
                        <a:rPr lang="es-VE" sz="1800" u="none" strike="noStrike" dirty="0">
                          <a:effectLst/>
                        </a:rPr>
                        <a:t>% Población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0,54%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06951">
                <a:tc>
                  <a:txBody>
                    <a:bodyPr/>
                    <a:lstStyle/>
                    <a:p>
                      <a:pPr algn="l" fontAlgn="ctr"/>
                      <a:r>
                        <a:rPr lang="es-VE" sz="1800" u="none" strike="noStrike" dirty="0">
                          <a:effectLst/>
                        </a:rPr>
                        <a:t>PIB 2011 US$ (Millones)</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981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58611">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0,28%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705188">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8,91</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2661456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ANZOÁTEGUI</a:t>
            </a:r>
            <a:endParaRPr lang="es-VE" dirty="0"/>
          </a:p>
        </p:txBody>
      </p:sp>
      <p:sp>
        <p:nvSpPr>
          <p:cNvPr id="6" name="CuadroTexto 5"/>
          <p:cNvSpPr txBox="1"/>
          <p:nvPr/>
        </p:nvSpPr>
        <p:spPr>
          <a:xfrm>
            <a:off x="4635061" y="1639619"/>
            <a:ext cx="4761187" cy="369332"/>
          </a:xfrm>
          <a:prstGeom prst="rect">
            <a:avLst/>
          </a:prstGeom>
          <a:noFill/>
        </p:spPr>
        <p:txBody>
          <a:bodyPr wrap="square" rtlCol="0">
            <a:spAutoFit/>
          </a:bodyPr>
          <a:lstStyle/>
          <a:p>
            <a:r>
              <a:rPr lang="es-VE" dirty="0" smtClean="0"/>
              <a:t>Coeficiente de GINI 	         0,3797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1337675645"/>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406103822"/>
              </p:ext>
            </p:extLst>
          </p:nvPr>
        </p:nvGraphicFramePr>
        <p:xfrm>
          <a:off x="4708199" y="2002165"/>
          <a:ext cx="4088959" cy="2153416"/>
        </p:xfrm>
        <a:graphic>
          <a:graphicData uri="http://schemas.openxmlformats.org/drawingml/2006/table">
            <a:tbl>
              <a:tblPr>
                <a:tableStyleId>{5C22544A-7EE6-4342-B048-85BDC9FD1C3A}</a:tableStyleId>
              </a:tblPr>
              <a:tblGrid>
                <a:gridCol w="2595276"/>
                <a:gridCol w="1493683"/>
              </a:tblGrid>
              <a:tr h="190464">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43300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71858">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1469747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0464">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5,40%</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r h="371858">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20458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0464">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5,82%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71858">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4,54</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6292599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APURE</a:t>
            </a:r>
            <a:endParaRPr lang="es-VE" dirty="0"/>
          </a:p>
        </p:txBody>
      </p:sp>
      <p:sp>
        <p:nvSpPr>
          <p:cNvPr id="6" name="CuadroTexto 5"/>
          <p:cNvSpPr txBox="1"/>
          <p:nvPr/>
        </p:nvSpPr>
        <p:spPr>
          <a:xfrm>
            <a:off x="4650828" y="1607234"/>
            <a:ext cx="4761187" cy="369332"/>
          </a:xfrm>
          <a:prstGeom prst="rect">
            <a:avLst/>
          </a:prstGeom>
          <a:noFill/>
        </p:spPr>
        <p:txBody>
          <a:bodyPr wrap="square" rtlCol="0">
            <a:spAutoFit/>
          </a:bodyPr>
          <a:lstStyle/>
          <a:p>
            <a:r>
              <a:rPr lang="es-VE" dirty="0" smtClean="0"/>
              <a:t>Coeficiente de GINI 	         0,4561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1226624463"/>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816203526"/>
              </p:ext>
            </p:extLst>
          </p:nvPr>
        </p:nvGraphicFramePr>
        <p:xfrm>
          <a:off x="4708199" y="1930400"/>
          <a:ext cx="4073193" cy="2157254"/>
        </p:xfrm>
        <a:graphic>
          <a:graphicData uri="http://schemas.openxmlformats.org/drawingml/2006/table">
            <a:tbl>
              <a:tblPr>
                <a:tableStyleId>{5C22544A-7EE6-4342-B048-85BDC9FD1C3A}</a:tableStyleId>
              </a:tblPr>
              <a:tblGrid>
                <a:gridCol w="2585269"/>
                <a:gridCol w="1487924"/>
              </a:tblGrid>
              <a:tr h="191447">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76500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73777">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459025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1447">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1,69%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73777">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4079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1447">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1,16%</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73777">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9,62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dirty="0"/>
              <a:t>Fuente Consultadas:</a:t>
            </a:r>
          </a:p>
          <a:p>
            <a:r>
              <a:rPr lang="es-VE" dirty="0"/>
              <a:t>Línea De Ingreso: 2do Semestre 2013</a:t>
            </a:r>
          </a:p>
          <a:p>
            <a:r>
              <a:rPr lang="es-VE" dirty="0"/>
              <a:t>Coeficiente de GINI: 1er Semestre 2012</a:t>
            </a:r>
          </a:p>
          <a:p>
            <a:r>
              <a:rPr lang="es-VE" dirty="0"/>
              <a:t>Datos extraídos del Instituto Nacional de Estadísticas (INE) </a:t>
            </a:r>
          </a:p>
          <a:p>
            <a:r>
              <a:rPr lang="es-VE" dirty="0"/>
              <a:t>Banco Central de Venezuela, BCV..</a:t>
            </a:r>
          </a:p>
          <a:p>
            <a:r>
              <a:rPr lang="es-VE" dirty="0"/>
              <a:t>Actividad Económica por Estados de Venezuela 2001 - 2011, Trabajo elaborado y presentado por estudiantes de la materia Problemas Sociales Contemporáneos, 2011.</a:t>
            </a:r>
          </a:p>
          <a:p>
            <a:r>
              <a:rPr lang="es-VE" dirty="0"/>
              <a:t>XIV Censo Nacional de Población y Vivienda, 2011.</a:t>
            </a:r>
          </a:p>
        </p:txBody>
      </p:sp>
    </p:spTree>
    <p:extLst>
      <p:ext uri="{BB962C8B-B14F-4D97-AF65-F5344CB8AC3E}">
        <p14:creationId xmlns:p14="http://schemas.microsoft.com/office/powerpoint/2010/main" val="18468078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ARAGUA</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0,3705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4079114062"/>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879249976"/>
              </p:ext>
            </p:extLst>
          </p:nvPr>
        </p:nvGraphicFramePr>
        <p:xfrm>
          <a:off x="4708199" y="1930401"/>
          <a:ext cx="4073193" cy="2407466"/>
        </p:xfrm>
        <a:graphic>
          <a:graphicData uri="http://schemas.openxmlformats.org/drawingml/2006/table">
            <a:tbl>
              <a:tblPr>
                <a:tableStyleId>{5C22544A-7EE6-4342-B048-85BDC9FD1C3A}</a:tableStyleId>
              </a:tblPr>
              <a:tblGrid>
                <a:gridCol w="2585269"/>
                <a:gridCol w="1487924"/>
              </a:tblGrid>
              <a:tr h="255526">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7014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98883">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1630308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55526">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5,99%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98883">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24434</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r h="255526">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6,95%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98883">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3,29</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3747402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Ficha Técnica Línea de Pobreza</a:t>
            </a:r>
            <a:endParaRPr lang="es-VE" dirty="0"/>
          </a:p>
        </p:txBody>
      </p:sp>
      <p:sp>
        <p:nvSpPr>
          <p:cNvPr id="3" name="Marcador de contenido 2"/>
          <p:cNvSpPr>
            <a:spLocks noGrp="1"/>
          </p:cNvSpPr>
          <p:nvPr>
            <p:ph idx="1"/>
          </p:nvPr>
        </p:nvSpPr>
        <p:spPr>
          <a:xfrm>
            <a:off x="677334" y="1269999"/>
            <a:ext cx="10134828" cy="5415005"/>
          </a:xfrm>
        </p:spPr>
        <p:txBody>
          <a:bodyPr>
            <a:noAutofit/>
          </a:bodyPr>
          <a:lstStyle/>
          <a:p>
            <a:pPr marL="0" indent="0" algn="just">
              <a:buNone/>
            </a:pPr>
            <a:r>
              <a:rPr lang="es-VE" sz="1400" b="1" dirty="0">
                <a:solidFill>
                  <a:schemeClr val="tx1"/>
                </a:solidFill>
              </a:rPr>
              <a:t>Introducción</a:t>
            </a:r>
          </a:p>
          <a:p>
            <a:pPr marL="0" indent="0" algn="just">
              <a:buNone/>
            </a:pPr>
            <a:r>
              <a:rPr lang="es-VE" sz="1200" dirty="0" smtClean="0">
                <a:solidFill>
                  <a:schemeClr val="tx1"/>
                </a:solidFill>
              </a:rPr>
              <a:t>Los </a:t>
            </a:r>
            <a:r>
              <a:rPr lang="es-VE" sz="1200" dirty="0">
                <a:solidFill>
                  <a:schemeClr val="tx1"/>
                </a:solidFill>
              </a:rPr>
              <a:t>indicadores de pobreza se calculan a partir del procesamiento de los datos provenientes de la Encuestas de Hogares por Muestreo y de la Encuesta de Precios y Consumo, ambas del INE</a:t>
            </a:r>
            <a:r>
              <a:rPr lang="es-VE" sz="1200" dirty="0" smtClean="0">
                <a:solidFill>
                  <a:schemeClr val="tx1"/>
                </a:solidFill>
              </a:rPr>
              <a:t>.</a:t>
            </a:r>
          </a:p>
          <a:p>
            <a:pPr marL="0" indent="0" algn="just">
              <a:buNone/>
            </a:pPr>
            <a:r>
              <a:rPr lang="es-VE" sz="1200" dirty="0">
                <a:solidFill>
                  <a:schemeClr val="tx1"/>
                </a:solidFill>
              </a:rPr>
              <a:t/>
            </a:r>
            <a:br>
              <a:rPr lang="es-VE" sz="1200" dirty="0">
                <a:solidFill>
                  <a:schemeClr val="tx1"/>
                </a:solidFill>
              </a:rPr>
            </a:br>
            <a:r>
              <a:rPr lang="es-VE" sz="1200" dirty="0">
                <a:solidFill>
                  <a:schemeClr val="tx1"/>
                </a:solidFill>
              </a:rPr>
              <a:t>La metodología utilizada estima la pobreza a través de la comparación del ingreso del hogar con la Línea de Pobreza. La Línea de Pobreza relaciona el monto del ingreso, con el precio de un conjunto de alimentos y el costo de servicios prioritarios para salud y educación, elementos integrantes de la Canasta Básica.</a:t>
            </a:r>
          </a:p>
          <a:p>
            <a:pPr marL="0" indent="0" algn="just">
              <a:buNone/>
            </a:pPr>
            <a:r>
              <a:rPr lang="es-VE" sz="1400" b="1" dirty="0">
                <a:solidFill>
                  <a:schemeClr val="tx1"/>
                </a:solidFill>
              </a:rPr>
              <a:t>Características de la medición:</a:t>
            </a:r>
          </a:p>
          <a:p>
            <a:pPr algn="just">
              <a:buFont typeface="Wingdings" panose="05000000000000000000" pitchFamily="2" charset="2"/>
              <a:buChar char="§"/>
            </a:pPr>
            <a:r>
              <a:rPr lang="es-VE" sz="1200" dirty="0">
                <a:solidFill>
                  <a:schemeClr val="tx1"/>
                </a:solidFill>
              </a:rPr>
              <a:t>Se refiere a hogares que residen en viviendas </a:t>
            </a:r>
            <a:r>
              <a:rPr lang="es-VE" sz="1200" dirty="0" smtClean="0">
                <a:solidFill>
                  <a:schemeClr val="tx1"/>
                </a:solidFill>
              </a:rPr>
              <a:t>familiares.</a:t>
            </a:r>
            <a:endParaRPr lang="es-VE" sz="1200" dirty="0">
              <a:solidFill>
                <a:schemeClr val="tx1"/>
              </a:solidFill>
            </a:endParaRPr>
          </a:p>
          <a:p>
            <a:pPr algn="just">
              <a:buFont typeface="Wingdings" panose="05000000000000000000" pitchFamily="2" charset="2"/>
              <a:buChar char="§"/>
            </a:pPr>
            <a:r>
              <a:rPr lang="es-VE" sz="1200" dirty="0">
                <a:solidFill>
                  <a:schemeClr val="tx1"/>
                </a:solidFill>
              </a:rPr>
              <a:t>Se basa en la comparación del ingreso per </a:t>
            </a:r>
            <a:r>
              <a:rPr lang="es-VE" sz="1200" dirty="0" err="1">
                <a:solidFill>
                  <a:schemeClr val="tx1"/>
                </a:solidFill>
              </a:rPr>
              <a:t>capita</a:t>
            </a:r>
            <a:r>
              <a:rPr lang="es-VE" sz="1200" dirty="0">
                <a:solidFill>
                  <a:schemeClr val="tx1"/>
                </a:solidFill>
              </a:rPr>
              <a:t> del hogar con la Línea de </a:t>
            </a:r>
            <a:r>
              <a:rPr lang="es-VE" sz="1200" dirty="0" smtClean="0">
                <a:solidFill>
                  <a:schemeClr val="tx1"/>
                </a:solidFill>
              </a:rPr>
              <a:t>pobreza.</a:t>
            </a:r>
            <a:endParaRPr lang="es-VE" sz="1200" dirty="0">
              <a:solidFill>
                <a:schemeClr val="tx1"/>
              </a:solidFill>
            </a:endParaRPr>
          </a:p>
          <a:p>
            <a:pPr algn="just">
              <a:buFont typeface="Wingdings" panose="05000000000000000000" pitchFamily="2" charset="2"/>
              <a:buChar char="§"/>
            </a:pPr>
            <a:r>
              <a:rPr lang="es-VE" sz="1200" dirty="0">
                <a:solidFill>
                  <a:schemeClr val="tx1"/>
                </a:solidFill>
              </a:rPr>
              <a:t>Para la construcción de la Línea de pobreza, se considera la estimación de una Canasta integrada por un conjunto de alimentos suficientes para cubrir las necesidades nutricionales de la población, estimadas por el Instituto Nacional de Nutrición en 2200 Calorías diarias por </a:t>
            </a:r>
            <a:r>
              <a:rPr lang="es-VE" sz="1200" dirty="0" smtClean="0">
                <a:solidFill>
                  <a:schemeClr val="tx1"/>
                </a:solidFill>
              </a:rPr>
              <a:t>personas.</a:t>
            </a:r>
            <a:endParaRPr lang="es-VE" sz="1200" dirty="0">
              <a:solidFill>
                <a:schemeClr val="tx1"/>
              </a:solidFill>
            </a:endParaRPr>
          </a:p>
          <a:p>
            <a:pPr algn="just">
              <a:buFont typeface="Wingdings" panose="05000000000000000000" pitchFamily="2" charset="2"/>
              <a:buChar char="§"/>
            </a:pPr>
            <a:r>
              <a:rPr lang="es-VE" sz="1200" dirty="0">
                <a:solidFill>
                  <a:schemeClr val="tx1"/>
                </a:solidFill>
              </a:rPr>
              <a:t>Se distinguen dos valores de la canasta: el valor de la canasta de alimentos (Canasta Alimentaría) y un múltiplo de esta canasta, que se denomina Canasta Básica.</a:t>
            </a:r>
          </a:p>
          <a:p>
            <a:pPr algn="just">
              <a:buFont typeface="Wingdings" panose="05000000000000000000" pitchFamily="2" charset="2"/>
              <a:buChar char="§"/>
            </a:pPr>
            <a:r>
              <a:rPr lang="es-VE" sz="1200" dirty="0">
                <a:solidFill>
                  <a:schemeClr val="tx1"/>
                </a:solidFill>
              </a:rPr>
              <a:t>Se asume que la Canasta Básica incorpora además del costo de los nutrientes, el costo de productos y servicios que cubren un conjunto de necesidades básicas no alimentarias. El costo de la Canasta Básica se determina según: Canasta Básica £ × Canasta Alimentaria; donde £, es un coeficiente que mide la relación entre el gasto no alimentario y el gasto alimentario en los hogares. Para Venezuela, en la actualidad, se utiliza el valor 2, estimado a partir de la encuesta de Presupuestos Familiares de 1998.</a:t>
            </a:r>
          </a:p>
          <a:p>
            <a:pPr algn="just">
              <a:buFont typeface="Wingdings" panose="05000000000000000000" pitchFamily="2" charset="2"/>
              <a:buChar char="§"/>
            </a:pPr>
            <a:r>
              <a:rPr lang="es-VE" sz="1200" dirty="0">
                <a:solidFill>
                  <a:schemeClr val="tx1"/>
                </a:solidFill>
              </a:rPr>
              <a:t>Los hogares cuyo ingreso per </a:t>
            </a:r>
            <a:r>
              <a:rPr lang="es-VE" sz="1200" dirty="0" err="1">
                <a:solidFill>
                  <a:schemeClr val="tx1"/>
                </a:solidFill>
              </a:rPr>
              <a:t>capita</a:t>
            </a:r>
            <a:r>
              <a:rPr lang="es-VE" sz="1200" dirty="0">
                <a:solidFill>
                  <a:schemeClr val="tx1"/>
                </a:solidFill>
              </a:rPr>
              <a:t> es menor a la Canasta Básica per </a:t>
            </a:r>
            <a:r>
              <a:rPr lang="es-VE" sz="1200" dirty="0" err="1">
                <a:solidFill>
                  <a:schemeClr val="tx1"/>
                </a:solidFill>
              </a:rPr>
              <a:t>capita</a:t>
            </a:r>
            <a:r>
              <a:rPr lang="es-VE" sz="1200" dirty="0">
                <a:solidFill>
                  <a:schemeClr val="tx1"/>
                </a:solidFill>
              </a:rPr>
              <a:t>, se denominan </a:t>
            </a:r>
            <a:r>
              <a:rPr lang="es-VE" sz="1200" dirty="0" smtClean="0">
                <a:solidFill>
                  <a:schemeClr val="tx1"/>
                </a:solidFill>
              </a:rPr>
              <a:t>Pobres.</a:t>
            </a:r>
            <a:endParaRPr lang="es-VE" sz="1200" dirty="0">
              <a:solidFill>
                <a:schemeClr val="tx1"/>
              </a:solidFill>
            </a:endParaRPr>
          </a:p>
          <a:p>
            <a:pPr algn="just">
              <a:buFont typeface="Wingdings" panose="05000000000000000000" pitchFamily="2" charset="2"/>
              <a:buChar char="§"/>
            </a:pPr>
            <a:r>
              <a:rPr lang="es-VE" sz="1200" dirty="0">
                <a:solidFill>
                  <a:schemeClr val="tx1"/>
                </a:solidFill>
              </a:rPr>
              <a:t>Los hogares cuyo ingreso per </a:t>
            </a:r>
            <a:r>
              <a:rPr lang="es-VE" sz="1200" dirty="0" err="1">
                <a:solidFill>
                  <a:schemeClr val="tx1"/>
                </a:solidFill>
              </a:rPr>
              <a:t>capita</a:t>
            </a:r>
            <a:r>
              <a:rPr lang="es-VE" sz="1200" dirty="0">
                <a:solidFill>
                  <a:schemeClr val="tx1"/>
                </a:solidFill>
              </a:rPr>
              <a:t> es menor a la Canasta Alimentaria per </a:t>
            </a:r>
            <a:r>
              <a:rPr lang="es-VE" sz="1200" dirty="0" err="1">
                <a:solidFill>
                  <a:schemeClr val="tx1"/>
                </a:solidFill>
              </a:rPr>
              <a:t>capita</a:t>
            </a:r>
            <a:r>
              <a:rPr lang="es-VE" sz="1200" dirty="0">
                <a:solidFill>
                  <a:schemeClr val="tx1"/>
                </a:solidFill>
              </a:rPr>
              <a:t>, se denominan Pobres </a:t>
            </a:r>
            <a:r>
              <a:rPr lang="es-VE" sz="1200" dirty="0" smtClean="0">
                <a:solidFill>
                  <a:schemeClr val="tx1"/>
                </a:solidFill>
              </a:rPr>
              <a:t>Extremos.</a:t>
            </a:r>
            <a:endParaRPr lang="es-VE" sz="1200" dirty="0">
              <a:solidFill>
                <a:schemeClr val="tx1"/>
              </a:solidFill>
            </a:endParaRPr>
          </a:p>
          <a:p>
            <a:pPr algn="just"/>
            <a:endParaRPr lang="es-VE" sz="1200" dirty="0">
              <a:solidFill>
                <a:schemeClr val="tx1"/>
              </a:solidFill>
            </a:endParaRPr>
          </a:p>
        </p:txBody>
      </p:sp>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Tree>
    <p:extLst>
      <p:ext uri="{BB962C8B-B14F-4D97-AF65-F5344CB8AC3E}">
        <p14:creationId xmlns:p14="http://schemas.microsoft.com/office/powerpoint/2010/main" val="2323801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BARINAS</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0,3935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3820293965"/>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562838361"/>
              </p:ext>
            </p:extLst>
          </p:nvPr>
        </p:nvGraphicFramePr>
        <p:xfrm>
          <a:off x="4708199" y="1930400"/>
          <a:ext cx="4073193" cy="2190750"/>
        </p:xfrm>
        <a:graphic>
          <a:graphicData uri="http://schemas.openxmlformats.org/drawingml/2006/table">
            <a:tbl>
              <a:tblPr>
                <a:tableStyleId>{5C22544A-7EE6-4342-B048-85BDC9FD1C3A}</a:tableStyleId>
              </a:tblPr>
              <a:tblGrid>
                <a:gridCol w="2585269"/>
                <a:gridCol w="1487924"/>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35200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816264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5219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5,09</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22550807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BOLIVAR</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0,3806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2188777084"/>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821229422"/>
              </p:ext>
            </p:extLst>
          </p:nvPr>
        </p:nvGraphicFramePr>
        <p:xfrm>
          <a:off x="4708199" y="1930400"/>
          <a:ext cx="4073193" cy="2190750"/>
        </p:xfrm>
        <a:graphic>
          <a:graphicData uri="http://schemas.openxmlformats.org/drawingml/2006/table">
            <a:tbl>
              <a:tblPr>
                <a:tableStyleId>{5C22544A-7EE6-4342-B048-85BDC9FD1C3A}</a:tableStyleId>
              </a:tblPr>
              <a:tblGrid>
                <a:gridCol w="2585269"/>
                <a:gridCol w="1487924"/>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240528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1413115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5,19%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14435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5,76</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483253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CARABOBO</a:t>
            </a:r>
            <a:endParaRPr lang="es-VE" dirty="0"/>
          </a:p>
        </p:txBody>
      </p:sp>
      <p:sp>
        <p:nvSpPr>
          <p:cNvPr id="6" name="CuadroTexto 5"/>
          <p:cNvSpPr txBox="1"/>
          <p:nvPr/>
        </p:nvSpPr>
        <p:spPr>
          <a:xfrm>
            <a:off x="4635061" y="1561068"/>
            <a:ext cx="4761187" cy="369332"/>
          </a:xfrm>
          <a:prstGeom prst="rect">
            <a:avLst/>
          </a:prstGeom>
          <a:noFill/>
        </p:spPr>
        <p:txBody>
          <a:bodyPr wrap="square" rtlCol="0">
            <a:spAutoFit/>
          </a:bodyPr>
          <a:lstStyle/>
          <a:p>
            <a:r>
              <a:rPr lang="es-VE" dirty="0" smtClean="0"/>
              <a:t>Coeficiente de GINI 	         0,3364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1746715338"/>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840034648"/>
              </p:ext>
            </p:extLst>
          </p:nvPr>
        </p:nvGraphicFramePr>
        <p:xfrm>
          <a:off x="4708199" y="1930400"/>
          <a:ext cx="4073193" cy="2178104"/>
        </p:xfrm>
        <a:graphic>
          <a:graphicData uri="http://schemas.openxmlformats.org/drawingml/2006/table">
            <a:tbl>
              <a:tblPr>
                <a:tableStyleId>{5C22544A-7EE6-4342-B048-85BDC9FD1C3A}</a:tableStyleId>
              </a:tblPr>
              <a:tblGrid>
                <a:gridCol w="2585269"/>
                <a:gridCol w="1487924"/>
              </a:tblGrid>
              <a:tr h="196786">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4650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84202">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2245744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6786">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8,25%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84202">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32988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6786">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9,39%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84202">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4,83</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3094512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COJEDES</a:t>
            </a:r>
            <a:endParaRPr lang="es-VE" dirty="0"/>
          </a:p>
        </p:txBody>
      </p:sp>
      <p:sp>
        <p:nvSpPr>
          <p:cNvPr id="6" name="CuadroTexto 5"/>
          <p:cNvSpPr txBox="1"/>
          <p:nvPr/>
        </p:nvSpPr>
        <p:spPr>
          <a:xfrm>
            <a:off x="4635061" y="1607234"/>
            <a:ext cx="4761187" cy="369332"/>
          </a:xfrm>
          <a:prstGeom prst="rect">
            <a:avLst/>
          </a:prstGeom>
          <a:noFill/>
        </p:spPr>
        <p:txBody>
          <a:bodyPr wrap="square" rtlCol="0">
            <a:spAutoFit/>
          </a:bodyPr>
          <a:lstStyle/>
          <a:p>
            <a:r>
              <a:rPr lang="es-VE" dirty="0" smtClean="0"/>
              <a:t>Coeficiente de GINI 	         0,3643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2353003962"/>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449703587"/>
              </p:ext>
            </p:extLst>
          </p:nvPr>
        </p:nvGraphicFramePr>
        <p:xfrm>
          <a:off x="4708199" y="1930400"/>
          <a:ext cx="4073193" cy="2190750"/>
        </p:xfrm>
        <a:graphic>
          <a:graphicData uri="http://schemas.openxmlformats.org/drawingml/2006/table">
            <a:tbl>
              <a:tblPr>
                <a:tableStyleId>{5C22544A-7EE6-4342-B048-85BDC9FD1C3A}</a:tableStyleId>
              </a:tblPr>
              <a:tblGrid>
                <a:gridCol w="2585269"/>
                <a:gridCol w="1487924"/>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14800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323165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2804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0,80%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7649798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DELTA AMACURO</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0,3827 </a:t>
            </a:r>
            <a:endParaRPr lang="es-VE" dirty="0"/>
          </a:p>
        </p:txBody>
      </p:sp>
      <p:graphicFrame>
        <p:nvGraphicFramePr>
          <p:cNvPr id="9" name="Gráfico 8"/>
          <p:cNvGraphicFramePr>
            <a:graphicFrameLocks/>
          </p:cNvGraphicFramePr>
          <p:nvPr>
            <p:extLst>
              <p:ext uri="{D42A27DB-BD31-4B8C-83A1-F6EECF244321}">
                <p14:modId xmlns:p14="http://schemas.microsoft.com/office/powerpoint/2010/main" val="1241465444"/>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551720592"/>
              </p:ext>
            </p:extLst>
          </p:nvPr>
        </p:nvGraphicFramePr>
        <p:xfrm>
          <a:off x="4708199" y="1930400"/>
          <a:ext cx="4073193" cy="2190750"/>
        </p:xfrm>
        <a:graphic>
          <a:graphicData uri="http://schemas.openxmlformats.org/drawingml/2006/table">
            <a:tbl>
              <a:tblPr>
                <a:tableStyleId>{5C22544A-7EE6-4342-B048-85BDC9FD1C3A}</a:tableStyleId>
              </a:tblPr>
              <a:tblGrid>
                <a:gridCol w="2585269"/>
                <a:gridCol w="1487924"/>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40200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165525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0,61%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1187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0,34%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10,57</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8"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3396996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FALCON</a:t>
            </a:r>
            <a:endParaRPr lang="es-VE" dirty="0"/>
          </a:p>
        </p:txBody>
      </p:sp>
      <p:sp>
        <p:nvSpPr>
          <p:cNvPr id="6" name="CuadroTexto 5"/>
          <p:cNvSpPr txBox="1"/>
          <p:nvPr/>
        </p:nvSpPr>
        <p:spPr>
          <a:xfrm>
            <a:off x="4635061" y="1607234"/>
            <a:ext cx="4761187" cy="369332"/>
          </a:xfrm>
          <a:prstGeom prst="rect">
            <a:avLst/>
          </a:prstGeom>
          <a:noFill/>
        </p:spPr>
        <p:txBody>
          <a:bodyPr wrap="square" rtlCol="0">
            <a:spAutoFit/>
          </a:bodyPr>
          <a:lstStyle/>
          <a:p>
            <a:r>
              <a:rPr lang="es-VE" dirty="0" smtClean="0"/>
              <a:t>Coeficiente de GINI 	         0,4433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2548591603"/>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709978577"/>
              </p:ext>
            </p:extLst>
          </p:nvPr>
        </p:nvGraphicFramePr>
        <p:xfrm>
          <a:off x="4712137" y="1930400"/>
          <a:ext cx="4069256" cy="2190750"/>
        </p:xfrm>
        <a:graphic>
          <a:graphicData uri="http://schemas.openxmlformats.org/drawingml/2006/table">
            <a:tbl>
              <a:tblPr>
                <a:tableStyleId>{5C22544A-7EE6-4342-B048-85BDC9FD1C3A}</a:tableStyleId>
              </a:tblPr>
              <a:tblGrid>
                <a:gridCol w="2582770"/>
                <a:gridCol w="1486486"/>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24800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902847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3,32%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12509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3,56%</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4,12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4131379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GUARICO</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0,4318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1981842144"/>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146628248"/>
              </p:ext>
            </p:extLst>
          </p:nvPr>
        </p:nvGraphicFramePr>
        <p:xfrm>
          <a:off x="4708200" y="1930400"/>
          <a:ext cx="4057428" cy="2190750"/>
        </p:xfrm>
        <a:graphic>
          <a:graphicData uri="http://schemas.openxmlformats.org/drawingml/2006/table">
            <a:tbl>
              <a:tblPr>
                <a:tableStyleId>{5C22544A-7EE6-4342-B048-85BDC9FD1C3A}</a:tableStyleId>
              </a:tblPr>
              <a:tblGrid>
                <a:gridCol w="2575263"/>
                <a:gridCol w="1482165"/>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64986</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747739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2,75%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6238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1,78%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5,41</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42510950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LARA</a:t>
            </a:r>
            <a:endParaRPr lang="es-VE" dirty="0"/>
          </a:p>
        </p:txBody>
      </p:sp>
      <p:sp>
        <p:nvSpPr>
          <p:cNvPr id="6" name="CuadroTexto 5"/>
          <p:cNvSpPr txBox="1"/>
          <p:nvPr/>
        </p:nvSpPr>
        <p:spPr>
          <a:xfrm>
            <a:off x="4635061" y="1607234"/>
            <a:ext cx="4761187" cy="369332"/>
          </a:xfrm>
          <a:prstGeom prst="rect">
            <a:avLst/>
          </a:prstGeom>
          <a:noFill/>
        </p:spPr>
        <p:txBody>
          <a:bodyPr wrap="square" rtlCol="0">
            <a:spAutoFit/>
          </a:bodyPr>
          <a:lstStyle/>
          <a:p>
            <a:r>
              <a:rPr lang="es-VE" dirty="0" smtClean="0"/>
              <a:t>Coeficiente de GINI 	         0,4034 </a:t>
            </a:r>
            <a:endParaRPr lang="es-VE" dirty="0"/>
          </a:p>
        </p:txBody>
      </p:sp>
      <p:graphicFrame>
        <p:nvGraphicFramePr>
          <p:cNvPr id="9" name="Gráfico 8"/>
          <p:cNvGraphicFramePr>
            <a:graphicFrameLocks/>
          </p:cNvGraphicFramePr>
          <p:nvPr>
            <p:extLst>
              <p:ext uri="{D42A27DB-BD31-4B8C-83A1-F6EECF244321}">
                <p14:modId xmlns:p14="http://schemas.microsoft.com/office/powerpoint/2010/main" val="69101862"/>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849983629"/>
              </p:ext>
            </p:extLst>
          </p:nvPr>
        </p:nvGraphicFramePr>
        <p:xfrm>
          <a:off x="4708200" y="1930400"/>
          <a:ext cx="4120490" cy="2190750"/>
        </p:xfrm>
        <a:graphic>
          <a:graphicData uri="http://schemas.openxmlformats.org/drawingml/2006/table">
            <a:tbl>
              <a:tblPr>
                <a:tableStyleId>{5C22544A-7EE6-4342-B048-85BDC9FD1C3A}</a:tableStyleId>
              </a:tblPr>
              <a:tblGrid>
                <a:gridCol w="2615289"/>
                <a:gridCol w="1505201"/>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19800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1774867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6,52%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14152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4,03%</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4,22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8"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4721631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MERIDA</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0,3480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301415599"/>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597508847"/>
              </p:ext>
            </p:extLst>
          </p:nvPr>
        </p:nvGraphicFramePr>
        <p:xfrm>
          <a:off x="4708199" y="1930400"/>
          <a:ext cx="4073193" cy="2190750"/>
        </p:xfrm>
        <a:graphic>
          <a:graphicData uri="http://schemas.openxmlformats.org/drawingml/2006/table">
            <a:tbl>
              <a:tblPr>
                <a:tableStyleId>{5C22544A-7EE6-4342-B048-85BDC9FD1C3A}</a:tableStyleId>
              </a:tblPr>
              <a:tblGrid>
                <a:gridCol w="2585269"/>
                <a:gridCol w="1487924"/>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11300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828592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3,04%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7228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2,06%</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3,99</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23817570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MIRANDA</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0,4308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3137072200"/>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427751344"/>
              </p:ext>
            </p:extLst>
          </p:nvPr>
        </p:nvGraphicFramePr>
        <p:xfrm>
          <a:off x="4708200" y="1930400"/>
          <a:ext cx="4057428" cy="2190750"/>
        </p:xfrm>
        <a:graphic>
          <a:graphicData uri="http://schemas.openxmlformats.org/drawingml/2006/table">
            <a:tbl>
              <a:tblPr>
                <a:tableStyleId>{5C22544A-7EE6-4342-B048-85BDC9FD1C3A}</a:tableStyleId>
              </a:tblPr>
              <a:tblGrid>
                <a:gridCol w="2575263"/>
                <a:gridCol w="1482165"/>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7950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2675165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9,83%</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41060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11,69%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4,91</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3203695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Ficha Técnica Línea de Pobreza</a:t>
            </a:r>
            <a:endParaRPr lang="es-VE" dirty="0"/>
          </a:p>
        </p:txBody>
      </p:sp>
      <p:sp>
        <p:nvSpPr>
          <p:cNvPr id="3" name="Marcador de contenido 2"/>
          <p:cNvSpPr>
            <a:spLocks noGrp="1"/>
          </p:cNvSpPr>
          <p:nvPr>
            <p:ph idx="1"/>
          </p:nvPr>
        </p:nvSpPr>
        <p:spPr>
          <a:xfrm>
            <a:off x="677334" y="1269999"/>
            <a:ext cx="10134828" cy="5415005"/>
          </a:xfrm>
        </p:spPr>
        <p:txBody>
          <a:bodyPr>
            <a:noAutofit/>
          </a:bodyPr>
          <a:lstStyle/>
          <a:p>
            <a:pPr marL="0" indent="0" algn="just">
              <a:buNone/>
            </a:pPr>
            <a:r>
              <a:rPr lang="es-VE" sz="1400" b="1" dirty="0">
                <a:solidFill>
                  <a:schemeClr val="tx1"/>
                </a:solidFill>
              </a:rPr>
              <a:t>Basamento de la medición</a:t>
            </a:r>
          </a:p>
          <a:p>
            <a:pPr marL="0" indent="0" algn="just">
              <a:buNone/>
            </a:pPr>
            <a:r>
              <a:rPr lang="es-VE" sz="1200" dirty="0" smtClean="0">
                <a:solidFill>
                  <a:schemeClr val="tx1"/>
                </a:solidFill>
              </a:rPr>
              <a:t>La </a:t>
            </a:r>
            <a:r>
              <a:rPr lang="es-VE" sz="1200" dirty="0">
                <a:solidFill>
                  <a:schemeClr val="tx1"/>
                </a:solidFill>
              </a:rPr>
              <a:t>medición se basa en dos conceptos fundamentales: El ingreso del hogar y la canasta alimentaria</a:t>
            </a:r>
          </a:p>
          <a:p>
            <a:pPr marL="0" indent="0" algn="just">
              <a:buNone/>
            </a:pPr>
            <a:r>
              <a:rPr lang="es-VE" sz="1400" b="1" dirty="0">
                <a:solidFill>
                  <a:schemeClr val="tx1"/>
                </a:solidFill>
              </a:rPr>
              <a:t>El Ingreso del </a:t>
            </a:r>
            <a:r>
              <a:rPr lang="es-VE" sz="1400" b="1" dirty="0" smtClean="0">
                <a:solidFill>
                  <a:schemeClr val="tx1"/>
                </a:solidFill>
              </a:rPr>
              <a:t>hogar</a:t>
            </a:r>
          </a:p>
          <a:p>
            <a:pPr marL="0" indent="0" algn="just">
              <a:buNone/>
            </a:pPr>
            <a:r>
              <a:rPr lang="es-VE" sz="1200" dirty="0" smtClean="0">
                <a:solidFill>
                  <a:schemeClr val="tx1"/>
                </a:solidFill>
              </a:rPr>
              <a:t>Para </a:t>
            </a:r>
            <a:r>
              <a:rPr lang="es-VE" sz="1200" dirty="0">
                <a:solidFill>
                  <a:schemeClr val="tx1"/>
                </a:solidFill>
              </a:rPr>
              <a:t>medir el ingreso del hogar se contabilizan los ingresos de todos los perceptores. Se consideran los ingresos provenientes del trabajo principal, los provenientes de trabajos secundarios y los provenientes de otras fuentes. En la encuesta de hogares, los ingresos provenientes de otras fuentes, se refieren a:</a:t>
            </a:r>
          </a:p>
          <a:p>
            <a:pPr algn="just">
              <a:buFont typeface="Wingdings" panose="05000000000000000000" pitchFamily="2" charset="2"/>
              <a:buChar char="§"/>
            </a:pPr>
            <a:r>
              <a:rPr lang="es-VE" sz="1200" dirty="0">
                <a:solidFill>
                  <a:schemeClr val="tx1"/>
                </a:solidFill>
              </a:rPr>
              <a:t>Pensión de superviviente, orfandad y otros tipos</a:t>
            </a:r>
          </a:p>
          <a:p>
            <a:pPr algn="just">
              <a:buFont typeface="Wingdings" panose="05000000000000000000" pitchFamily="2" charset="2"/>
              <a:buChar char="§"/>
            </a:pPr>
            <a:r>
              <a:rPr lang="es-VE" sz="1200" dirty="0">
                <a:solidFill>
                  <a:schemeClr val="tx1"/>
                </a:solidFill>
              </a:rPr>
              <a:t>Ayuda familiar o de otra persona.</a:t>
            </a:r>
          </a:p>
          <a:p>
            <a:pPr algn="just">
              <a:buFont typeface="Wingdings" panose="05000000000000000000" pitchFamily="2" charset="2"/>
              <a:buChar char="§"/>
            </a:pPr>
            <a:r>
              <a:rPr lang="es-VE" sz="1200" dirty="0">
                <a:solidFill>
                  <a:schemeClr val="tx1"/>
                </a:solidFill>
              </a:rPr>
              <a:t>Subsidio familiar( Beca alimentaría)</a:t>
            </a:r>
          </a:p>
          <a:p>
            <a:pPr algn="just">
              <a:buFont typeface="Wingdings" panose="05000000000000000000" pitchFamily="2" charset="2"/>
              <a:buChar char="§"/>
            </a:pPr>
            <a:r>
              <a:rPr lang="es-VE" sz="1200" dirty="0">
                <a:solidFill>
                  <a:schemeClr val="tx1"/>
                </a:solidFill>
              </a:rPr>
              <a:t>Beca o Ayuda Escolar</a:t>
            </a:r>
          </a:p>
          <a:p>
            <a:pPr algn="just">
              <a:buFont typeface="Wingdings" panose="05000000000000000000" pitchFamily="2" charset="2"/>
              <a:buChar char="§"/>
            </a:pPr>
            <a:r>
              <a:rPr lang="es-VE" sz="1200" dirty="0">
                <a:solidFill>
                  <a:schemeClr val="tx1"/>
                </a:solidFill>
              </a:rPr>
              <a:t>Pensión o Jubilación por Seguro Social</a:t>
            </a:r>
          </a:p>
          <a:p>
            <a:pPr algn="just">
              <a:buFont typeface="Wingdings" panose="05000000000000000000" pitchFamily="2" charset="2"/>
              <a:buChar char="§"/>
            </a:pPr>
            <a:r>
              <a:rPr lang="es-VE" sz="1200" dirty="0" smtClean="0">
                <a:solidFill>
                  <a:schemeClr val="tx1"/>
                </a:solidFill>
              </a:rPr>
              <a:t>Jubilación </a:t>
            </a:r>
            <a:r>
              <a:rPr lang="es-VE" sz="1200" dirty="0">
                <a:solidFill>
                  <a:schemeClr val="tx1"/>
                </a:solidFill>
              </a:rPr>
              <a:t>por trabajo</a:t>
            </a:r>
          </a:p>
          <a:p>
            <a:pPr algn="just">
              <a:buFont typeface="Wingdings" panose="05000000000000000000" pitchFamily="2" charset="2"/>
              <a:buChar char="§"/>
            </a:pPr>
            <a:r>
              <a:rPr lang="es-VE" sz="1200" dirty="0">
                <a:solidFill>
                  <a:schemeClr val="tx1"/>
                </a:solidFill>
              </a:rPr>
              <a:t>Rentas de propiedades</a:t>
            </a:r>
          </a:p>
          <a:p>
            <a:pPr algn="just">
              <a:buFont typeface="Wingdings" panose="05000000000000000000" pitchFamily="2" charset="2"/>
              <a:buChar char="§"/>
            </a:pPr>
            <a:r>
              <a:rPr lang="es-VE" sz="1200" dirty="0">
                <a:solidFill>
                  <a:schemeClr val="tx1"/>
                </a:solidFill>
              </a:rPr>
              <a:t>Intereses o </a:t>
            </a:r>
            <a:r>
              <a:rPr lang="es-VE" sz="1200" dirty="0" err="1" smtClean="0">
                <a:solidFill>
                  <a:schemeClr val="tx1"/>
                </a:solidFill>
              </a:rPr>
              <a:t>pidendos</a:t>
            </a:r>
            <a:endParaRPr lang="es-VE" sz="1200" dirty="0">
              <a:solidFill>
                <a:schemeClr val="tx1"/>
              </a:solidFill>
            </a:endParaRPr>
          </a:p>
          <a:p>
            <a:pPr marL="0" indent="0" algn="just">
              <a:buNone/>
            </a:pPr>
            <a:r>
              <a:rPr lang="es-VE" sz="1200" dirty="0" smtClean="0">
                <a:solidFill>
                  <a:schemeClr val="tx1"/>
                </a:solidFill>
              </a:rPr>
              <a:t>La </a:t>
            </a:r>
            <a:r>
              <a:rPr lang="es-VE" sz="1200" dirty="0">
                <a:solidFill>
                  <a:schemeClr val="tx1"/>
                </a:solidFill>
              </a:rPr>
              <a:t>medición del ingreso del hogar contempla un proceso de imputación, como elemento de corrección para los ingresos “no declarados” provenientes del trabajo principal   </a:t>
            </a:r>
            <a:r>
              <a:rPr lang="es-VE" sz="1200" b="1" dirty="0">
                <a:solidFill>
                  <a:schemeClr val="tx1"/>
                </a:solidFill>
              </a:rPr>
              <a:t>La canasta </a:t>
            </a:r>
            <a:r>
              <a:rPr lang="es-VE" sz="1200" b="1" dirty="0" smtClean="0">
                <a:solidFill>
                  <a:schemeClr val="tx1"/>
                </a:solidFill>
              </a:rPr>
              <a:t>alimentaria.</a:t>
            </a:r>
          </a:p>
          <a:p>
            <a:pPr marL="0" indent="0" algn="just">
              <a:buNone/>
            </a:pPr>
            <a:r>
              <a:rPr lang="es-VE" sz="1200" dirty="0">
                <a:solidFill>
                  <a:schemeClr val="tx1"/>
                </a:solidFill>
              </a:rPr>
              <a:t/>
            </a:r>
            <a:br>
              <a:rPr lang="es-VE" sz="1200" dirty="0">
                <a:solidFill>
                  <a:schemeClr val="tx1"/>
                </a:solidFill>
              </a:rPr>
            </a:br>
            <a:r>
              <a:rPr lang="es-VE" sz="1200" dirty="0">
                <a:solidFill>
                  <a:schemeClr val="tx1"/>
                </a:solidFill>
              </a:rPr>
              <a:t>Para la Línea de pobreza se considera como referente el valor de la canasta alimentaria per </a:t>
            </a:r>
            <a:r>
              <a:rPr lang="es-VE" sz="1200" dirty="0" err="1">
                <a:solidFill>
                  <a:schemeClr val="tx1"/>
                </a:solidFill>
              </a:rPr>
              <a:t>capita</a:t>
            </a:r>
            <a:r>
              <a:rPr lang="es-VE" sz="1200" dirty="0">
                <a:solidFill>
                  <a:schemeClr val="tx1"/>
                </a:solidFill>
              </a:rPr>
              <a:t>. La canasta alimentaria se obtiene como promedio nacional de los valores de cada uno de los productos que integran la canasta. Para calcular la canasta per </a:t>
            </a:r>
            <a:r>
              <a:rPr lang="es-VE" sz="1200" dirty="0" err="1">
                <a:solidFill>
                  <a:schemeClr val="tx1"/>
                </a:solidFill>
              </a:rPr>
              <a:t>capita</a:t>
            </a:r>
            <a:r>
              <a:rPr lang="es-VE" sz="1200" dirty="0">
                <a:solidFill>
                  <a:schemeClr val="tx1"/>
                </a:solidFill>
              </a:rPr>
              <a:t> se utiliza el valor máximo de la canasta observado en el semestre.</a:t>
            </a:r>
          </a:p>
        </p:txBody>
      </p:sp>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Tree>
    <p:extLst>
      <p:ext uri="{BB962C8B-B14F-4D97-AF65-F5344CB8AC3E}">
        <p14:creationId xmlns:p14="http://schemas.microsoft.com/office/powerpoint/2010/main" val="22133189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MONAGAS</a:t>
            </a:r>
            <a:endParaRPr lang="es-VE" dirty="0"/>
          </a:p>
        </p:txBody>
      </p:sp>
      <p:sp>
        <p:nvSpPr>
          <p:cNvPr id="6" name="CuadroTexto 5"/>
          <p:cNvSpPr txBox="1"/>
          <p:nvPr/>
        </p:nvSpPr>
        <p:spPr>
          <a:xfrm>
            <a:off x="4650827" y="1607234"/>
            <a:ext cx="4761187" cy="369332"/>
          </a:xfrm>
          <a:prstGeom prst="rect">
            <a:avLst/>
          </a:prstGeom>
          <a:noFill/>
        </p:spPr>
        <p:txBody>
          <a:bodyPr wrap="square" rtlCol="0">
            <a:spAutoFit/>
          </a:bodyPr>
          <a:lstStyle/>
          <a:p>
            <a:r>
              <a:rPr lang="es-VE" dirty="0" smtClean="0"/>
              <a:t>Coeficiente de GINI	        0,3983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3389282778"/>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686348035"/>
              </p:ext>
            </p:extLst>
          </p:nvPr>
        </p:nvGraphicFramePr>
        <p:xfrm>
          <a:off x="4708200" y="1930400"/>
          <a:ext cx="4057428" cy="2190750"/>
        </p:xfrm>
        <a:graphic>
          <a:graphicData uri="http://schemas.openxmlformats.org/drawingml/2006/table">
            <a:tbl>
              <a:tblPr>
                <a:tableStyleId>{5C22544A-7EE6-4342-B048-85BDC9FD1C3A}</a:tableStyleId>
              </a:tblPr>
              <a:tblGrid>
                <a:gridCol w="2575263"/>
                <a:gridCol w="1482165"/>
              </a:tblGrid>
              <a:tr h="200025">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28900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905443</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3,33%</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14778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4,21%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4,11</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8545633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NUEVA ESPARTA</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0,3915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772143313"/>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618436746"/>
              </p:ext>
            </p:extLst>
          </p:nvPr>
        </p:nvGraphicFramePr>
        <p:xfrm>
          <a:off x="4708200" y="1930400"/>
          <a:ext cx="4057428" cy="2190750"/>
        </p:xfrm>
        <a:graphic>
          <a:graphicData uri="http://schemas.openxmlformats.org/drawingml/2006/table">
            <a:tbl>
              <a:tblPr>
                <a:tableStyleId>{5C22544A-7EE6-4342-B048-85BDC9FD1C3A}</a:tableStyleId>
              </a:tblPr>
              <a:tblGrid>
                <a:gridCol w="2575263"/>
                <a:gridCol w="1482165"/>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1150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491610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1,81%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4319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1,23%</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3,42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0098745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PORTUGUESA</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0,3952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1763668597"/>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146039548"/>
              </p:ext>
            </p:extLst>
          </p:nvPr>
        </p:nvGraphicFramePr>
        <p:xfrm>
          <a:off x="4708200" y="1930400"/>
          <a:ext cx="4041662" cy="2190750"/>
        </p:xfrm>
        <a:graphic>
          <a:graphicData uri="http://schemas.openxmlformats.org/drawingml/2006/table">
            <a:tbl>
              <a:tblPr>
                <a:tableStyleId>{5C22544A-7EE6-4342-B048-85BDC9FD1C3A}</a:tableStyleId>
              </a:tblPr>
              <a:tblGrid>
                <a:gridCol w="2565256"/>
                <a:gridCol w="1476406"/>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15200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876496</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3,22%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6284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1,79%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5,29</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2364436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SUCRE</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0,3884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2443932128"/>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844389988"/>
              </p:ext>
            </p:extLst>
          </p:nvPr>
        </p:nvGraphicFramePr>
        <p:xfrm>
          <a:off x="4708200" y="1930400"/>
          <a:ext cx="4057428" cy="2190750"/>
        </p:xfrm>
        <a:graphic>
          <a:graphicData uri="http://schemas.openxmlformats.org/drawingml/2006/table">
            <a:tbl>
              <a:tblPr>
                <a:tableStyleId>{5C22544A-7EE6-4342-B048-85BDC9FD1C3A}</a:tableStyleId>
              </a:tblPr>
              <a:tblGrid>
                <a:gridCol w="2575263"/>
                <a:gridCol w="1482165"/>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11800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896291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3,29%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7620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2,17%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3,9</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972688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TACHIRA</a:t>
            </a:r>
            <a:endParaRPr lang="es-VE" dirty="0"/>
          </a:p>
        </p:txBody>
      </p:sp>
      <p:sp>
        <p:nvSpPr>
          <p:cNvPr id="6" name="CuadroTexto 5"/>
          <p:cNvSpPr txBox="1"/>
          <p:nvPr/>
        </p:nvSpPr>
        <p:spPr>
          <a:xfrm>
            <a:off x="4650827" y="1607234"/>
            <a:ext cx="4761187" cy="369332"/>
          </a:xfrm>
          <a:prstGeom prst="rect">
            <a:avLst/>
          </a:prstGeom>
          <a:noFill/>
        </p:spPr>
        <p:txBody>
          <a:bodyPr wrap="square" rtlCol="0">
            <a:spAutoFit/>
          </a:bodyPr>
          <a:lstStyle/>
          <a:p>
            <a:r>
              <a:rPr lang="es-VE" dirty="0" smtClean="0"/>
              <a:t>Coeficiente de GINI 	         0,3761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2343181488"/>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687525063"/>
              </p:ext>
            </p:extLst>
          </p:nvPr>
        </p:nvGraphicFramePr>
        <p:xfrm>
          <a:off x="4708199" y="1930399"/>
          <a:ext cx="4073193" cy="2240658"/>
        </p:xfrm>
        <a:graphic>
          <a:graphicData uri="http://schemas.openxmlformats.org/drawingml/2006/table">
            <a:tbl>
              <a:tblPr>
                <a:tableStyleId>{5C22544A-7EE6-4342-B048-85BDC9FD1C3A}</a:tableStyleId>
              </a:tblPr>
              <a:tblGrid>
                <a:gridCol w="2585269"/>
                <a:gridCol w="1487924"/>
              </a:tblGrid>
              <a:tr h="212806">
                <a:tc>
                  <a:txBody>
                    <a:bodyPr/>
                    <a:lstStyle/>
                    <a:p>
                      <a:pPr algn="l" fontAlgn="ctr"/>
                      <a:r>
                        <a:rPr lang="es-VE" sz="1800" u="none" strike="noStrike" dirty="0">
                          <a:effectLst/>
                        </a:rPr>
                        <a:t>Superficie (km2)</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11100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15479">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1168908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12806">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4,29%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15479">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12245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12806">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3,48%</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15479">
                <a:tc>
                  <a:txBody>
                    <a:bodyPr/>
                    <a:lstStyle/>
                    <a:p>
                      <a:pPr algn="l" fontAlgn="ctr"/>
                      <a:r>
                        <a:rPr lang="es-VE" sz="1800" u="none" strike="noStrike" dirty="0">
                          <a:effectLst/>
                        </a:rPr>
                        <a:t>% Hogares con Déficit en Educación</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4,16</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42582313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TRUJILLO</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0,3506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2484592697"/>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715623301"/>
              </p:ext>
            </p:extLst>
          </p:nvPr>
        </p:nvGraphicFramePr>
        <p:xfrm>
          <a:off x="4708199" y="1930400"/>
          <a:ext cx="4088959" cy="2190750"/>
        </p:xfrm>
        <a:graphic>
          <a:graphicData uri="http://schemas.openxmlformats.org/drawingml/2006/table">
            <a:tbl>
              <a:tblPr>
                <a:tableStyleId>{5C22544A-7EE6-4342-B048-85BDC9FD1C3A}</a:tableStyleId>
              </a:tblPr>
              <a:tblGrid>
                <a:gridCol w="2595276"/>
                <a:gridCol w="1493683"/>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7400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686367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2,52%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6215</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1,77%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3,89</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8589401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VARGAS</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0,3702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70397354"/>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073123118"/>
              </p:ext>
            </p:extLst>
          </p:nvPr>
        </p:nvGraphicFramePr>
        <p:xfrm>
          <a:off x="4708200" y="1930400"/>
          <a:ext cx="4057428" cy="2190750"/>
        </p:xfrm>
        <a:graphic>
          <a:graphicData uri="http://schemas.openxmlformats.org/drawingml/2006/table">
            <a:tbl>
              <a:tblPr>
                <a:tableStyleId>{5C22544A-7EE6-4342-B048-85BDC9FD1C3A}</a:tableStyleId>
              </a:tblPr>
              <a:tblGrid>
                <a:gridCol w="2575263"/>
                <a:gridCol w="1482165"/>
              </a:tblGrid>
              <a:tr h="200025">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1497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352920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1,30%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3880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0025">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1,10%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90525">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4,3</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8554711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YARACUY</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0,4020 </a:t>
            </a:r>
            <a:endParaRPr lang="es-VE" dirty="0"/>
          </a:p>
        </p:txBody>
      </p:sp>
      <p:graphicFrame>
        <p:nvGraphicFramePr>
          <p:cNvPr id="7" name="Gráfico 6"/>
          <p:cNvGraphicFramePr>
            <a:graphicFrameLocks/>
          </p:cNvGraphicFramePr>
          <p:nvPr>
            <p:extLst>
              <p:ext uri="{D42A27DB-BD31-4B8C-83A1-F6EECF244321}">
                <p14:modId xmlns:p14="http://schemas.microsoft.com/office/powerpoint/2010/main" val="3142164790"/>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245241364"/>
              </p:ext>
            </p:extLst>
          </p:nvPr>
        </p:nvGraphicFramePr>
        <p:xfrm>
          <a:off x="4708199" y="1930401"/>
          <a:ext cx="4073193" cy="2219806"/>
        </p:xfrm>
        <a:graphic>
          <a:graphicData uri="http://schemas.openxmlformats.org/drawingml/2006/table">
            <a:tbl>
              <a:tblPr>
                <a:tableStyleId>{5C22544A-7EE6-4342-B048-85BDC9FD1C3A}</a:tableStyleId>
              </a:tblPr>
              <a:tblGrid>
                <a:gridCol w="2585269"/>
                <a:gridCol w="1487924"/>
              </a:tblGrid>
              <a:tr h="207466">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7100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05053">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600852</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7466">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2,21%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05053">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5160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207466">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1,47%</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405053">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3,4</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26367135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ZULIA</a:t>
            </a:r>
            <a:endParaRPr lang="es-VE" dirty="0"/>
          </a:p>
        </p:txBody>
      </p:sp>
      <p:sp>
        <p:nvSpPr>
          <p:cNvPr id="6" name="CuadroTexto 5"/>
          <p:cNvSpPr txBox="1"/>
          <p:nvPr/>
        </p:nvSpPr>
        <p:spPr>
          <a:xfrm>
            <a:off x="4635062" y="1607234"/>
            <a:ext cx="4761187" cy="369332"/>
          </a:xfrm>
          <a:prstGeom prst="rect">
            <a:avLst/>
          </a:prstGeom>
          <a:noFill/>
        </p:spPr>
        <p:txBody>
          <a:bodyPr wrap="square" rtlCol="0">
            <a:spAutoFit/>
          </a:bodyPr>
          <a:lstStyle/>
          <a:p>
            <a:r>
              <a:rPr lang="es-VE" dirty="0" smtClean="0"/>
              <a:t>Coeficiente de GINI 	         0,4079 </a:t>
            </a:r>
            <a:endParaRPr lang="es-VE" dirty="0"/>
          </a:p>
        </p:txBody>
      </p:sp>
      <p:graphicFrame>
        <p:nvGraphicFramePr>
          <p:cNvPr id="8" name="Gráfico 7"/>
          <p:cNvGraphicFramePr>
            <a:graphicFrameLocks/>
          </p:cNvGraphicFramePr>
          <p:nvPr>
            <p:extLst>
              <p:ext uri="{D42A27DB-BD31-4B8C-83A1-F6EECF244321}">
                <p14:modId xmlns:p14="http://schemas.microsoft.com/office/powerpoint/2010/main" val="1845306343"/>
              </p:ext>
            </p:extLst>
          </p:nvPr>
        </p:nvGraphicFramePr>
        <p:xfrm>
          <a:off x="0" y="1355834"/>
          <a:ext cx="4680000" cy="36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659714590"/>
              </p:ext>
            </p:extLst>
          </p:nvPr>
        </p:nvGraphicFramePr>
        <p:xfrm>
          <a:off x="4708199" y="1930400"/>
          <a:ext cx="4088959" cy="2185054"/>
        </p:xfrm>
        <a:graphic>
          <a:graphicData uri="http://schemas.openxmlformats.org/drawingml/2006/table">
            <a:tbl>
              <a:tblPr>
                <a:tableStyleId>{5C22544A-7EE6-4342-B048-85BDC9FD1C3A}</a:tableStyleId>
              </a:tblPr>
              <a:tblGrid>
                <a:gridCol w="2595276"/>
                <a:gridCol w="1493683"/>
              </a:tblGrid>
              <a:tr h="198566">
                <a:tc>
                  <a:txBody>
                    <a:bodyPr/>
                    <a:lstStyle/>
                    <a:p>
                      <a:pPr algn="l" fontAlgn="ctr"/>
                      <a:r>
                        <a:rPr lang="es-VE" sz="1800" u="none" strike="noStrike">
                          <a:effectLst/>
                        </a:rPr>
                        <a:t>Superficie (km2)</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63100</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87677">
                <a:tc>
                  <a:txBody>
                    <a:bodyPr/>
                    <a:lstStyle/>
                    <a:p>
                      <a:pPr algn="l" fontAlgn="ctr"/>
                      <a:r>
                        <a:rPr lang="es-VE" sz="1800" u="none" strike="noStrike">
                          <a:effectLst/>
                        </a:rPr>
                        <a:t>Población (CENSO 2011)</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3704404</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8566">
                <a:tc>
                  <a:txBody>
                    <a:bodyPr/>
                    <a:lstStyle/>
                    <a:p>
                      <a:pPr algn="l" fontAlgn="ctr"/>
                      <a:r>
                        <a:rPr lang="es-VE" sz="1800" u="none" strike="noStrike">
                          <a:effectLst/>
                        </a:rPr>
                        <a:t>% Población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13,61%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87677">
                <a:tc>
                  <a:txBody>
                    <a:bodyPr/>
                    <a:lstStyle/>
                    <a:p>
                      <a:pPr algn="l" fontAlgn="ctr"/>
                      <a:r>
                        <a:rPr lang="es-VE" sz="1800" u="none" strike="noStrike">
                          <a:effectLst/>
                        </a:rPr>
                        <a:t>PIB 2011 US$ (Millones)</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71719</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198566">
                <a:tc>
                  <a:txBody>
                    <a:bodyPr/>
                    <a:lstStyle/>
                    <a:p>
                      <a:pPr algn="l" fontAlgn="ctr"/>
                      <a:r>
                        <a:rPr lang="es-VE" sz="1800" u="none" strike="noStrike">
                          <a:effectLst/>
                        </a:rPr>
                        <a:t>% PIB</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a:effectLst/>
                        </a:rPr>
                        <a:t>20,41%</a:t>
                      </a:r>
                      <a:endParaRPr lang="es-VE" sz="1800" b="0" i="0" u="none" strike="noStrike">
                        <a:solidFill>
                          <a:srgbClr val="000000"/>
                        </a:solidFill>
                        <a:effectLst/>
                        <a:latin typeface="Calibri" panose="020F0502020204030204" pitchFamily="34" charset="0"/>
                      </a:endParaRPr>
                    </a:p>
                  </a:txBody>
                  <a:tcPr marL="9525" marR="9525" marT="9525" marB="0" anchor="ctr">
                    <a:noFill/>
                  </a:tcPr>
                </a:tc>
              </a:tr>
              <a:tr h="387677">
                <a:tc>
                  <a:txBody>
                    <a:bodyPr/>
                    <a:lstStyle/>
                    <a:p>
                      <a:pPr algn="l" fontAlgn="ctr"/>
                      <a:r>
                        <a:rPr lang="es-VE" sz="1800" u="none" strike="noStrike">
                          <a:effectLst/>
                        </a:rPr>
                        <a:t>% Hogares con Déficit en Educación</a:t>
                      </a:r>
                      <a:endParaRPr lang="es-VE" sz="1800" b="0" i="0" u="none" strike="noStrike">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es-VE" sz="1800" u="none" strike="noStrike" dirty="0">
                          <a:effectLst/>
                        </a:rPr>
                        <a:t>7,23</a:t>
                      </a:r>
                      <a:endParaRPr lang="es-VE" sz="1800" b="0" i="0" u="none" strike="noStrike" dirty="0">
                        <a:solidFill>
                          <a:srgbClr val="000000"/>
                        </a:solidFill>
                        <a:effectLst/>
                        <a:latin typeface="Calibri" panose="020F0502020204030204" pitchFamily="34" charset="0"/>
                      </a:endParaRPr>
                    </a:p>
                  </a:txBody>
                  <a:tcPr marL="9525" marR="9525" marT="9525" marB="0" anchor="ctr">
                    <a:noFill/>
                  </a:tcPr>
                </a:tc>
              </a:tr>
            </a:tbl>
          </a:graphicData>
        </a:graphic>
      </p:graphicFrame>
      <p:sp>
        <p:nvSpPr>
          <p:cNvPr id="9" name="CuadroTexto 1"/>
          <p:cNvSpPr txBox="1"/>
          <p:nvPr/>
        </p:nvSpPr>
        <p:spPr>
          <a:xfrm>
            <a:off x="7375343" y="5221451"/>
            <a:ext cx="4816657" cy="1636549"/>
          </a:xfrm>
          <a:prstGeom prst="rect">
            <a:avLst/>
          </a:prstGeom>
          <a:no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s-VE" sz="1100" b="1" dirty="0"/>
              <a:t>Fuente</a:t>
            </a:r>
            <a:r>
              <a:rPr lang="es-VE" sz="1100" b="1" baseline="0" dirty="0"/>
              <a:t> Consultadas</a:t>
            </a:r>
            <a:r>
              <a:rPr lang="es-VE" sz="1100" b="1" baseline="0" dirty="0" smtClean="0"/>
              <a:t>:</a:t>
            </a:r>
          </a:p>
          <a:p>
            <a:r>
              <a:rPr lang="es-VE" dirty="0"/>
              <a:t>Línea De Ingreso: 2do Semestre 2013</a:t>
            </a:r>
          </a:p>
          <a:p>
            <a:r>
              <a:rPr lang="es-VE" dirty="0" smtClean="0"/>
              <a:t>Coeficiente </a:t>
            </a:r>
            <a:r>
              <a:rPr lang="es-VE" dirty="0"/>
              <a:t>de GINI: 1er Semestre 2012</a:t>
            </a:r>
          </a:p>
          <a:p>
            <a:r>
              <a:rPr lang="es-VE" dirty="0"/>
              <a:t>Datos extraídos del Instituto Nacional de Estadísticas (INE) </a:t>
            </a:r>
          </a:p>
          <a:p>
            <a:r>
              <a:rPr lang="es-VE" sz="1100" baseline="0" dirty="0" smtClean="0"/>
              <a:t>Banco </a:t>
            </a:r>
            <a:r>
              <a:rPr lang="es-VE" sz="1100" baseline="0" dirty="0"/>
              <a:t>Central de Venezuela, BCV</a:t>
            </a:r>
            <a:r>
              <a:rPr lang="es-VE" sz="1100" baseline="0" dirty="0" smtClean="0"/>
              <a:t>.</a:t>
            </a:r>
            <a:r>
              <a:rPr lang="es-VE" sz="1100" dirty="0" smtClean="0"/>
              <a:t>.</a:t>
            </a:r>
            <a:endParaRPr lang="es-VE" sz="1100" dirty="0"/>
          </a:p>
          <a:p>
            <a:r>
              <a:rPr lang="es-VE" sz="1100" dirty="0"/>
              <a:t>Actividad Económica por Estados de Venezuela 2001 - 2011, Trabajo</a:t>
            </a:r>
            <a:r>
              <a:rPr lang="es-VE" sz="1100" baseline="0" dirty="0"/>
              <a:t> elaborado y presentado por estudiantes de la materia </a:t>
            </a:r>
            <a:r>
              <a:rPr lang="es-VE" sz="1100" dirty="0"/>
              <a:t>Problemas Sociales Contemporáneos, 2011.</a:t>
            </a:r>
          </a:p>
          <a:p>
            <a:r>
              <a:rPr lang="es-VE" sz="1100" b="0" i="0" dirty="0">
                <a:solidFill>
                  <a:schemeClr val="dk1"/>
                </a:solidFill>
                <a:effectLst/>
                <a:latin typeface="+mn-lt"/>
                <a:ea typeface="+mn-ea"/>
                <a:cs typeface="+mn-cs"/>
              </a:rPr>
              <a:t>XIV Censo Nacional de Población y Vivienda, </a:t>
            </a:r>
            <a:r>
              <a:rPr lang="es-VE" sz="1100" b="0" i="0" dirty="0" smtClean="0">
                <a:solidFill>
                  <a:schemeClr val="dk1"/>
                </a:solidFill>
                <a:effectLst/>
                <a:latin typeface="+mn-lt"/>
                <a:ea typeface="+mn-ea"/>
                <a:cs typeface="+mn-cs"/>
              </a:rPr>
              <a:t>2011.</a:t>
            </a:r>
            <a:endParaRPr lang="es-VE" sz="1100" dirty="0"/>
          </a:p>
        </p:txBody>
      </p:sp>
    </p:spTree>
    <p:extLst>
      <p:ext uri="{BB962C8B-B14F-4D97-AF65-F5344CB8AC3E}">
        <p14:creationId xmlns:p14="http://schemas.microsoft.com/office/powerpoint/2010/main" val="1949157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Ficha Técnica Línea de Pobreza</a:t>
            </a:r>
            <a:endParaRPr lang="es-VE" dirty="0"/>
          </a:p>
        </p:txBody>
      </p:sp>
      <p:sp>
        <p:nvSpPr>
          <p:cNvPr id="3" name="Marcador de contenido 2"/>
          <p:cNvSpPr>
            <a:spLocks noGrp="1"/>
          </p:cNvSpPr>
          <p:nvPr>
            <p:ph idx="1"/>
          </p:nvPr>
        </p:nvSpPr>
        <p:spPr>
          <a:xfrm>
            <a:off x="677334" y="1269999"/>
            <a:ext cx="10134828" cy="5415005"/>
          </a:xfrm>
        </p:spPr>
        <p:txBody>
          <a:bodyPr>
            <a:noAutofit/>
          </a:bodyPr>
          <a:lstStyle/>
          <a:p>
            <a:pPr marL="0" indent="0" algn="just">
              <a:buNone/>
            </a:pPr>
            <a:r>
              <a:rPr lang="es-VE" sz="1400" b="1" dirty="0"/>
              <a:t>Mecanismos de corrección del ingreso del hogar</a:t>
            </a:r>
            <a:endParaRPr lang="es-VE" sz="1400" dirty="0"/>
          </a:p>
          <a:p>
            <a:pPr marL="0" indent="0" algn="just">
              <a:buNone/>
            </a:pPr>
            <a:r>
              <a:rPr lang="es-VE" sz="1200" dirty="0"/>
              <a:t>La Encuesta de Hogares considera como “no declarado”, con respecto al ingreso del hogar, a todo hogar donde al menos una persona ocupada no declara el ingreso proveniente del trabajo. Para disminuir el efecto de no-declaración, se realiza dos procesos: un proceso de imputación a los ingresos no declarados provenientes del trabajo principal y un proceso de reclasificación de los hogares donde algunos, pero no todos los perceptores declaran sus ingresos. El proceso de imputación a perceptores que declaran estar trabajando al momento de la encuesta, es un factor que corrige la medición de la pobreza al incorporar hogares que antes de la imputación no se consideraban para efectos de la medición. El mecanismo de reclasificación se aplica cuando en un hogar considerado “ no declarado” por la EH, existen algunos perceptores que declaran ingresos provenientes del trabajo principal y el monto de esos ingresos sumados con los ingresos declarados en el rubro otros, llevan a que el ingreso per-</a:t>
            </a:r>
            <a:r>
              <a:rPr lang="es-VE" sz="1200" dirty="0" err="1"/>
              <a:t>capita</a:t>
            </a:r>
            <a:r>
              <a:rPr lang="es-VE" sz="1200" dirty="0"/>
              <a:t> de ese hogar supere el valor de la línea de pobreza, este hogar para efectos de la medición se considerará como no pobre sin necesidad de imputación.</a:t>
            </a:r>
          </a:p>
          <a:p>
            <a:pPr marL="0" indent="0" algn="just">
              <a:buNone/>
            </a:pPr>
            <a:endParaRPr lang="es-VE" sz="1200" dirty="0" smtClean="0">
              <a:solidFill>
                <a:schemeClr val="tx1"/>
              </a:solidFill>
            </a:endParaRPr>
          </a:p>
          <a:p>
            <a:pPr marL="0" indent="0" algn="just">
              <a:buNone/>
            </a:pPr>
            <a:r>
              <a:rPr lang="es-VE" sz="1200" dirty="0" smtClean="0">
                <a:solidFill>
                  <a:schemeClr val="tx1"/>
                </a:solidFill>
              </a:rPr>
              <a:t>Dirección: </a:t>
            </a:r>
            <a:r>
              <a:rPr lang="es-VE" sz="1200" dirty="0" smtClean="0">
                <a:solidFill>
                  <a:schemeClr val="tx1"/>
                </a:solidFill>
                <a:hlinkClick r:id="rId2"/>
              </a:rPr>
              <a:t>www.ine.gov.ve</a:t>
            </a:r>
            <a:r>
              <a:rPr lang="es-VE" sz="1200" dirty="0" smtClean="0">
                <a:solidFill>
                  <a:schemeClr val="tx1"/>
                </a:solidFill>
              </a:rPr>
              <a:t>  &gt;&gt; Indicadores &gt;&gt; Sociales &gt;&gt; Pobreza &gt;&gt; Fichas Técnicas &gt;&gt; Línea de Pobreza.</a:t>
            </a:r>
            <a:endParaRPr lang="es-VE" sz="1200" dirty="0">
              <a:solidFill>
                <a:schemeClr val="tx1"/>
              </a:solidFill>
            </a:endParaRPr>
          </a:p>
        </p:txBody>
      </p:sp>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Tree>
    <p:extLst>
      <p:ext uri="{BB962C8B-B14F-4D97-AF65-F5344CB8AC3E}">
        <p14:creationId xmlns:p14="http://schemas.microsoft.com/office/powerpoint/2010/main" val="352498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Necesidades Básicas Insatisfechas (NBI)</a:t>
            </a:r>
            <a:endParaRPr lang="es-VE" dirty="0"/>
          </a:p>
        </p:txBody>
      </p:sp>
      <p:sp>
        <p:nvSpPr>
          <p:cNvPr id="3" name="Marcador de contenido 2"/>
          <p:cNvSpPr>
            <a:spLocks noGrp="1"/>
          </p:cNvSpPr>
          <p:nvPr>
            <p:ph idx="1"/>
          </p:nvPr>
        </p:nvSpPr>
        <p:spPr>
          <a:xfrm>
            <a:off x="677334" y="1269999"/>
            <a:ext cx="10134828" cy="5415005"/>
          </a:xfrm>
        </p:spPr>
        <p:txBody>
          <a:bodyPr>
            <a:noAutofit/>
          </a:bodyPr>
          <a:lstStyle/>
          <a:p>
            <a:pPr marL="0" indent="0" algn="just">
              <a:buNone/>
            </a:pPr>
            <a:r>
              <a:rPr lang="es-VE" sz="1400" b="1" dirty="0">
                <a:solidFill>
                  <a:schemeClr val="tx1"/>
                </a:solidFill>
              </a:rPr>
              <a:t>La Descripción</a:t>
            </a:r>
          </a:p>
          <a:p>
            <a:pPr marL="0" indent="0" algn="just">
              <a:buNone/>
            </a:pPr>
            <a:r>
              <a:rPr lang="es-VE" sz="1200" dirty="0" smtClean="0">
                <a:solidFill>
                  <a:schemeClr val="tx1"/>
                </a:solidFill>
              </a:rPr>
              <a:t>El </a:t>
            </a:r>
            <a:r>
              <a:rPr lang="es-VE" sz="1200" dirty="0">
                <a:solidFill>
                  <a:schemeClr val="tx1"/>
                </a:solidFill>
              </a:rPr>
              <a:t>método NBI, es un método recomendado por </a:t>
            </a:r>
            <a:r>
              <a:rPr lang="es-VE" sz="1200" dirty="0" err="1">
                <a:solidFill>
                  <a:schemeClr val="tx1"/>
                </a:solidFill>
              </a:rPr>
              <a:t>Cepal</a:t>
            </a:r>
            <a:r>
              <a:rPr lang="es-VE" sz="1200" dirty="0">
                <a:solidFill>
                  <a:schemeClr val="tx1"/>
                </a:solidFill>
              </a:rPr>
              <a:t>, a comienzos de los años setenta, como una opción para aprovechar la información de los censos demográficos y de vivienda, en la caracterización y medición directa de la pobreza. Su base conceptual, descansa en definir un conjunto de necesidades que se consideran básicas para el bienestar de los hogares y considerar la pobreza como " la situación de aquellos hogares que no logran reunir, en forma relativamente estable los recursos necesarios para satisfacer las necesidades básicas de sus miembros" . El método NBI, tipifica la pobreza mediante un conjunto, generalmente pequeño, de necesidades especificas, definidas a conveniencia.</a:t>
            </a:r>
          </a:p>
          <a:p>
            <a:pPr marL="0" indent="0" algn="just">
              <a:buNone/>
            </a:pPr>
            <a:r>
              <a:rPr lang="es-VE" sz="1400" b="1" dirty="0" smtClean="0">
                <a:solidFill>
                  <a:schemeClr val="tx1"/>
                </a:solidFill>
              </a:rPr>
              <a:t>Necesidades</a:t>
            </a:r>
            <a:r>
              <a:rPr lang="es-VE" sz="1400" b="1" dirty="0">
                <a:solidFill>
                  <a:schemeClr val="tx1"/>
                </a:solidFill>
              </a:rPr>
              <a:t>, variables e indicadores</a:t>
            </a:r>
          </a:p>
          <a:p>
            <a:pPr marL="0" indent="0" algn="just">
              <a:buNone/>
            </a:pPr>
            <a:r>
              <a:rPr lang="es-VE" sz="1200" dirty="0" smtClean="0">
                <a:solidFill>
                  <a:schemeClr val="tx1"/>
                </a:solidFill>
              </a:rPr>
              <a:t>El </a:t>
            </a:r>
            <a:r>
              <a:rPr lang="es-VE" sz="1200" dirty="0">
                <a:solidFill>
                  <a:schemeClr val="tx1"/>
                </a:solidFill>
              </a:rPr>
              <a:t>uso de información censal, genera restricciones al momento de definir las necesidades a considerar como básicas y su transformación en elementos para la medición de la pobreza. Usualmente, se consideran necesidades asociadas a dimensiones factibles de observación censal, y la medición se genera a través de indicadores emparentados con variables que caracterizan esas dimensiones. Los indicadores, dan cuenta de la satisfacción o insatisfacción de la necesidad asociada cada variable y la pobreza se mide de acuerdo al número de necesidades insatisfechas, en el hogar. </a:t>
            </a:r>
          </a:p>
          <a:p>
            <a:pPr marL="0" indent="0" algn="just">
              <a:buNone/>
            </a:pPr>
            <a:r>
              <a:rPr lang="es-VE" sz="1200" dirty="0" smtClean="0">
                <a:solidFill>
                  <a:schemeClr val="tx1"/>
                </a:solidFill>
              </a:rPr>
              <a:t>La </a:t>
            </a:r>
            <a:r>
              <a:rPr lang="es-VE" sz="1200" dirty="0">
                <a:solidFill>
                  <a:schemeClr val="tx1"/>
                </a:solidFill>
              </a:rPr>
              <a:t>insatisfacción de necesidades, se evalúa con base en la presencia o ausencia de características de la vivienda, tales como materiales del piso o techo o el acceso a servicios tales como el agua potable o el servicio de cloacas, se consideran también rasgos demográficos del hogar como número de miembros, educación del jefe o asistencia de los niños a la escuela. </a:t>
            </a:r>
          </a:p>
          <a:p>
            <a:pPr marL="0" indent="0" algn="just">
              <a:buNone/>
            </a:pPr>
            <a:r>
              <a:rPr lang="es-VE" sz="1200" dirty="0" smtClean="0">
                <a:solidFill>
                  <a:schemeClr val="tx1"/>
                </a:solidFill>
              </a:rPr>
              <a:t>El </a:t>
            </a:r>
            <a:r>
              <a:rPr lang="es-VE" sz="1200" dirty="0">
                <a:solidFill>
                  <a:schemeClr val="tx1"/>
                </a:solidFill>
              </a:rPr>
              <a:t>XIII Censo General de Población y Vivienda, realizado en Venezuela durante los meses de Octubre y Noviembre 2001, constituye el referente para la medición de pobreza siguiendo el Método NBI. La medición de pobreza por NBI, se aplica a hogares residentes en viviendas familiares, excluye a la población indígena selvática y la que habita en colectividades (hoteles, hospitales, cuarteles y cárceles).</a:t>
            </a:r>
          </a:p>
          <a:p>
            <a:pPr marL="0" indent="0" algn="just">
              <a:buNone/>
            </a:pPr>
            <a:endParaRPr lang="es-VE" sz="1200" dirty="0">
              <a:solidFill>
                <a:schemeClr val="tx1"/>
              </a:solidFill>
            </a:endParaRPr>
          </a:p>
        </p:txBody>
      </p:sp>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Tree>
    <p:extLst>
      <p:ext uri="{BB962C8B-B14F-4D97-AF65-F5344CB8AC3E}">
        <p14:creationId xmlns:p14="http://schemas.microsoft.com/office/powerpoint/2010/main" val="66469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Necesidades Básicas Insatisfechas (NBI)</a:t>
            </a:r>
            <a:endParaRPr lang="es-VE" dirty="0"/>
          </a:p>
        </p:txBody>
      </p:sp>
      <p:sp>
        <p:nvSpPr>
          <p:cNvPr id="3" name="Marcador de contenido 2"/>
          <p:cNvSpPr>
            <a:spLocks noGrp="1"/>
          </p:cNvSpPr>
          <p:nvPr>
            <p:ph idx="1"/>
          </p:nvPr>
        </p:nvSpPr>
        <p:spPr>
          <a:xfrm>
            <a:off x="677334" y="1269999"/>
            <a:ext cx="10134828" cy="5415005"/>
          </a:xfrm>
        </p:spPr>
        <p:txBody>
          <a:bodyPr>
            <a:noAutofit/>
          </a:bodyPr>
          <a:lstStyle/>
          <a:p>
            <a:pPr marL="0" indent="0" algn="just">
              <a:buNone/>
            </a:pPr>
            <a:r>
              <a:rPr lang="es-VE" sz="1400" b="1" dirty="0">
                <a:solidFill>
                  <a:schemeClr val="tx1"/>
                </a:solidFill>
              </a:rPr>
              <a:t>Para la aplicación del método, se definieron necesidades asociadas </a:t>
            </a:r>
            <a:r>
              <a:rPr lang="es-VE" sz="1400" b="1" dirty="0" smtClean="0">
                <a:solidFill>
                  <a:schemeClr val="tx1"/>
                </a:solidFill>
              </a:rPr>
              <a:t>a:</a:t>
            </a:r>
            <a:endParaRPr lang="es-VE" sz="1400" b="1" dirty="0">
              <a:solidFill>
                <a:schemeClr val="tx1"/>
              </a:solidFill>
            </a:endParaRPr>
          </a:p>
          <a:p>
            <a:pPr algn="just"/>
            <a:r>
              <a:rPr lang="es-VE" sz="1200" dirty="0" smtClean="0">
                <a:solidFill>
                  <a:schemeClr val="tx1"/>
                </a:solidFill>
              </a:rPr>
              <a:t>Asistencia </a:t>
            </a:r>
            <a:r>
              <a:rPr lang="es-VE" sz="1200" dirty="0">
                <a:solidFill>
                  <a:schemeClr val="tx1"/>
                </a:solidFill>
              </a:rPr>
              <a:t>escolar</a:t>
            </a:r>
          </a:p>
          <a:p>
            <a:pPr algn="just"/>
            <a:r>
              <a:rPr lang="es-VE" sz="1200" dirty="0">
                <a:solidFill>
                  <a:schemeClr val="tx1"/>
                </a:solidFill>
              </a:rPr>
              <a:t>Condiciones de la vivienda(estructurales y de servicios),</a:t>
            </a:r>
          </a:p>
          <a:p>
            <a:pPr algn="just"/>
            <a:r>
              <a:rPr lang="es-VE" sz="1200" dirty="0">
                <a:solidFill>
                  <a:schemeClr val="tx1"/>
                </a:solidFill>
              </a:rPr>
              <a:t>Educación del jefe de familia</a:t>
            </a:r>
          </a:p>
          <a:p>
            <a:pPr algn="just"/>
            <a:r>
              <a:rPr lang="es-VE" sz="1200" dirty="0">
                <a:solidFill>
                  <a:schemeClr val="tx1"/>
                </a:solidFill>
              </a:rPr>
              <a:t>Dependencia de los ocupados.</a:t>
            </a:r>
          </a:p>
          <a:p>
            <a:pPr marL="0" indent="0" algn="just">
              <a:buNone/>
            </a:pPr>
            <a:endParaRPr lang="es-VE" sz="1200" dirty="0" smtClean="0">
              <a:solidFill>
                <a:schemeClr val="tx1"/>
              </a:solidFill>
            </a:endParaRPr>
          </a:p>
          <a:p>
            <a:pPr marL="0" indent="0" algn="just">
              <a:buNone/>
            </a:pPr>
            <a:r>
              <a:rPr lang="es-VE" sz="1400" b="1" dirty="0" smtClean="0">
                <a:solidFill>
                  <a:schemeClr val="tx1"/>
                </a:solidFill>
              </a:rPr>
              <a:t>Para </a:t>
            </a:r>
            <a:r>
              <a:rPr lang="es-VE" sz="1400" b="1" dirty="0">
                <a:solidFill>
                  <a:schemeClr val="tx1"/>
                </a:solidFill>
              </a:rPr>
              <a:t>efectos de medición, se definieron las siguientes variables:</a:t>
            </a:r>
          </a:p>
          <a:p>
            <a:pPr marL="0" indent="0" algn="just">
              <a:buNone/>
            </a:pPr>
            <a:endParaRPr lang="es-VE" sz="1200" dirty="0">
              <a:solidFill>
                <a:schemeClr val="tx1"/>
              </a:solidFill>
            </a:endParaRPr>
          </a:p>
          <a:p>
            <a:pPr marL="0" indent="0" algn="just">
              <a:buNone/>
            </a:pPr>
            <a:r>
              <a:rPr lang="es-VE" sz="1200" dirty="0">
                <a:solidFill>
                  <a:schemeClr val="tx1"/>
                </a:solidFill>
              </a:rPr>
              <a:t>V1: Inasistencia escolar </a:t>
            </a:r>
          </a:p>
          <a:p>
            <a:pPr marL="0" indent="0" algn="just">
              <a:buNone/>
            </a:pPr>
            <a:r>
              <a:rPr lang="es-VE" sz="1200" dirty="0">
                <a:solidFill>
                  <a:schemeClr val="tx1"/>
                </a:solidFill>
              </a:rPr>
              <a:t>V2: Hacinamiento critico </a:t>
            </a:r>
          </a:p>
          <a:p>
            <a:pPr marL="0" indent="0" algn="just">
              <a:buNone/>
            </a:pPr>
            <a:r>
              <a:rPr lang="es-VE" sz="1200" dirty="0">
                <a:solidFill>
                  <a:schemeClr val="tx1"/>
                </a:solidFill>
              </a:rPr>
              <a:t>V3: Vivienda inadecuada </a:t>
            </a:r>
          </a:p>
          <a:p>
            <a:pPr marL="0" indent="0" algn="just">
              <a:buNone/>
            </a:pPr>
            <a:r>
              <a:rPr lang="es-VE" sz="1200" dirty="0">
                <a:solidFill>
                  <a:schemeClr val="tx1"/>
                </a:solidFill>
              </a:rPr>
              <a:t>V4: Carencia de servicios básicos </a:t>
            </a:r>
          </a:p>
          <a:p>
            <a:pPr marL="0" indent="0" algn="just">
              <a:buNone/>
            </a:pPr>
            <a:r>
              <a:rPr lang="es-VE" sz="1200" dirty="0">
                <a:solidFill>
                  <a:schemeClr val="tx1"/>
                </a:solidFill>
              </a:rPr>
              <a:t>V5: Alta dependencia económica</a:t>
            </a:r>
          </a:p>
          <a:p>
            <a:pPr marL="0" indent="0" algn="just">
              <a:buNone/>
            </a:pPr>
            <a:endParaRPr lang="es-VE" sz="1200" dirty="0">
              <a:solidFill>
                <a:schemeClr val="tx1"/>
              </a:solidFill>
            </a:endParaRPr>
          </a:p>
          <a:p>
            <a:pPr marL="0" indent="0" algn="just">
              <a:buNone/>
            </a:pPr>
            <a:r>
              <a:rPr lang="es-VE" sz="1200" dirty="0">
                <a:solidFill>
                  <a:schemeClr val="tx1"/>
                </a:solidFill>
              </a:rPr>
              <a:t>A cada variable, se asoció un indicador, definido según la tabla que a continuación:</a:t>
            </a:r>
          </a:p>
        </p:txBody>
      </p:sp>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Tree>
    <p:extLst>
      <p:ext uri="{BB962C8B-B14F-4D97-AF65-F5344CB8AC3E}">
        <p14:creationId xmlns:p14="http://schemas.microsoft.com/office/powerpoint/2010/main" val="3390689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Necesidades Básicas Insatisfechas (NBI)</a:t>
            </a:r>
            <a:endParaRPr lang="es-VE" dirty="0"/>
          </a:p>
        </p:txBody>
      </p:sp>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2951" y="1408672"/>
            <a:ext cx="7887990" cy="4249980"/>
          </a:xfrm>
        </p:spPr>
      </p:pic>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
        <p:nvSpPr>
          <p:cNvPr id="7" name="CuadroTexto 6"/>
          <p:cNvSpPr txBox="1"/>
          <p:nvPr/>
        </p:nvSpPr>
        <p:spPr>
          <a:xfrm>
            <a:off x="677334" y="5866855"/>
            <a:ext cx="8596668" cy="461665"/>
          </a:xfrm>
          <a:prstGeom prst="rect">
            <a:avLst/>
          </a:prstGeom>
          <a:noFill/>
        </p:spPr>
        <p:txBody>
          <a:bodyPr wrap="square" rtlCol="0">
            <a:spAutoFit/>
          </a:bodyPr>
          <a:lstStyle/>
          <a:p>
            <a:r>
              <a:rPr lang="es-VE" sz="1200" dirty="0" smtClean="0">
                <a:solidFill>
                  <a:schemeClr val="tx1"/>
                </a:solidFill>
              </a:rPr>
              <a:t>Dirección: </a:t>
            </a:r>
            <a:r>
              <a:rPr lang="es-VE" sz="1200" dirty="0" smtClean="0">
                <a:solidFill>
                  <a:schemeClr val="tx1"/>
                </a:solidFill>
                <a:hlinkClick r:id="rId3"/>
              </a:rPr>
              <a:t>www.ine.gov.ve</a:t>
            </a:r>
            <a:r>
              <a:rPr lang="es-VE" sz="1200" dirty="0" smtClean="0">
                <a:solidFill>
                  <a:schemeClr val="tx1"/>
                </a:solidFill>
              </a:rPr>
              <a:t>  &gt;&gt; Indicadores &gt;&gt; Sociales &gt;&gt; Pobreza &gt;&gt; Fichas Técnicas &gt;&gt; Necesidades Básicas Insatisfechas.</a:t>
            </a:r>
          </a:p>
          <a:p>
            <a:endParaRPr lang="es-VE" sz="1200" dirty="0"/>
          </a:p>
        </p:txBody>
      </p:sp>
    </p:spTree>
    <p:extLst>
      <p:ext uri="{BB962C8B-B14F-4D97-AF65-F5344CB8AC3E}">
        <p14:creationId xmlns:p14="http://schemas.microsoft.com/office/powerpoint/2010/main" val="3632709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dirty="0" smtClean="0"/>
              <a:t>Coeficiente de GINI </a:t>
            </a:r>
            <a:endParaRPr lang="es-VE" dirty="0"/>
          </a:p>
        </p:txBody>
      </p:sp>
      <p:sp>
        <p:nvSpPr>
          <p:cNvPr id="3" name="Marcador de contenido 2"/>
          <p:cNvSpPr>
            <a:spLocks noGrp="1"/>
          </p:cNvSpPr>
          <p:nvPr>
            <p:ph idx="1"/>
          </p:nvPr>
        </p:nvSpPr>
        <p:spPr>
          <a:xfrm>
            <a:off x="677334" y="1269999"/>
            <a:ext cx="8596668" cy="5415005"/>
          </a:xfrm>
        </p:spPr>
        <p:txBody>
          <a:bodyPr>
            <a:noAutofit/>
          </a:bodyPr>
          <a:lstStyle/>
          <a:p>
            <a:pPr marL="0" indent="0" algn="just">
              <a:buNone/>
            </a:pPr>
            <a:r>
              <a:rPr lang="es-VE" sz="1600" dirty="0" smtClean="0">
                <a:solidFill>
                  <a:schemeClr val="tx1"/>
                </a:solidFill>
              </a:rPr>
              <a:t>El coeficiente de GINI es el indicador mayormente utilizado para medir la distribución del ingreso en un país, así mismo tiene distintos campos de aplicabilidad. Esta definido como un indicador que toma valores entre 0 y 1, donde 0 se corresponde con la perfecta igualdad (Todos tienen los mismos ingresos) y 1 se corresponde con la perfecta desigualdad del ingreso. </a:t>
            </a:r>
          </a:p>
          <a:p>
            <a:pPr marL="0" indent="0" algn="just">
              <a:buNone/>
            </a:pPr>
            <a:r>
              <a:rPr lang="es-VE" sz="1600" dirty="0" smtClean="0">
                <a:solidFill>
                  <a:schemeClr val="tx1"/>
                </a:solidFill>
              </a:rPr>
              <a:t>De igual manera, los quintiles permiten cuantificar la porción del ingreso correspondiente a cada quintil, de manera que el uso conjunto del GINI y de los quintiles de Ingreso robustece el análisis a fines de la veracidad de información.  </a:t>
            </a:r>
          </a:p>
          <a:p>
            <a:pPr marL="0" indent="0" algn="just">
              <a:buNone/>
            </a:pPr>
            <a:endParaRPr lang="es-VE" sz="1600" dirty="0">
              <a:solidFill>
                <a:schemeClr val="tx1"/>
              </a:solidFill>
            </a:endParaRPr>
          </a:p>
        </p:txBody>
      </p:sp>
      <p:sp>
        <p:nvSpPr>
          <p:cNvPr id="5" name="CuadroTexto 4"/>
          <p:cNvSpPr txBox="1"/>
          <p:nvPr/>
        </p:nvSpPr>
        <p:spPr>
          <a:xfrm>
            <a:off x="5795320" y="6536724"/>
            <a:ext cx="6277232" cy="369332"/>
          </a:xfrm>
          <a:prstGeom prst="rect">
            <a:avLst/>
          </a:prstGeom>
          <a:noFill/>
        </p:spPr>
        <p:txBody>
          <a:bodyPr wrap="square" rtlCol="0">
            <a:spAutoFit/>
          </a:bodyPr>
          <a:lstStyle/>
          <a:p>
            <a:r>
              <a:rPr lang="es-VE" dirty="0" smtClean="0"/>
              <a:t>Datos extraídos del Instituto Nacional de Estadísticas (INE) </a:t>
            </a:r>
            <a:endParaRPr lang="es-VE" dirty="0"/>
          </a:p>
        </p:txBody>
      </p:sp>
    </p:spTree>
    <p:extLst>
      <p:ext uri="{BB962C8B-B14F-4D97-AF65-F5344CB8AC3E}">
        <p14:creationId xmlns:p14="http://schemas.microsoft.com/office/powerpoint/2010/main" val="204930375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392</TotalTime>
  <Words>4471</Words>
  <Application>Microsoft Office PowerPoint</Application>
  <PresentationFormat>Panorámica</PresentationFormat>
  <Paragraphs>715</Paragraphs>
  <Slides>48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48</vt:i4>
      </vt:variant>
    </vt:vector>
  </HeadingPairs>
  <TitlesOfParts>
    <vt:vector size="54" baseType="lpstr">
      <vt:lpstr>Arial</vt:lpstr>
      <vt:lpstr>Calibri</vt:lpstr>
      <vt:lpstr>Trebuchet MS</vt:lpstr>
      <vt:lpstr>Wingdings</vt:lpstr>
      <vt:lpstr>Wingdings 3</vt:lpstr>
      <vt:lpstr>Faceta</vt:lpstr>
      <vt:lpstr>Indicadores Sociales en Venezuela</vt:lpstr>
      <vt:lpstr>Selección de Indicadores</vt:lpstr>
      <vt:lpstr>Ficha Técnica Línea de Pobreza</vt:lpstr>
      <vt:lpstr>Ficha Técnica Línea de Pobreza</vt:lpstr>
      <vt:lpstr>Ficha Técnica Línea de Pobreza</vt:lpstr>
      <vt:lpstr>Necesidades Básicas Insatisfechas (NBI)</vt:lpstr>
      <vt:lpstr>Necesidades Básicas Insatisfechas (NBI)</vt:lpstr>
      <vt:lpstr>Necesidades Básicas Insatisfechas (NBI)</vt:lpstr>
      <vt:lpstr>Coeficiente de GINI </vt:lpstr>
      <vt:lpstr>Indicadores Sociales a Escala Nacional</vt:lpstr>
      <vt:lpstr>VENEZUELA</vt:lpstr>
      <vt:lpstr>VENEZUELA</vt:lpstr>
      <vt:lpstr>VENEZUELA</vt:lpstr>
      <vt:lpstr>Estratificación según situación de la fuerza de trabajo.Principales definiciones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Indicadores Sociales por Entidad Federal</vt:lpstr>
      <vt:lpstr>DISTRITO CAPITAL </vt:lpstr>
      <vt:lpstr>AMAZONAS </vt:lpstr>
      <vt:lpstr>ANZOÁTEGUI</vt:lpstr>
      <vt:lpstr>APURE</vt:lpstr>
      <vt:lpstr>ARAGUA</vt:lpstr>
      <vt:lpstr>BARINAS</vt:lpstr>
      <vt:lpstr>BOLIVAR</vt:lpstr>
      <vt:lpstr>CARABOBO</vt:lpstr>
      <vt:lpstr>COJEDES</vt:lpstr>
      <vt:lpstr>DELTA AMACURO</vt:lpstr>
      <vt:lpstr>FALCON</vt:lpstr>
      <vt:lpstr>GUARICO</vt:lpstr>
      <vt:lpstr>LARA</vt:lpstr>
      <vt:lpstr>MERIDA</vt:lpstr>
      <vt:lpstr>MIRANDA</vt:lpstr>
      <vt:lpstr>MONAGAS</vt:lpstr>
      <vt:lpstr>NUEVA ESPARTA</vt:lpstr>
      <vt:lpstr>PORTUGUESA</vt:lpstr>
      <vt:lpstr>SUCRE</vt:lpstr>
      <vt:lpstr>TACHIRA</vt:lpstr>
      <vt:lpstr>TRUJILLO</vt:lpstr>
      <vt:lpstr>VARGAS</vt:lpstr>
      <vt:lpstr>YARACUY</vt:lpstr>
      <vt:lpstr>ZULIA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Indicadores Sociales en Venezuela</dc:title>
  <dc:creator>Javier Moya</dc:creator>
  <cp:lastModifiedBy>carlosgnc</cp:lastModifiedBy>
  <cp:revision>26</cp:revision>
  <dcterms:created xsi:type="dcterms:W3CDTF">2014-05-21T01:06:33Z</dcterms:created>
  <dcterms:modified xsi:type="dcterms:W3CDTF">2014-06-13T03:28:46Z</dcterms:modified>
</cp:coreProperties>
</file>