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3"/>
  </p:notesMasterIdLst>
  <p:sldIdLst>
    <p:sldId id="256" r:id="rId2"/>
    <p:sldId id="257" r:id="rId3"/>
    <p:sldId id="313" r:id="rId4"/>
    <p:sldId id="260" r:id="rId5"/>
    <p:sldId id="320" r:id="rId6"/>
    <p:sldId id="259" r:id="rId7"/>
    <p:sldId id="267" r:id="rId8"/>
    <p:sldId id="270" r:id="rId9"/>
    <p:sldId id="269" r:id="rId10"/>
    <p:sldId id="268" r:id="rId11"/>
    <p:sldId id="261" r:id="rId12"/>
    <p:sldId id="264" r:id="rId13"/>
    <p:sldId id="266" r:id="rId14"/>
    <p:sldId id="271" r:id="rId15"/>
    <p:sldId id="314" r:id="rId16"/>
    <p:sldId id="315" r:id="rId17"/>
    <p:sldId id="316" r:id="rId18"/>
    <p:sldId id="317" r:id="rId19"/>
    <p:sldId id="265" r:id="rId20"/>
    <p:sldId id="321" r:id="rId21"/>
    <p:sldId id="312" r:id="rId22"/>
    <p:sldId id="263" r:id="rId23"/>
    <p:sldId id="277" r:id="rId24"/>
    <p:sldId id="262" r:id="rId25"/>
    <p:sldId id="273" r:id="rId26"/>
    <p:sldId id="272" r:id="rId27"/>
    <p:sldId id="274" r:id="rId28"/>
    <p:sldId id="279" r:id="rId29"/>
    <p:sldId id="275" r:id="rId30"/>
    <p:sldId id="282" r:id="rId31"/>
    <p:sldId id="280" r:id="rId32"/>
    <p:sldId id="289" r:id="rId33"/>
    <p:sldId id="291" r:id="rId34"/>
    <p:sldId id="281" r:id="rId35"/>
    <p:sldId id="292" r:id="rId36"/>
    <p:sldId id="276" r:id="rId37"/>
    <p:sldId id="284" r:id="rId38"/>
    <p:sldId id="296" r:id="rId39"/>
    <p:sldId id="283" r:id="rId40"/>
    <p:sldId id="290" r:id="rId41"/>
    <p:sldId id="319" r:id="rId42"/>
    <p:sldId id="294" r:id="rId43"/>
    <p:sldId id="322" r:id="rId44"/>
    <p:sldId id="323" r:id="rId45"/>
    <p:sldId id="329" r:id="rId46"/>
    <p:sldId id="287" r:id="rId47"/>
    <p:sldId id="288" r:id="rId48"/>
    <p:sldId id="285" r:id="rId49"/>
    <p:sldId id="300" r:id="rId50"/>
    <p:sldId id="286" r:id="rId51"/>
    <p:sldId id="293" r:id="rId52"/>
    <p:sldId id="299" r:id="rId53"/>
    <p:sldId id="295" r:id="rId54"/>
    <p:sldId id="258" r:id="rId55"/>
    <p:sldId id="302" r:id="rId56"/>
    <p:sldId id="310" r:id="rId57"/>
    <p:sldId id="297" r:id="rId58"/>
    <p:sldId id="298" r:id="rId59"/>
    <p:sldId id="301" r:id="rId60"/>
    <p:sldId id="303" r:id="rId61"/>
    <p:sldId id="327" r:id="rId62"/>
    <p:sldId id="304" r:id="rId63"/>
    <p:sldId id="324" r:id="rId64"/>
    <p:sldId id="325" r:id="rId65"/>
    <p:sldId id="306" r:id="rId66"/>
    <p:sldId id="305" r:id="rId67"/>
    <p:sldId id="326" r:id="rId68"/>
    <p:sldId id="307" r:id="rId69"/>
    <p:sldId id="308" r:id="rId70"/>
    <p:sldId id="309" r:id="rId71"/>
    <p:sldId id="328" r:id="rId7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91019"/>
    <a:srgbClr val="0E123A"/>
    <a:srgbClr val="DF071C"/>
    <a:srgbClr val="0C0315"/>
    <a:srgbClr val="00CCFF"/>
    <a:srgbClr val="66FF33"/>
    <a:srgbClr val="B6FC08"/>
    <a:srgbClr val="680000"/>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0"/>
    <p:restoredTop sz="9460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DC4A4-1994-47D3-91AE-8A0E89E26C12}" type="doc">
      <dgm:prSet loTypeId="urn:microsoft.com/office/officeart/2005/8/layout/cycle3" loCatId="cycle" qsTypeId="urn:microsoft.com/office/officeart/2005/8/quickstyle/3d9" qsCatId="3D" csTypeId="urn:microsoft.com/office/officeart/2005/8/colors/accent5_4" csCatId="accent5" phldr="1"/>
      <dgm:spPr>
        <a:scene3d>
          <a:camera prst="perspectiveRelaxed">
            <a:rot lat="20400000" lon="21000000" rev="0"/>
          </a:camera>
          <a:lightRig rig="soft" dir="t"/>
          <a:backdrop>
            <a:anchor x="0" y="0" z="-210000"/>
            <a:norm dx="0" dy="0" dz="914400"/>
            <a:up dx="0" dy="914400" dz="0"/>
          </a:backdrop>
        </a:scene3d>
      </dgm:spPr>
    </dgm:pt>
    <dgm:pt modelId="{3A3A2FB2-6F53-4414-BB8A-690E63DD4F68}">
      <dgm:prSet/>
      <dgm:spPr>
        <a:solidFill>
          <a:schemeClr val="bg1">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solidFill>
                <a:schemeClr val="bg2"/>
              </a:solidFill>
              <a:effectLst/>
              <a:latin typeface="Arial" pitchFamily="34" charset="0"/>
            </a:rPr>
            <a:t>Proveedores</a:t>
          </a:r>
        </a:p>
      </dgm:t>
    </dgm:pt>
    <dgm:pt modelId="{090B67FE-559A-46C3-8D17-E4D954C4B1F0}" type="parTrans" cxnId="{74CBCC84-CF7F-43AC-9926-2D4BDC2202B0}">
      <dgm:prSet/>
      <dgm:spPr/>
      <dgm:t>
        <a:bodyPr/>
        <a:lstStyle/>
        <a:p>
          <a:endParaRPr lang="en-US"/>
        </a:p>
      </dgm:t>
    </dgm:pt>
    <dgm:pt modelId="{1EA4C4D8-8A61-4649-A976-164CA7A013A7}" type="sibTrans" cxnId="{74CBCC84-CF7F-43AC-9926-2D4BDC2202B0}">
      <dgm:prSet/>
      <dgm:spPr/>
      <dgm:t>
        <a:bodyPr/>
        <a:lstStyle/>
        <a:p>
          <a:endParaRPr lang="en-US"/>
        </a:p>
      </dgm:t>
    </dgm:pt>
    <dgm:pt modelId="{75939F10-C9F3-464D-8993-D783740B8F26}">
      <dgm:prSet/>
      <dgm:spPr>
        <a:solidFill>
          <a:schemeClr val="bg1">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solidFill>
                <a:schemeClr val="bg2"/>
              </a:solidFill>
              <a:effectLst/>
              <a:latin typeface="Arial" pitchFamily="34" charset="0"/>
            </a:rPr>
            <a:t>Gobierno</a:t>
          </a:r>
        </a:p>
      </dgm:t>
    </dgm:pt>
    <dgm:pt modelId="{B75238AE-333C-4406-9F0B-860ED9337C27}" type="parTrans" cxnId="{F1B0DD5A-2D59-4DAC-BB3E-E91937D77A29}">
      <dgm:prSet/>
      <dgm:spPr/>
      <dgm:t>
        <a:bodyPr/>
        <a:lstStyle/>
        <a:p>
          <a:endParaRPr lang="en-US"/>
        </a:p>
      </dgm:t>
    </dgm:pt>
    <dgm:pt modelId="{C2FCD736-B718-4C21-B573-E38F8A1F429E}" type="sibTrans" cxnId="{F1B0DD5A-2D59-4DAC-BB3E-E91937D77A29}">
      <dgm:prSet/>
      <dgm:spPr/>
      <dgm:t>
        <a:bodyPr/>
        <a:lstStyle/>
        <a:p>
          <a:endParaRPr lang="en-US"/>
        </a:p>
      </dgm:t>
    </dgm:pt>
    <dgm:pt modelId="{CA9D6325-1079-4EE2-A458-14B283BC1BAB}">
      <dgm:prSet/>
      <dgm:spPr>
        <a:solidFill>
          <a:schemeClr val="bg1">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solidFill>
                <a:schemeClr val="bg2"/>
              </a:solidFill>
              <a:effectLst/>
              <a:latin typeface="Arial" pitchFamily="34" charset="0"/>
            </a:rPr>
            <a:t>Sindicatos u otras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solidFill>
                <a:schemeClr val="bg2"/>
              </a:solidFill>
              <a:effectLst/>
              <a:latin typeface="Arial" pitchFamily="34" charset="0"/>
            </a:rPr>
            <a:t>Instituciones</a:t>
          </a:r>
        </a:p>
      </dgm:t>
    </dgm:pt>
    <dgm:pt modelId="{B7AF04D2-0EC3-4654-9DFB-92B2A79557F8}" type="parTrans" cxnId="{F4231608-BD68-46C3-BA21-233D3C55BB0B}">
      <dgm:prSet/>
      <dgm:spPr/>
      <dgm:t>
        <a:bodyPr/>
        <a:lstStyle/>
        <a:p>
          <a:endParaRPr lang="en-US"/>
        </a:p>
      </dgm:t>
    </dgm:pt>
    <dgm:pt modelId="{A3CDFB43-F4C4-4AB3-8284-88C1F97B13DE}" type="sibTrans" cxnId="{F4231608-BD68-46C3-BA21-233D3C55BB0B}">
      <dgm:prSet/>
      <dgm:spPr/>
      <dgm:t>
        <a:bodyPr/>
        <a:lstStyle/>
        <a:p>
          <a:endParaRPr lang="en-US"/>
        </a:p>
      </dgm:t>
    </dgm:pt>
    <dgm:pt modelId="{4FA99E7A-2431-4BEB-BE17-C6996D24AC84}">
      <dgm:prSet/>
      <dgm:spPr>
        <a:solidFill>
          <a:schemeClr val="bg1">
            <a:lumMod val="60000"/>
            <a:lumOff val="40000"/>
          </a:schemeClr>
        </a:solidFill>
        <a:sp3d extrusionH="152250" prstMaterial="matte">
          <a:bevelT w="165100" prst="coolSlan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solidFill>
                <a:schemeClr val="bg2"/>
              </a:solidFill>
              <a:effectLst/>
              <a:latin typeface="Arial" pitchFamily="34" charset="0"/>
            </a:rPr>
            <a:t>Instituciones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solidFill>
                <a:schemeClr val="bg2"/>
              </a:solidFill>
              <a:effectLst/>
              <a:latin typeface="Arial" pitchFamily="34" charset="0"/>
            </a:rPr>
            <a:t> Financieras</a:t>
          </a:r>
        </a:p>
      </dgm:t>
    </dgm:pt>
    <dgm:pt modelId="{0C04A0E7-705F-4832-A2BF-4A65CE56C0E4}" type="parTrans" cxnId="{7596AAF0-2EF3-4E5E-93D2-83B0AD5E3ED7}">
      <dgm:prSet/>
      <dgm:spPr/>
      <dgm:t>
        <a:bodyPr/>
        <a:lstStyle/>
        <a:p>
          <a:endParaRPr lang="en-US"/>
        </a:p>
      </dgm:t>
    </dgm:pt>
    <dgm:pt modelId="{86215717-0F5A-4779-BEE7-74826889820F}" type="sibTrans" cxnId="{7596AAF0-2EF3-4E5E-93D2-83B0AD5E3ED7}">
      <dgm:prSet/>
      <dgm:spPr/>
      <dgm:t>
        <a:bodyPr/>
        <a:lstStyle/>
        <a:p>
          <a:endParaRPr lang="en-US"/>
        </a:p>
      </dgm:t>
    </dgm:pt>
    <dgm:pt modelId="{03225DEC-A47C-4021-86F3-E8C37A8B42A7}">
      <dgm:prSet/>
      <dgm:spPr>
        <a:solidFill>
          <a:schemeClr val="bg1">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solidFill>
                <a:schemeClr val="bg2"/>
              </a:solidFill>
              <a:effectLst/>
              <a:latin typeface="Arial" pitchFamily="34" charset="0"/>
            </a:rPr>
            <a:t>Medios 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solidFill>
                <a:schemeClr val="bg2"/>
              </a:solidFill>
              <a:effectLst/>
              <a:latin typeface="Arial" pitchFamily="34" charset="0"/>
            </a:rPr>
            <a:t> Comunicación</a:t>
          </a:r>
        </a:p>
      </dgm:t>
    </dgm:pt>
    <dgm:pt modelId="{9DA1AE66-2561-460B-8B2A-6101178C2451}" type="parTrans" cxnId="{3D344711-F716-4C49-A79E-05560C79C913}">
      <dgm:prSet/>
      <dgm:spPr/>
      <dgm:t>
        <a:bodyPr/>
        <a:lstStyle/>
        <a:p>
          <a:endParaRPr lang="en-US"/>
        </a:p>
      </dgm:t>
    </dgm:pt>
    <dgm:pt modelId="{15C2A9F7-FAFB-4879-8FCD-52D466F0F5DD}" type="sibTrans" cxnId="{3D344711-F716-4C49-A79E-05560C79C913}">
      <dgm:prSet/>
      <dgm:spPr/>
      <dgm:t>
        <a:bodyPr/>
        <a:lstStyle/>
        <a:p>
          <a:endParaRPr lang="en-US"/>
        </a:p>
      </dgm:t>
    </dgm:pt>
    <dgm:pt modelId="{DC5EDB13-C115-4CBD-9A7D-7D0E41DE1EB3}">
      <dgm:prSet/>
      <dgm:spPr>
        <a:solidFill>
          <a:schemeClr val="bg1">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solidFill>
                <a:schemeClr val="bg2"/>
              </a:solidFill>
              <a:effectLst/>
              <a:latin typeface="Arial" pitchFamily="34" charset="0"/>
            </a:rPr>
            <a:t>Competidores,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solidFill>
                <a:schemeClr val="bg2"/>
              </a:solidFill>
              <a:effectLst/>
              <a:latin typeface="Arial" pitchFamily="34" charset="0"/>
            </a:rPr>
            <a:t>Clientes</a:t>
          </a:r>
        </a:p>
      </dgm:t>
    </dgm:pt>
    <dgm:pt modelId="{1648FDCF-77E7-49EB-870C-A010728C0436}" type="parTrans" cxnId="{9A673723-2237-45A3-A152-A75F3C10FBEE}">
      <dgm:prSet/>
      <dgm:spPr/>
      <dgm:t>
        <a:bodyPr/>
        <a:lstStyle/>
        <a:p>
          <a:endParaRPr lang="en-US"/>
        </a:p>
      </dgm:t>
    </dgm:pt>
    <dgm:pt modelId="{BCD0EF2A-8BC1-4F7F-8B98-A7CF0543EEAB}" type="sibTrans" cxnId="{9A673723-2237-45A3-A152-A75F3C10FBEE}">
      <dgm:prSet/>
      <dgm:spPr/>
      <dgm:t>
        <a:bodyPr/>
        <a:lstStyle/>
        <a:p>
          <a:endParaRPr lang="en-US"/>
        </a:p>
      </dgm:t>
    </dgm:pt>
    <dgm:pt modelId="{2CC37DFA-0D70-4465-9FA7-7215675DF370}" type="pres">
      <dgm:prSet presAssocID="{AC2DC4A4-1994-47D3-91AE-8A0E89E26C12}" presName="Name0" presStyleCnt="0">
        <dgm:presLayoutVars>
          <dgm:dir/>
          <dgm:resizeHandles val="exact"/>
        </dgm:presLayoutVars>
      </dgm:prSet>
      <dgm:spPr/>
    </dgm:pt>
    <dgm:pt modelId="{9ECE9F5C-6A04-4107-8F7C-9D97CA2DAEF1}" type="pres">
      <dgm:prSet presAssocID="{AC2DC4A4-1994-47D3-91AE-8A0E89E26C12}" presName="cycle" presStyleCnt="0"/>
      <dgm:spPr/>
    </dgm:pt>
    <dgm:pt modelId="{6D7BD5A4-5124-4F10-B009-580EAA8BFBEA}" type="pres">
      <dgm:prSet presAssocID="{3A3A2FB2-6F53-4414-BB8A-690E63DD4F68}" presName="nodeFirstNode" presStyleLbl="node1" presStyleIdx="0" presStyleCnt="6">
        <dgm:presLayoutVars>
          <dgm:bulletEnabled val="1"/>
        </dgm:presLayoutVars>
      </dgm:prSet>
      <dgm:spPr/>
      <dgm:t>
        <a:bodyPr/>
        <a:lstStyle/>
        <a:p>
          <a:endParaRPr lang="en-US"/>
        </a:p>
      </dgm:t>
    </dgm:pt>
    <dgm:pt modelId="{39E99293-1E35-435A-B925-F161EFB0A462}" type="pres">
      <dgm:prSet presAssocID="{1EA4C4D8-8A61-4649-A976-164CA7A013A7}" presName="sibTransFirstNode" presStyleLbl="bgShp" presStyleIdx="0" presStyleCnt="1"/>
      <dgm:spPr/>
      <dgm:t>
        <a:bodyPr/>
        <a:lstStyle/>
        <a:p>
          <a:endParaRPr lang="en-US"/>
        </a:p>
      </dgm:t>
    </dgm:pt>
    <dgm:pt modelId="{BC993452-DEE1-465B-89AE-1A36B2A2B896}" type="pres">
      <dgm:prSet presAssocID="{75939F10-C9F3-464D-8993-D783740B8F26}" presName="nodeFollowingNodes" presStyleLbl="node1" presStyleIdx="1" presStyleCnt="6">
        <dgm:presLayoutVars>
          <dgm:bulletEnabled val="1"/>
        </dgm:presLayoutVars>
      </dgm:prSet>
      <dgm:spPr/>
      <dgm:t>
        <a:bodyPr/>
        <a:lstStyle/>
        <a:p>
          <a:endParaRPr lang="en-US"/>
        </a:p>
      </dgm:t>
    </dgm:pt>
    <dgm:pt modelId="{B365151C-F061-4E00-8483-EFE5A170880B}" type="pres">
      <dgm:prSet presAssocID="{CA9D6325-1079-4EE2-A458-14B283BC1BAB}" presName="nodeFollowingNodes" presStyleLbl="node1" presStyleIdx="2" presStyleCnt="6">
        <dgm:presLayoutVars>
          <dgm:bulletEnabled val="1"/>
        </dgm:presLayoutVars>
      </dgm:prSet>
      <dgm:spPr/>
      <dgm:t>
        <a:bodyPr/>
        <a:lstStyle/>
        <a:p>
          <a:endParaRPr lang="en-US"/>
        </a:p>
      </dgm:t>
    </dgm:pt>
    <dgm:pt modelId="{5ADE0AF1-85B1-44BF-8E0A-F871D89811F6}" type="pres">
      <dgm:prSet presAssocID="{4FA99E7A-2431-4BEB-BE17-C6996D24AC84}" presName="nodeFollowingNodes" presStyleLbl="node1" presStyleIdx="3" presStyleCnt="6" custRadScaleRad="102918" custRadScaleInc="-1261">
        <dgm:presLayoutVars>
          <dgm:bulletEnabled val="1"/>
        </dgm:presLayoutVars>
      </dgm:prSet>
      <dgm:spPr/>
      <dgm:t>
        <a:bodyPr/>
        <a:lstStyle/>
        <a:p>
          <a:endParaRPr lang="en-US"/>
        </a:p>
      </dgm:t>
    </dgm:pt>
    <dgm:pt modelId="{B67FFF94-D5A1-4B00-A8DF-9E9D666ACCDB}" type="pres">
      <dgm:prSet presAssocID="{03225DEC-A47C-4021-86F3-E8C37A8B42A7}" presName="nodeFollowingNodes" presStyleLbl="node1" presStyleIdx="4" presStyleCnt="6">
        <dgm:presLayoutVars>
          <dgm:bulletEnabled val="1"/>
        </dgm:presLayoutVars>
      </dgm:prSet>
      <dgm:spPr/>
      <dgm:t>
        <a:bodyPr/>
        <a:lstStyle/>
        <a:p>
          <a:endParaRPr lang="en-US"/>
        </a:p>
      </dgm:t>
    </dgm:pt>
    <dgm:pt modelId="{F23EB5C8-7620-41E1-9E93-371A184F37EF}" type="pres">
      <dgm:prSet presAssocID="{DC5EDB13-C115-4CBD-9A7D-7D0E41DE1EB3}" presName="nodeFollowingNodes" presStyleLbl="node1" presStyleIdx="5" presStyleCnt="6">
        <dgm:presLayoutVars>
          <dgm:bulletEnabled val="1"/>
        </dgm:presLayoutVars>
      </dgm:prSet>
      <dgm:spPr/>
      <dgm:t>
        <a:bodyPr/>
        <a:lstStyle/>
        <a:p>
          <a:endParaRPr lang="en-US"/>
        </a:p>
      </dgm:t>
    </dgm:pt>
  </dgm:ptLst>
  <dgm:cxnLst>
    <dgm:cxn modelId="{B6FAA5CF-18E6-4EF2-9A4A-4E4DD9F72932}" type="presOf" srcId="{DC5EDB13-C115-4CBD-9A7D-7D0E41DE1EB3}" destId="{F23EB5C8-7620-41E1-9E93-371A184F37EF}" srcOrd="0" destOrd="0" presId="urn:microsoft.com/office/officeart/2005/8/layout/cycle3"/>
    <dgm:cxn modelId="{AF71ACFE-B61D-432F-9064-4481BDDD16FC}" type="presOf" srcId="{03225DEC-A47C-4021-86F3-E8C37A8B42A7}" destId="{B67FFF94-D5A1-4B00-A8DF-9E9D666ACCDB}" srcOrd="0" destOrd="0" presId="urn:microsoft.com/office/officeart/2005/8/layout/cycle3"/>
    <dgm:cxn modelId="{E536E958-A429-43A8-A94E-C625E70F6D3B}" type="presOf" srcId="{1EA4C4D8-8A61-4649-A976-164CA7A013A7}" destId="{39E99293-1E35-435A-B925-F161EFB0A462}" srcOrd="0" destOrd="0" presId="urn:microsoft.com/office/officeart/2005/8/layout/cycle3"/>
    <dgm:cxn modelId="{3FD44DD5-74B2-4261-8C4D-40D21FF6343A}" type="presOf" srcId="{3A3A2FB2-6F53-4414-BB8A-690E63DD4F68}" destId="{6D7BD5A4-5124-4F10-B009-580EAA8BFBEA}" srcOrd="0" destOrd="0" presId="urn:microsoft.com/office/officeart/2005/8/layout/cycle3"/>
    <dgm:cxn modelId="{092E6C80-6D1B-409D-816A-47FB35FD02D9}" type="presOf" srcId="{AC2DC4A4-1994-47D3-91AE-8A0E89E26C12}" destId="{2CC37DFA-0D70-4465-9FA7-7215675DF370}" srcOrd="0" destOrd="0" presId="urn:microsoft.com/office/officeart/2005/8/layout/cycle3"/>
    <dgm:cxn modelId="{F4231608-BD68-46C3-BA21-233D3C55BB0B}" srcId="{AC2DC4A4-1994-47D3-91AE-8A0E89E26C12}" destId="{CA9D6325-1079-4EE2-A458-14B283BC1BAB}" srcOrd="2" destOrd="0" parTransId="{B7AF04D2-0EC3-4654-9DFB-92B2A79557F8}" sibTransId="{A3CDFB43-F4C4-4AB3-8284-88C1F97B13DE}"/>
    <dgm:cxn modelId="{A7006CD8-1B80-4417-A187-5E50B6449C0C}" type="presOf" srcId="{75939F10-C9F3-464D-8993-D783740B8F26}" destId="{BC993452-DEE1-465B-89AE-1A36B2A2B896}" srcOrd="0" destOrd="0" presId="urn:microsoft.com/office/officeart/2005/8/layout/cycle3"/>
    <dgm:cxn modelId="{F1B0DD5A-2D59-4DAC-BB3E-E91937D77A29}" srcId="{AC2DC4A4-1994-47D3-91AE-8A0E89E26C12}" destId="{75939F10-C9F3-464D-8993-D783740B8F26}" srcOrd="1" destOrd="0" parTransId="{B75238AE-333C-4406-9F0B-860ED9337C27}" sibTransId="{C2FCD736-B718-4C21-B573-E38F8A1F429E}"/>
    <dgm:cxn modelId="{33C60A5B-ADF8-454F-8F76-1D6A832F67C0}" type="presOf" srcId="{4FA99E7A-2431-4BEB-BE17-C6996D24AC84}" destId="{5ADE0AF1-85B1-44BF-8E0A-F871D89811F6}" srcOrd="0" destOrd="0" presId="urn:microsoft.com/office/officeart/2005/8/layout/cycle3"/>
    <dgm:cxn modelId="{7596AAF0-2EF3-4E5E-93D2-83B0AD5E3ED7}" srcId="{AC2DC4A4-1994-47D3-91AE-8A0E89E26C12}" destId="{4FA99E7A-2431-4BEB-BE17-C6996D24AC84}" srcOrd="3" destOrd="0" parTransId="{0C04A0E7-705F-4832-A2BF-4A65CE56C0E4}" sibTransId="{86215717-0F5A-4779-BEE7-74826889820F}"/>
    <dgm:cxn modelId="{9A673723-2237-45A3-A152-A75F3C10FBEE}" srcId="{AC2DC4A4-1994-47D3-91AE-8A0E89E26C12}" destId="{DC5EDB13-C115-4CBD-9A7D-7D0E41DE1EB3}" srcOrd="5" destOrd="0" parTransId="{1648FDCF-77E7-49EB-870C-A010728C0436}" sibTransId="{BCD0EF2A-8BC1-4F7F-8B98-A7CF0543EEAB}"/>
    <dgm:cxn modelId="{74CBCC84-CF7F-43AC-9926-2D4BDC2202B0}" srcId="{AC2DC4A4-1994-47D3-91AE-8A0E89E26C12}" destId="{3A3A2FB2-6F53-4414-BB8A-690E63DD4F68}" srcOrd="0" destOrd="0" parTransId="{090B67FE-559A-46C3-8D17-E4D954C4B1F0}" sibTransId="{1EA4C4D8-8A61-4649-A976-164CA7A013A7}"/>
    <dgm:cxn modelId="{C1285F7B-577F-4042-81A3-08798645DECC}" type="presOf" srcId="{CA9D6325-1079-4EE2-A458-14B283BC1BAB}" destId="{B365151C-F061-4E00-8483-EFE5A170880B}" srcOrd="0" destOrd="0" presId="urn:microsoft.com/office/officeart/2005/8/layout/cycle3"/>
    <dgm:cxn modelId="{3D344711-F716-4C49-A79E-05560C79C913}" srcId="{AC2DC4A4-1994-47D3-91AE-8A0E89E26C12}" destId="{03225DEC-A47C-4021-86F3-E8C37A8B42A7}" srcOrd="4" destOrd="0" parTransId="{9DA1AE66-2561-460B-8B2A-6101178C2451}" sibTransId="{15C2A9F7-FAFB-4879-8FCD-52D466F0F5DD}"/>
    <dgm:cxn modelId="{4D1D7CBE-5A04-4244-8CDA-328903AC58D2}" type="presParOf" srcId="{2CC37DFA-0D70-4465-9FA7-7215675DF370}" destId="{9ECE9F5C-6A04-4107-8F7C-9D97CA2DAEF1}" srcOrd="0" destOrd="0" presId="urn:microsoft.com/office/officeart/2005/8/layout/cycle3"/>
    <dgm:cxn modelId="{075BA32D-0959-4F69-8666-1AA0B4CE712B}" type="presParOf" srcId="{9ECE9F5C-6A04-4107-8F7C-9D97CA2DAEF1}" destId="{6D7BD5A4-5124-4F10-B009-580EAA8BFBEA}" srcOrd="0" destOrd="0" presId="urn:microsoft.com/office/officeart/2005/8/layout/cycle3"/>
    <dgm:cxn modelId="{4C391499-90AF-438D-82D7-9A424510A96F}" type="presParOf" srcId="{9ECE9F5C-6A04-4107-8F7C-9D97CA2DAEF1}" destId="{39E99293-1E35-435A-B925-F161EFB0A462}" srcOrd="1" destOrd="0" presId="urn:microsoft.com/office/officeart/2005/8/layout/cycle3"/>
    <dgm:cxn modelId="{74AD9AF4-E01F-4C82-882D-FA932663D250}" type="presParOf" srcId="{9ECE9F5C-6A04-4107-8F7C-9D97CA2DAEF1}" destId="{BC993452-DEE1-465B-89AE-1A36B2A2B896}" srcOrd="2" destOrd="0" presId="urn:microsoft.com/office/officeart/2005/8/layout/cycle3"/>
    <dgm:cxn modelId="{7926F493-86FC-4321-BB50-2938E5C030B5}" type="presParOf" srcId="{9ECE9F5C-6A04-4107-8F7C-9D97CA2DAEF1}" destId="{B365151C-F061-4E00-8483-EFE5A170880B}" srcOrd="3" destOrd="0" presId="urn:microsoft.com/office/officeart/2005/8/layout/cycle3"/>
    <dgm:cxn modelId="{FC4B02E2-BE3A-4F76-8559-1C1717BD9FCD}" type="presParOf" srcId="{9ECE9F5C-6A04-4107-8F7C-9D97CA2DAEF1}" destId="{5ADE0AF1-85B1-44BF-8E0A-F871D89811F6}" srcOrd="4" destOrd="0" presId="urn:microsoft.com/office/officeart/2005/8/layout/cycle3"/>
    <dgm:cxn modelId="{8C7BE619-B1BE-4A46-9B88-D4C75B8D01A9}" type="presParOf" srcId="{9ECE9F5C-6A04-4107-8F7C-9D97CA2DAEF1}" destId="{B67FFF94-D5A1-4B00-A8DF-9E9D666ACCDB}" srcOrd="5" destOrd="0" presId="urn:microsoft.com/office/officeart/2005/8/layout/cycle3"/>
    <dgm:cxn modelId="{3E257A09-B426-4A10-918B-E96713857620}" type="presParOf" srcId="{9ECE9F5C-6A04-4107-8F7C-9D97CA2DAEF1}" destId="{F23EB5C8-7620-41E1-9E93-371A184F37EF}" srcOrd="6" destOrd="0" presId="urn:microsoft.com/office/officeart/2005/8/layout/cycle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E99293-1E35-435A-B925-F161EFB0A462}">
      <dsp:nvSpPr>
        <dsp:cNvPr id="0" name=""/>
        <dsp:cNvSpPr/>
      </dsp:nvSpPr>
      <dsp:spPr>
        <a:xfrm>
          <a:off x="191985" y="-6371"/>
          <a:ext cx="4186441" cy="4186441"/>
        </a:xfrm>
        <a:prstGeom prst="circularArrow">
          <a:avLst>
            <a:gd name="adj1" fmla="val 5274"/>
            <a:gd name="adj2" fmla="val 312630"/>
            <a:gd name="adj3" fmla="val 14309964"/>
            <a:gd name="adj4" fmla="val 17079290"/>
            <a:gd name="adj5" fmla="val 5477"/>
          </a:avLst>
        </a:prstGeom>
        <a:solidFill>
          <a:schemeClr val="accent5">
            <a:tint val="55000"/>
            <a:hueOff val="0"/>
            <a:satOff val="0"/>
            <a:lumOff val="0"/>
            <a:alphaOff val="0"/>
          </a:schemeClr>
        </a:solidFill>
        <a:ln>
          <a:noFill/>
        </a:ln>
        <a:effectLst/>
        <a:scene3d>
          <a:camera prst="perspectiveRelaxed">
            <a:rot lat="20400000" lon="2100000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sp>
    <dsp:sp modelId="{6D7BD5A4-5124-4F10-B009-580EAA8BFBEA}">
      <dsp:nvSpPr>
        <dsp:cNvPr id="0" name=""/>
        <dsp:cNvSpPr/>
      </dsp:nvSpPr>
      <dsp:spPr>
        <a:xfrm>
          <a:off x="1526446" y="303"/>
          <a:ext cx="1517519" cy="758759"/>
        </a:xfrm>
        <a:prstGeom prst="roundRect">
          <a:avLst/>
        </a:prstGeom>
        <a:solidFill>
          <a:schemeClr val="bg1">
            <a:lumMod val="60000"/>
            <a:lumOff val="40000"/>
          </a:schemeClr>
        </a:solidFill>
        <a:ln>
          <a:noFill/>
        </a:ln>
        <a:effectLst>
          <a:outerShdw blurRad="40000" dist="23000" dir="5400000" rotWithShape="0">
            <a:srgbClr val="000000">
              <a:alpha val="35000"/>
            </a:srgbClr>
          </a:outerShdw>
        </a:effectLst>
        <a:scene3d>
          <a:camera prst="perspectiveRelaxed">
            <a:rot lat="20400000" lon="2100000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1" i="0" u="none" strike="noStrike" kern="1200" cap="none" normalizeH="0" baseline="0" dirty="0" smtClean="0">
              <a:ln/>
              <a:solidFill>
                <a:schemeClr val="bg2"/>
              </a:solidFill>
              <a:effectLst/>
              <a:latin typeface="Arial" pitchFamily="34" charset="0"/>
            </a:rPr>
            <a:t>Proveedores</a:t>
          </a:r>
        </a:p>
      </dsp:txBody>
      <dsp:txXfrm>
        <a:off x="1526446" y="303"/>
        <a:ext cx="1517519" cy="758759"/>
      </dsp:txXfrm>
    </dsp:sp>
    <dsp:sp modelId="{BC993452-DEE1-465B-89AE-1A36B2A2B896}">
      <dsp:nvSpPr>
        <dsp:cNvPr id="0" name=""/>
        <dsp:cNvSpPr/>
      </dsp:nvSpPr>
      <dsp:spPr>
        <a:xfrm>
          <a:off x="2997263" y="849480"/>
          <a:ext cx="1517519" cy="758759"/>
        </a:xfrm>
        <a:prstGeom prst="roundRect">
          <a:avLst/>
        </a:prstGeom>
        <a:solidFill>
          <a:schemeClr val="bg1">
            <a:lumMod val="60000"/>
            <a:lumOff val="40000"/>
          </a:schemeClr>
        </a:solidFill>
        <a:ln>
          <a:noFill/>
        </a:ln>
        <a:effectLst>
          <a:outerShdw blurRad="40000" dist="23000" dir="5400000" rotWithShape="0">
            <a:srgbClr val="000000">
              <a:alpha val="35000"/>
            </a:srgbClr>
          </a:outerShdw>
        </a:effectLst>
        <a:scene3d>
          <a:camera prst="perspectiveRelaxed">
            <a:rot lat="20400000" lon="2100000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1" i="0" u="none" strike="noStrike" kern="1200" cap="none" normalizeH="0" baseline="0" dirty="0" smtClean="0">
              <a:ln/>
              <a:solidFill>
                <a:schemeClr val="bg2"/>
              </a:solidFill>
              <a:effectLst/>
              <a:latin typeface="Arial" pitchFamily="34" charset="0"/>
            </a:rPr>
            <a:t>Gobierno</a:t>
          </a:r>
        </a:p>
      </dsp:txBody>
      <dsp:txXfrm>
        <a:off x="2997263" y="849480"/>
        <a:ext cx="1517519" cy="758759"/>
      </dsp:txXfrm>
    </dsp:sp>
    <dsp:sp modelId="{B365151C-F061-4E00-8483-EFE5A170880B}">
      <dsp:nvSpPr>
        <dsp:cNvPr id="0" name=""/>
        <dsp:cNvSpPr/>
      </dsp:nvSpPr>
      <dsp:spPr>
        <a:xfrm>
          <a:off x="2997263" y="2547834"/>
          <a:ext cx="1517519" cy="758759"/>
        </a:xfrm>
        <a:prstGeom prst="roundRect">
          <a:avLst/>
        </a:prstGeom>
        <a:solidFill>
          <a:schemeClr val="bg1">
            <a:lumMod val="60000"/>
            <a:lumOff val="40000"/>
          </a:schemeClr>
        </a:solidFill>
        <a:ln>
          <a:noFill/>
        </a:ln>
        <a:effectLst>
          <a:outerShdw blurRad="40000" dist="23000" dir="5400000" rotWithShape="0">
            <a:srgbClr val="000000">
              <a:alpha val="35000"/>
            </a:srgbClr>
          </a:outerShdw>
        </a:effectLst>
        <a:scene3d>
          <a:camera prst="perspectiveRelaxed">
            <a:rot lat="20400000" lon="2100000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1" i="0" u="none" strike="noStrike" kern="1200" cap="none" normalizeH="0" baseline="0" dirty="0" smtClean="0">
              <a:ln/>
              <a:solidFill>
                <a:schemeClr val="bg2"/>
              </a:solidFill>
              <a:effectLst/>
              <a:latin typeface="Arial" pitchFamily="34" charset="0"/>
            </a:rPr>
            <a:t>Sindicatos u otras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1" i="0" u="none" strike="noStrike" kern="1200" cap="none" normalizeH="0" baseline="0" dirty="0" smtClean="0">
              <a:ln/>
              <a:solidFill>
                <a:schemeClr val="bg2"/>
              </a:solidFill>
              <a:effectLst/>
              <a:latin typeface="Arial" pitchFamily="34" charset="0"/>
            </a:rPr>
            <a:t>Instituciones</a:t>
          </a:r>
        </a:p>
      </dsp:txBody>
      <dsp:txXfrm>
        <a:off x="2997263" y="2547834"/>
        <a:ext cx="1517519" cy="758759"/>
      </dsp:txXfrm>
    </dsp:sp>
    <dsp:sp modelId="{5ADE0AF1-85B1-44BF-8E0A-F871D89811F6}">
      <dsp:nvSpPr>
        <dsp:cNvPr id="0" name=""/>
        <dsp:cNvSpPr/>
      </dsp:nvSpPr>
      <dsp:spPr>
        <a:xfrm>
          <a:off x="1546230" y="3397315"/>
          <a:ext cx="1517519" cy="758759"/>
        </a:xfrm>
        <a:prstGeom prst="roundRect">
          <a:avLst/>
        </a:prstGeom>
        <a:solidFill>
          <a:schemeClr val="bg1">
            <a:lumMod val="60000"/>
            <a:lumOff val="40000"/>
          </a:schemeClr>
        </a:solidFill>
        <a:ln>
          <a:noFill/>
        </a:ln>
        <a:effectLst>
          <a:outerShdw blurRad="40000" dist="23000" dir="5400000" rotWithShape="0">
            <a:srgbClr val="000000">
              <a:alpha val="35000"/>
            </a:srgbClr>
          </a:outerShdw>
        </a:effectLst>
        <a:scene3d>
          <a:camera prst="perspectiveRelaxed">
            <a:rot lat="20400000" lon="2100000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1" i="0" u="none" strike="noStrike" kern="1200" cap="none" normalizeH="0" baseline="0" dirty="0" smtClean="0">
              <a:ln/>
              <a:solidFill>
                <a:schemeClr val="bg2"/>
              </a:solidFill>
              <a:effectLst/>
              <a:latin typeface="Arial" pitchFamily="34" charset="0"/>
            </a:rPr>
            <a:t>Instituciones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1" i="0" u="none" strike="noStrike" kern="1200" cap="none" normalizeH="0" baseline="0" dirty="0" smtClean="0">
              <a:ln/>
              <a:solidFill>
                <a:schemeClr val="bg2"/>
              </a:solidFill>
              <a:effectLst/>
              <a:latin typeface="Arial" pitchFamily="34" charset="0"/>
            </a:rPr>
            <a:t> Financieras</a:t>
          </a:r>
        </a:p>
      </dsp:txBody>
      <dsp:txXfrm>
        <a:off x="1546230" y="3397315"/>
        <a:ext cx="1517519" cy="758759"/>
      </dsp:txXfrm>
    </dsp:sp>
    <dsp:sp modelId="{B67FFF94-D5A1-4B00-A8DF-9E9D666ACCDB}">
      <dsp:nvSpPr>
        <dsp:cNvPr id="0" name=""/>
        <dsp:cNvSpPr/>
      </dsp:nvSpPr>
      <dsp:spPr>
        <a:xfrm>
          <a:off x="55629" y="2547834"/>
          <a:ext cx="1517519" cy="758759"/>
        </a:xfrm>
        <a:prstGeom prst="roundRect">
          <a:avLst/>
        </a:prstGeom>
        <a:solidFill>
          <a:schemeClr val="bg1">
            <a:lumMod val="60000"/>
            <a:lumOff val="40000"/>
          </a:schemeClr>
        </a:solidFill>
        <a:ln>
          <a:noFill/>
        </a:ln>
        <a:effectLst>
          <a:outerShdw blurRad="40000" dist="23000" dir="5400000" rotWithShape="0">
            <a:srgbClr val="000000">
              <a:alpha val="35000"/>
            </a:srgbClr>
          </a:outerShdw>
        </a:effectLst>
        <a:scene3d>
          <a:camera prst="perspectiveRelaxed">
            <a:rot lat="20400000" lon="2100000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1" i="0" u="none" strike="noStrike" kern="1200" cap="none" normalizeH="0" baseline="0" dirty="0" smtClean="0">
              <a:ln/>
              <a:solidFill>
                <a:schemeClr val="bg2"/>
              </a:solidFill>
              <a:effectLst/>
              <a:latin typeface="Arial" pitchFamily="34" charset="0"/>
            </a:rPr>
            <a:t>Medios 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1" i="0" u="none" strike="noStrike" kern="1200" cap="none" normalizeH="0" baseline="0" dirty="0" smtClean="0">
              <a:ln/>
              <a:solidFill>
                <a:schemeClr val="bg2"/>
              </a:solidFill>
              <a:effectLst/>
              <a:latin typeface="Arial" pitchFamily="34" charset="0"/>
            </a:rPr>
            <a:t> Comunicación</a:t>
          </a:r>
        </a:p>
      </dsp:txBody>
      <dsp:txXfrm>
        <a:off x="55629" y="2547834"/>
        <a:ext cx="1517519" cy="758759"/>
      </dsp:txXfrm>
    </dsp:sp>
    <dsp:sp modelId="{F23EB5C8-7620-41E1-9E93-371A184F37EF}">
      <dsp:nvSpPr>
        <dsp:cNvPr id="0" name=""/>
        <dsp:cNvSpPr/>
      </dsp:nvSpPr>
      <dsp:spPr>
        <a:xfrm>
          <a:off x="55629" y="849480"/>
          <a:ext cx="1517519" cy="758759"/>
        </a:xfrm>
        <a:prstGeom prst="roundRect">
          <a:avLst/>
        </a:prstGeom>
        <a:solidFill>
          <a:schemeClr val="bg1">
            <a:lumMod val="60000"/>
            <a:lumOff val="40000"/>
          </a:schemeClr>
        </a:solidFill>
        <a:ln>
          <a:noFill/>
        </a:ln>
        <a:effectLst>
          <a:outerShdw blurRad="40000" dist="23000" dir="5400000" rotWithShape="0">
            <a:srgbClr val="000000">
              <a:alpha val="35000"/>
            </a:srgbClr>
          </a:outerShdw>
        </a:effectLst>
        <a:scene3d>
          <a:camera prst="perspectiveRelaxed">
            <a:rot lat="20400000" lon="2100000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1" i="0" u="none" strike="noStrike" kern="1200" cap="none" normalizeH="0" baseline="0" dirty="0" smtClean="0">
              <a:ln/>
              <a:solidFill>
                <a:schemeClr val="bg2"/>
              </a:solidFill>
              <a:effectLst/>
              <a:latin typeface="Arial" pitchFamily="34" charset="0"/>
            </a:rPr>
            <a:t>Competidores,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1" i="0" u="none" strike="noStrike" kern="1200" cap="none" normalizeH="0" baseline="0" dirty="0" smtClean="0">
              <a:ln/>
              <a:solidFill>
                <a:schemeClr val="bg2"/>
              </a:solidFill>
              <a:effectLst/>
              <a:latin typeface="Arial" pitchFamily="34" charset="0"/>
            </a:rPr>
            <a:t>Clientes</a:t>
          </a:r>
        </a:p>
      </dsp:txBody>
      <dsp:txXfrm>
        <a:off x="55629" y="849480"/>
        <a:ext cx="1517519" cy="75875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0F6A8A9-6340-49DA-B4D7-E0CAF92ED95D}" type="datetimeFigureOut">
              <a:rPr lang="en-US"/>
              <a:pPr>
                <a:defRPr/>
              </a:pPr>
              <a:t>10/13/2011</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171B7EC-C5F2-49B1-9BC8-DD7E1429542B}"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C33B65-BCFD-411F-8FA4-FA68A5EFA648}"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298276-33DE-4A81-AD2C-BECB9177AED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3DA915-205E-4A30-91F7-E95236A0EB95}"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298276-33DE-4A81-AD2C-BECB9177AED1}"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43A39-727A-4620-850E-5F4FFDF6387C}"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4EBC8A-D35D-4D21-84FA-DD2245EC8E42}"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55494C-C164-43D5-B67B-9C36756F5999}"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298276-33DE-4A81-AD2C-BECB9177AED1}"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1171B7EC-C5F2-49B1-9BC8-DD7E1429542B}" type="slidenum">
              <a:rPr lang="en-US" smtClean="0"/>
              <a:pPr>
                <a:defRPr/>
              </a:pPr>
              <a:t>71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298276-33DE-4A81-AD2C-BECB9177AED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298276-33DE-4A81-AD2C-BECB9177AED1}"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Freeform 2"/>
          <p:cNvSpPr>
            <a:spLocks/>
          </p:cNvSpPr>
          <p:nvPr/>
        </p:nvSpPr>
        <p:spPr bwMode="auto">
          <a:xfrm>
            <a:off x="1663700" y="3327400"/>
            <a:ext cx="7480300" cy="3087688"/>
          </a:xfrm>
          <a:custGeom>
            <a:avLst/>
            <a:gdLst/>
            <a:ahLst/>
            <a:cxnLst>
              <a:cxn ang="0">
                <a:pos x="104" y="1944"/>
              </a:cxn>
              <a:cxn ang="0">
                <a:pos x="144" y="1912"/>
              </a:cxn>
              <a:cxn ang="0">
                <a:pos x="1320" y="1568"/>
              </a:cxn>
              <a:cxn ang="0">
                <a:pos x="2000" y="1264"/>
              </a:cxn>
              <a:cxn ang="0">
                <a:pos x="2104" y="1208"/>
              </a:cxn>
              <a:cxn ang="0">
                <a:pos x="2312" y="1056"/>
              </a:cxn>
              <a:cxn ang="0">
                <a:pos x="2416" y="936"/>
              </a:cxn>
              <a:cxn ang="0">
                <a:pos x="2464" y="824"/>
              </a:cxn>
              <a:cxn ang="0">
                <a:pos x="3376" y="504"/>
              </a:cxn>
              <a:cxn ang="0">
                <a:pos x="3648" y="496"/>
              </a:cxn>
              <a:cxn ang="0">
                <a:pos x="4160" y="400"/>
              </a:cxn>
              <a:cxn ang="0">
                <a:pos x="4416" y="304"/>
              </a:cxn>
              <a:cxn ang="0">
                <a:pos x="4472" y="296"/>
              </a:cxn>
              <a:cxn ang="0">
                <a:pos x="4711" y="224"/>
              </a:cxn>
              <a:cxn ang="0">
                <a:pos x="4711" y="0"/>
              </a:cxn>
              <a:cxn ang="0">
                <a:pos x="2440" y="768"/>
              </a:cxn>
              <a:cxn ang="0">
                <a:pos x="2232" y="760"/>
              </a:cxn>
              <a:cxn ang="0">
                <a:pos x="1784" y="808"/>
              </a:cxn>
              <a:cxn ang="0">
                <a:pos x="1600" y="848"/>
              </a:cxn>
              <a:cxn ang="0">
                <a:pos x="760" y="1056"/>
              </a:cxn>
              <a:cxn ang="0">
                <a:pos x="0" y="1288"/>
              </a:cxn>
              <a:cxn ang="0">
                <a:pos x="104" y="1384"/>
              </a:cxn>
              <a:cxn ang="0">
                <a:pos x="104" y="1944"/>
              </a:cxn>
            </a:cxnLst>
            <a:rect l="0" t="0" r="r" b="b"/>
            <a:pathLst>
              <a:path w="4712" h="1945">
                <a:moveTo>
                  <a:pt x="104" y="1944"/>
                </a:moveTo>
                <a:lnTo>
                  <a:pt x="144" y="1912"/>
                </a:lnTo>
                <a:lnTo>
                  <a:pt x="1320" y="1568"/>
                </a:lnTo>
                <a:lnTo>
                  <a:pt x="2000" y="1264"/>
                </a:lnTo>
                <a:lnTo>
                  <a:pt x="2104" y="1208"/>
                </a:lnTo>
                <a:lnTo>
                  <a:pt x="2312" y="1056"/>
                </a:lnTo>
                <a:lnTo>
                  <a:pt x="2416" y="936"/>
                </a:lnTo>
                <a:lnTo>
                  <a:pt x="2464" y="824"/>
                </a:lnTo>
                <a:lnTo>
                  <a:pt x="3376" y="504"/>
                </a:lnTo>
                <a:lnTo>
                  <a:pt x="3648" y="496"/>
                </a:lnTo>
                <a:lnTo>
                  <a:pt x="4160" y="400"/>
                </a:lnTo>
                <a:lnTo>
                  <a:pt x="4416" y="304"/>
                </a:lnTo>
                <a:lnTo>
                  <a:pt x="4472" y="296"/>
                </a:lnTo>
                <a:lnTo>
                  <a:pt x="4711" y="224"/>
                </a:lnTo>
                <a:lnTo>
                  <a:pt x="4711" y="0"/>
                </a:lnTo>
                <a:lnTo>
                  <a:pt x="2440" y="768"/>
                </a:lnTo>
                <a:lnTo>
                  <a:pt x="2232" y="760"/>
                </a:lnTo>
                <a:lnTo>
                  <a:pt x="1784" y="808"/>
                </a:lnTo>
                <a:lnTo>
                  <a:pt x="1600" y="848"/>
                </a:lnTo>
                <a:lnTo>
                  <a:pt x="760" y="1056"/>
                </a:lnTo>
                <a:lnTo>
                  <a:pt x="0" y="1288"/>
                </a:lnTo>
                <a:lnTo>
                  <a:pt x="104" y="1384"/>
                </a:lnTo>
                <a:lnTo>
                  <a:pt x="104" y="1944"/>
                </a:lnTo>
              </a:path>
            </a:pathLst>
          </a:custGeom>
          <a:solidFill>
            <a:srgbClr val="000000">
              <a:alpha val="50000"/>
            </a:srgbClr>
          </a:solidFill>
          <a:ln w="9525">
            <a:noFill/>
            <a:round/>
            <a:headEnd type="none" w="sm" len="sm"/>
            <a:tailEnd type="none" w="sm" len="sm"/>
          </a:ln>
        </p:spPr>
        <p:txBody>
          <a:bodyPr/>
          <a:lstStyle/>
          <a:p>
            <a:pPr>
              <a:defRPr/>
            </a:pPr>
            <a:endParaRPr lang="en-US"/>
          </a:p>
        </p:txBody>
      </p:sp>
      <p:grpSp>
        <p:nvGrpSpPr>
          <p:cNvPr id="5" name="Group 3"/>
          <p:cNvGrpSpPr>
            <a:grpSpLocks/>
          </p:cNvGrpSpPr>
          <p:nvPr/>
        </p:nvGrpSpPr>
        <p:grpSpPr bwMode="auto">
          <a:xfrm>
            <a:off x="123825" y="165100"/>
            <a:ext cx="2471738" cy="6400800"/>
            <a:chOff x="78" y="104"/>
            <a:chExt cx="1557" cy="4032"/>
          </a:xfrm>
        </p:grpSpPr>
        <p:grpSp>
          <p:nvGrpSpPr>
            <p:cNvPr id="6" name="Group 4"/>
            <p:cNvGrpSpPr>
              <a:grpSpLocks/>
            </p:cNvGrpSpPr>
            <p:nvPr/>
          </p:nvGrpSpPr>
          <p:grpSpPr bwMode="auto">
            <a:xfrm>
              <a:off x="78" y="3089"/>
              <a:ext cx="1097" cy="1047"/>
              <a:chOff x="78" y="3089"/>
              <a:chExt cx="1097" cy="1047"/>
            </a:xfrm>
          </p:grpSpPr>
          <p:sp>
            <p:nvSpPr>
              <p:cNvPr id="10" name="Rectangle 5"/>
              <p:cNvSpPr>
                <a:spLocks noChangeArrowheads="1"/>
              </p:cNvSpPr>
              <p:nvPr/>
            </p:nvSpPr>
            <p:spPr bwMode="auto">
              <a:xfrm>
                <a:off x="82" y="3476"/>
                <a:ext cx="1085" cy="513"/>
              </a:xfrm>
              <a:prstGeom prst="rect">
                <a:avLst/>
              </a:prstGeom>
              <a:gradFill rotWithShape="0">
                <a:gsLst>
                  <a:gs pos="0">
                    <a:srgbClr val="590000"/>
                  </a:gs>
                  <a:gs pos="50000">
                    <a:schemeClr val="bg1"/>
                  </a:gs>
                  <a:gs pos="100000">
                    <a:srgbClr val="590000"/>
                  </a:gs>
                </a:gsLst>
                <a:lin ang="0" scaled="1"/>
              </a:gradFill>
              <a:ln w="9525">
                <a:noFill/>
                <a:miter lim="800000"/>
                <a:headEnd/>
                <a:tailEnd/>
              </a:ln>
            </p:spPr>
            <p:txBody>
              <a:bodyPr/>
              <a:lstStyle/>
              <a:p>
                <a:pPr>
                  <a:defRPr/>
                </a:pPr>
                <a:endParaRPr lang="en-US"/>
              </a:p>
            </p:txBody>
          </p:sp>
          <p:sp>
            <p:nvSpPr>
              <p:cNvPr id="11" name="Oval 6"/>
              <p:cNvSpPr>
                <a:spLocks noChangeArrowheads="1"/>
              </p:cNvSpPr>
              <p:nvPr/>
            </p:nvSpPr>
            <p:spPr bwMode="auto">
              <a:xfrm>
                <a:off x="87" y="3826"/>
                <a:ext cx="1084" cy="310"/>
              </a:xfrm>
              <a:prstGeom prst="ellipse">
                <a:avLst/>
              </a:prstGeom>
              <a:gradFill rotWithShape="0">
                <a:gsLst>
                  <a:gs pos="0">
                    <a:srgbClr val="590000"/>
                  </a:gs>
                  <a:gs pos="50000">
                    <a:schemeClr val="bg1"/>
                  </a:gs>
                  <a:gs pos="100000">
                    <a:srgbClr val="590000"/>
                  </a:gs>
                </a:gsLst>
                <a:lin ang="0" scaled="1"/>
              </a:gradFill>
              <a:ln w="9525">
                <a:noFill/>
                <a:round/>
                <a:headEnd/>
                <a:tailEnd/>
              </a:ln>
            </p:spPr>
            <p:txBody>
              <a:bodyPr/>
              <a:lstStyle/>
              <a:p>
                <a:pPr>
                  <a:defRPr/>
                </a:pPr>
                <a:endParaRPr lang="en-US"/>
              </a:p>
            </p:txBody>
          </p:sp>
          <p:sp>
            <p:nvSpPr>
              <p:cNvPr id="12" name="Oval 7"/>
              <p:cNvSpPr>
                <a:spLocks noChangeArrowheads="1"/>
              </p:cNvSpPr>
              <p:nvPr/>
            </p:nvSpPr>
            <p:spPr bwMode="auto">
              <a:xfrm>
                <a:off x="90" y="3350"/>
                <a:ext cx="1085" cy="209"/>
              </a:xfrm>
              <a:prstGeom prst="ellipse">
                <a:avLst/>
              </a:prstGeom>
              <a:gradFill rotWithShape="0">
                <a:gsLst>
                  <a:gs pos="0">
                    <a:srgbClr val="590000"/>
                  </a:gs>
                  <a:gs pos="50000">
                    <a:schemeClr val="bg1"/>
                  </a:gs>
                  <a:gs pos="100000">
                    <a:srgbClr val="590000"/>
                  </a:gs>
                </a:gsLst>
                <a:lin ang="0" scaled="1"/>
              </a:gradFill>
              <a:ln w="9525">
                <a:noFill/>
                <a:round/>
                <a:headEnd/>
                <a:tailEnd/>
              </a:ln>
            </p:spPr>
            <p:txBody>
              <a:bodyPr/>
              <a:lstStyle/>
              <a:p>
                <a:pPr>
                  <a:defRPr/>
                </a:pPr>
                <a:endParaRPr lang="en-US"/>
              </a:p>
            </p:txBody>
          </p:sp>
          <p:sp>
            <p:nvSpPr>
              <p:cNvPr id="13" name="AutoShape 8"/>
              <p:cNvSpPr>
                <a:spLocks noChangeArrowheads="1"/>
              </p:cNvSpPr>
              <p:nvPr/>
            </p:nvSpPr>
            <p:spPr bwMode="auto">
              <a:xfrm flipV="1">
                <a:off x="78" y="3191"/>
                <a:ext cx="1089" cy="25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w="9525">
                <a:noFill/>
                <a:miter lim="800000"/>
                <a:headEnd/>
                <a:tailEnd/>
              </a:ln>
            </p:spPr>
            <p:txBody>
              <a:bodyPr/>
              <a:lstStyle/>
              <a:p>
                <a:pPr>
                  <a:defRPr/>
                </a:pPr>
                <a:endParaRPr lang="en-US"/>
              </a:p>
            </p:txBody>
          </p:sp>
          <p:sp>
            <p:nvSpPr>
              <p:cNvPr id="14" name="Freeform 9"/>
              <p:cNvSpPr>
                <a:spLocks/>
              </p:cNvSpPr>
              <p:nvPr/>
            </p:nvSpPr>
            <p:spPr bwMode="auto">
              <a:xfrm>
                <a:off x="168" y="3221"/>
                <a:ext cx="281" cy="863"/>
              </a:xfrm>
              <a:custGeom>
                <a:avLst/>
                <a:gdLst/>
                <a:ahLst/>
                <a:cxnLst>
                  <a:cxn ang="0">
                    <a:pos x="171" y="0"/>
                  </a:cxn>
                  <a:cxn ang="0">
                    <a:pos x="0" y="241"/>
                  </a:cxn>
                  <a:cxn ang="0">
                    <a:pos x="0" y="818"/>
                  </a:cxn>
                  <a:cxn ang="0">
                    <a:pos x="90" y="844"/>
                  </a:cxn>
                  <a:cxn ang="0">
                    <a:pos x="153" y="853"/>
                  </a:cxn>
                  <a:cxn ang="0">
                    <a:pos x="230" y="862"/>
                  </a:cxn>
                  <a:cxn ang="0">
                    <a:pos x="230" y="294"/>
                  </a:cxn>
                  <a:cxn ang="0">
                    <a:pos x="280" y="21"/>
                  </a:cxn>
                  <a:cxn ang="0">
                    <a:pos x="256" y="21"/>
                  </a:cxn>
                  <a:cxn ang="0">
                    <a:pos x="204" y="13"/>
                  </a:cxn>
                  <a:cxn ang="0">
                    <a:pos x="171" y="0"/>
                  </a:cxn>
                </a:cxnLst>
                <a:rect l="0" t="0" r="r" b="b"/>
                <a:pathLst>
                  <a:path w="281" h="863">
                    <a:moveTo>
                      <a:pt x="171" y="0"/>
                    </a:moveTo>
                    <a:lnTo>
                      <a:pt x="0" y="241"/>
                    </a:lnTo>
                    <a:lnTo>
                      <a:pt x="0" y="818"/>
                    </a:lnTo>
                    <a:lnTo>
                      <a:pt x="90" y="844"/>
                    </a:lnTo>
                    <a:lnTo>
                      <a:pt x="153" y="853"/>
                    </a:lnTo>
                    <a:lnTo>
                      <a:pt x="230" y="862"/>
                    </a:lnTo>
                    <a:lnTo>
                      <a:pt x="230" y="294"/>
                    </a:lnTo>
                    <a:lnTo>
                      <a:pt x="280" y="21"/>
                    </a:lnTo>
                    <a:lnTo>
                      <a:pt x="256" y="21"/>
                    </a:lnTo>
                    <a:lnTo>
                      <a:pt x="204" y="13"/>
                    </a:lnTo>
                    <a:lnTo>
                      <a:pt x="171" y="0"/>
                    </a:lnTo>
                  </a:path>
                </a:pathLst>
              </a:custGeom>
              <a:gradFill rotWithShape="0">
                <a:gsLst>
                  <a:gs pos="0">
                    <a:srgbClr val="590000"/>
                  </a:gs>
                  <a:gs pos="50000">
                    <a:schemeClr val="bg1"/>
                  </a:gs>
                  <a:gs pos="100000">
                    <a:srgbClr val="590000"/>
                  </a:gs>
                </a:gsLst>
                <a:lin ang="0" scaled="1"/>
              </a:gradFill>
              <a:ln w="9525">
                <a:noFill/>
                <a:round/>
                <a:headEnd type="none" w="sm" len="sm"/>
                <a:tailEnd type="none" w="sm" len="sm"/>
              </a:ln>
            </p:spPr>
            <p:txBody>
              <a:bodyPr/>
              <a:lstStyle/>
              <a:p>
                <a:pPr>
                  <a:defRPr/>
                </a:pPr>
                <a:endParaRPr lang="en-US"/>
              </a:p>
            </p:txBody>
          </p:sp>
          <p:sp>
            <p:nvSpPr>
              <p:cNvPr id="15" name="Oval 10"/>
              <p:cNvSpPr>
                <a:spLocks noChangeArrowheads="1"/>
              </p:cNvSpPr>
              <p:nvPr/>
            </p:nvSpPr>
            <p:spPr bwMode="auto">
              <a:xfrm>
                <a:off x="106" y="3350"/>
                <a:ext cx="1038" cy="189"/>
              </a:xfrm>
              <a:prstGeom prst="ellipse">
                <a:avLst/>
              </a:prstGeom>
              <a:solidFill>
                <a:srgbClr val="000000">
                  <a:alpha val="50000"/>
                </a:srgbClr>
              </a:solidFill>
              <a:ln w="9525">
                <a:noFill/>
                <a:round/>
                <a:headEnd/>
                <a:tailEnd/>
              </a:ln>
            </p:spPr>
            <p:txBody>
              <a:bodyPr/>
              <a:lstStyle/>
              <a:p>
                <a:pPr>
                  <a:defRPr/>
                </a:pPr>
                <a:endParaRPr lang="en-US"/>
              </a:p>
            </p:txBody>
          </p:sp>
          <p:sp>
            <p:nvSpPr>
              <p:cNvPr id="16" name="Freeform 11"/>
              <p:cNvSpPr>
                <a:spLocks/>
              </p:cNvSpPr>
              <p:nvPr/>
            </p:nvSpPr>
            <p:spPr bwMode="auto">
              <a:xfrm>
                <a:off x="223" y="3261"/>
                <a:ext cx="132" cy="801"/>
              </a:xfrm>
              <a:custGeom>
                <a:avLst/>
                <a:gdLst/>
                <a:ahLst/>
                <a:cxnLst>
                  <a:cxn ang="0">
                    <a:pos x="0" y="254"/>
                  </a:cxn>
                  <a:cxn ang="0">
                    <a:pos x="0" y="795"/>
                  </a:cxn>
                  <a:cxn ang="0">
                    <a:pos x="40" y="800"/>
                  </a:cxn>
                  <a:cxn ang="0">
                    <a:pos x="40" y="263"/>
                  </a:cxn>
                  <a:cxn ang="0">
                    <a:pos x="131" y="8"/>
                  </a:cxn>
                  <a:cxn ang="0">
                    <a:pos x="114" y="0"/>
                  </a:cxn>
                  <a:cxn ang="0">
                    <a:pos x="0" y="254"/>
                  </a:cxn>
                </a:cxnLst>
                <a:rect l="0" t="0" r="r" b="b"/>
                <a:pathLst>
                  <a:path w="132" h="801">
                    <a:moveTo>
                      <a:pt x="0" y="254"/>
                    </a:moveTo>
                    <a:lnTo>
                      <a:pt x="0" y="795"/>
                    </a:lnTo>
                    <a:lnTo>
                      <a:pt x="40" y="800"/>
                    </a:lnTo>
                    <a:lnTo>
                      <a:pt x="40" y="263"/>
                    </a:lnTo>
                    <a:lnTo>
                      <a:pt x="131" y="8"/>
                    </a:lnTo>
                    <a:lnTo>
                      <a:pt x="114" y="0"/>
                    </a:lnTo>
                    <a:lnTo>
                      <a:pt x="0" y="254"/>
                    </a:lnTo>
                  </a:path>
                </a:pathLst>
              </a:custGeom>
              <a:gradFill rotWithShape="0">
                <a:gsLst>
                  <a:gs pos="0">
                    <a:schemeClr val="bg1"/>
                  </a:gs>
                  <a:gs pos="50000">
                    <a:srgbClr val="FFFFFF"/>
                  </a:gs>
                  <a:gs pos="100000">
                    <a:schemeClr val="bg1"/>
                  </a:gs>
                </a:gsLst>
                <a:lin ang="5400000" scaled="1"/>
              </a:gradFill>
              <a:ln w="9525">
                <a:noFill/>
                <a:round/>
                <a:headEnd type="none" w="sm" len="sm"/>
                <a:tailEnd type="none" w="sm" len="sm"/>
              </a:ln>
            </p:spPr>
            <p:txBody>
              <a:bodyPr/>
              <a:lstStyle/>
              <a:p>
                <a:pPr>
                  <a:defRPr/>
                </a:pPr>
                <a:endParaRPr lang="en-US"/>
              </a:p>
            </p:txBody>
          </p:sp>
          <p:sp>
            <p:nvSpPr>
              <p:cNvPr id="17" name="Freeform 12"/>
              <p:cNvSpPr>
                <a:spLocks/>
              </p:cNvSpPr>
              <p:nvPr/>
            </p:nvSpPr>
            <p:spPr bwMode="auto">
              <a:xfrm>
                <a:off x="914" y="3239"/>
                <a:ext cx="245" cy="797"/>
              </a:xfrm>
              <a:custGeom>
                <a:avLst/>
                <a:gdLst/>
                <a:ahLst/>
                <a:cxnLst>
                  <a:cxn ang="0">
                    <a:pos x="244" y="224"/>
                  </a:cxn>
                  <a:cxn ang="0">
                    <a:pos x="244" y="765"/>
                  </a:cxn>
                  <a:cxn ang="0">
                    <a:pos x="203" y="796"/>
                  </a:cxn>
                  <a:cxn ang="0">
                    <a:pos x="203" y="233"/>
                  </a:cxn>
                  <a:cxn ang="0">
                    <a:pos x="0" y="8"/>
                  </a:cxn>
                  <a:cxn ang="0">
                    <a:pos x="18" y="0"/>
                  </a:cxn>
                  <a:cxn ang="0">
                    <a:pos x="244" y="224"/>
                  </a:cxn>
                </a:cxnLst>
                <a:rect l="0" t="0" r="r" b="b"/>
                <a:pathLst>
                  <a:path w="245" h="797">
                    <a:moveTo>
                      <a:pt x="244" y="224"/>
                    </a:moveTo>
                    <a:lnTo>
                      <a:pt x="244" y="765"/>
                    </a:lnTo>
                    <a:lnTo>
                      <a:pt x="203" y="796"/>
                    </a:lnTo>
                    <a:lnTo>
                      <a:pt x="203" y="233"/>
                    </a:lnTo>
                    <a:lnTo>
                      <a:pt x="0" y="8"/>
                    </a:lnTo>
                    <a:lnTo>
                      <a:pt x="18" y="0"/>
                    </a:lnTo>
                    <a:lnTo>
                      <a:pt x="244" y="224"/>
                    </a:lnTo>
                  </a:path>
                </a:pathLst>
              </a:custGeom>
              <a:solidFill>
                <a:schemeClr val="bg1"/>
              </a:solidFill>
              <a:ln w="9525">
                <a:noFill/>
                <a:round/>
                <a:headEnd type="none" w="sm" len="sm"/>
                <a:tailEnd type="none" w="sm" len="sm"/>
              </a:ln>
            </p:spPr>
            <p:txBody>
              <a:bodyPr/>
              <a:lstStyle/>
              <a:p>
                <a:pPr>
                  <a:defRPr/>
                </a:pPr>
                <a:endParaRPr lang="en-US"/>
              </a:p>
            </p:txBody>
          </p:sp>
          <p:grpSp>
            <p:nvGrpSpPr>
              <p:cNvPr id="18" name="Group 13"/>
              <p:cNvGrpSpPr>
                <a:grpSpLocks/>
              </p:cNvGrpSpPr>
              <p:nvPr/>
            </p:nvGrpSpPr>
            <p:grpSpPr bwMode="auto">
              <a:xfrm>
                <a:off x="294" y="3089"/>
                <a:ext cx="665" cy="185"/>
                <a:chOff x="294" y="3089"/>
                <a:chExt cx="665" cy="185"/>
              </a:xfrm>
            </p:grpSpPr>
            <p:sp>
              <p:nvSpPr>
                <p:cNvPr id="24" name="Oval 14"/>
                <p:cNvSpPr>
                  <a:spLocks noChangeArrowheads="1"/>
                </p:cNvSpPr>
                <p:nvPr/>
              </p:nvSpPr>
              <p:spPr bwMode="auto">
                <a:xfrm>
                  <a:off x="294" y="3089"/>
                  <a:ext cx="665" cy="185"/>
                </a:xfrm>
                <a:prstGeom prst="ellipse">
                  <a:avLst/>
                </a:prstGeom>
                <a:gradFill rotWithShape="0">
                  <a:gsLst>
                    <a:gs pos="0">
                      <a:srgbClr val="590000"/>
                    </a:gs>
                    <a:gs pos="50000">
                      <a:schemeClr val="bg1"/>
                    </a:gs>
                    <a:gs pos="100000">
                      <a:srgbClr val="590000"/>
                    </a:gs>
                  </a:gsLst>
                  <a:lin ang="5400000" scaled="1"/>
                </a:gradFill>
                <a:ln w="9525">
                  <a:noFill/>
                  <a:round/>
                  <a:headEnd/>
                  <a:tailEnd/>
                </a:ln>
              </p:spPr>
              <p:txBody>
                <a:bodyPr/>
                <a:lstStyle/>
                <a:p>
                  <a:pPr>
                    <a:defRPr/>
                  </a:pPr>
                  <a:endParaRPr lang="en-US"/>
                </a:p>
              </p:txBody>
            </p:sp>
            <p:sp>
              <p:nvSpPr>
                <p:cNvPr id="25" name="Oval 15"/>
                <p:cNvSpPr>
                  <a:spLocks noChangeArrowheads="1"/>
                </p:cNvSpPr>
                <p:nvPr/>
              </p:nvSpPr>
              <p:spPr bwMode="auto">
                <a:xfrm>
                  <a:off x="299" y="3089"/>
                  <a:ext cx="650" cy="154"/>
                </a:xfrm>
                <a:prstGeom prst="ellipse">
                  <a:avLst/>
                </a:prstGeom>
                <a:gradFill rotWithShape="0">
                  <a:gsLst>
                    <a:gs pos="0">
                      <a:srgbClr val="590000"/>
                    </a:gs>
                    <a:gs pos="50000">
                      <a:schemeClr val="bg1"/>
                    </a:gs>
                    <a:gs pos="100000">
                      <a:srgbClr val="590000"/>
                    </a:gs>
                  </a:gsLst>
                  <a:lin ang="5400000" scaled="1"/>
                </a:gradFill>
                <a:ln w="9525">
                  <a:noFill/>
                  <a:round/>
                  <a:headEnd/>
                  <a:tailEnd/>
                </a:ln>
              </p:spPr>
              <p:txBody>
                <a:bodyPr/>
                <a:lstStyle/>
                <a:p>
                  <a:pPr>
                    <a:defRPr/>
                  </a:pPr>
                  <a:endParaRPr lang="en-US"/>
                </a:p>
              </p:txBody>
            </p:sp>
            <p:sp>
              <p:nvSpPr>
                <p:cNvPr id="26" name="Oval 16"/>
                <p:cNvSpPr>
                  <a:spLocks noChangeArrowheads="1"/>
                </p:cNvSpPr>
                <p:nvPr/>
              </p:nvSpPr>
              <p:spPr bwMode="auto">
                <a:xfrm>
                  <a:off x="355" y="3111"/>
                  <a:ext cx="554" cy="99"/>
                </a:xfrm>
                <a:prstGeom prst="ellipse">
                  <a:avLst/>
                </a:prstGeom>
                <a:gradFill rotWithShape="0">
                  <a:gsLst>
                    <a:gs pos="0">
                      <a:srgbClr val="590000"/>
                    </a:gs>
                    <a:gs pos="50000">
                      <a:schemeClr val="bg1"/>
                    </a:gs>
                    <a:gs pos="100000">
                      <a:srgbClr val="590000"/>
                    </a:gs>
                  </a:gsLst>
                  <a:lin ang="5400000" scaled="1"/>
                </a:gradFill>
                <a:ln w="9525">
                  <a:noFill/>
                  <a:round/>
                  <a:headEnd/>
                  <a:tailEnd/>
                </a:ln>
              </p:spPr>
              <p:txBody>
                <a:bodyPr/>
                <a:lstStyle/>
                <a:p>
                  <a:pPr>
                    <a:defRPr/>
                  </a:pPr>
                  <a:endParaRPr lang="en-US"/>
                </a:p>
              </p:txBody>
            </p:sp>
          </p:grpSp>
          <p:sp>
            <p:nvSpPr>
              <p:cNvPr id="19" name="Freeform 17"/>
              <p:cNvSpPr>
                <a:spLocks/>
              </p:cNvSpPr>
              <p:nvPr/>
            </p:nvSpPr>
            <p:spPr bwMode="auto">
              <a:xfrm>
                <a:off x="123" y="3464"/>
                <a:ext cx="322" cy="76"/>
              </a:xfrm>
              <a:custGeom>
                <a:avLst/>
                <a:gdLst/>
                <a:ahLst/>
                <a:cxnLst>
                  <a:cxn ang="0">
                    <a:pos x="0" y="0"/>
                  </a:cxn>
                  <a:cxn ang="0">
                    <a:pos x="49" y="30"/>
                  </a:cxn>
                  <a:cxn ang="0">
                    <a:pos x="85" y="44"/>
                  </a:cxn>
                  <a:cxn ang="0">
                    <a:pos x="153" y="61"/>
                  </a:cxn>
                  <a:cxn ang="0">
                    <a:pos x="212" y="70"/>
                  </a:cxn>
                  <a:cxn ang="0">
                    <a:pos x="275" y="75"/>
                  </a:cxn>
                  <a:cxn ang="0">
                    <a:pos x="321" y="70"/>
                  </a:cxn>
                  <a:cxn ang="0">
                    <a:pos x="248" y="61"/>
                  </a:cxn>
                  <a:cxn ang="0">
                    <a:pos x="171" y="44"/>
                  </a:cxn>
                  <a:cxn ang="0">
                    <a:pos x="94" y="22"/>
                  </a:cxn>
                  <a:cxn ang="0">
                    <a:pos x="31" y="4"/>
                  </a:cxn>
                  <a:cxn ang="0">
                    <a:pos x="0" y="0"/>
                  </a:cxn>
                </a:cxnLst>
                <a:rect l="0" t="0" r="r" b="b"/>
                <a:pathLst>
                  <a:path w="322" h="76">
                    <a:moveTo>
                      <a:pt x="0" y="0"/>
                    </a:moveTo>
                    <a:lnTo>
                      <a:pt x="49" y="30"/>
                    </a:lnTo>
                    <a:lnTo>
                      <a:pt x="85" y="44"/>
                    </a:lnTo>
                    <a:lnTo>
                      <a:pt x="153" y="61"/>
                    </a:lnTo>
                    <a:lnTo>
                      <a:pt x="212" y="70"/>
                    </a:lnTo>
                    <a:lnTo>
                      <a:pt x="275" y="75"/>
                    </a:lnTo>
                    <a:lnTo>
                      <a:pt x="321" y="70"/>
                    </a:lnTo>
                    <a:lnTo>
                      <a:pt x="248" y="61"/>
                    </a:lnTo>
                    <a:lnTo>
                      <a:pt x="171" y="44"/>
                    </a:lnTo>
                    <a:lnTo>
                      <a:pt x="94" y="22"/>
                    </a:lnTo>
                    <a:lnTo>
                      <a:pt x="31" y="4"/>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p:spPr>
            <p:txBody>
              <a:bodyPr/>
              <a:lstStyle/>
              <a:p>
                <a:pPr>
                  <a:defRPr/>
                </a:pPr>
                <a:endParaRPr lang="en-US"/>
              </a:p>
            </p:txBody>
          </p:sp>
          <p:sp>
            <p:nvSpPr>
              <p:cNvPr id="20" name="Freeform 18"/>
              <p:cNvSpPr>
                <a:spLocks/>
              </p:cNvSpPr>
              <p:nvPr/>
            </p:nvSpPr>
            <p:spPr bwMode="auto">
              <a:xfrm>
                <a:off x="715" y="3091"/>
                <a:ext cx="181" cy="49"/>
              </a:xfrm>
              <a:custGeom>
                <a:avLst/>
                <a:gdLst/>
                <a:ahLst/>
                <a:cxnLst>
                  <a:cxn ang="0">
                    <a:pos x="0" y="0"/>
                  </a:cxn>
                  <a:cxn ang="0">
                    <a:pos x="85" y="8"/>
                  </a:cxn>
                  <a:cxn ang="0">
                    <a:pos x="139" y="21"/>
                  </a:cxn>
                  <a:cxn ang="0">
                    <a:pos x="180" y="34"/>
                  </a:cxn>
                  <a:cxn ang="0">
                    <a:pos x="166" y="48"/>
                  </a:cxn>
                  <a:cxn ang="0">
                    <a:pos x="126" y="30"/>
                  </a:cxn>
                  <a:cxn ang="0">
                    <a:pos x="67" y="17"/>
                  </a:cxn>
                  <a:cxn ang="0">
                    <a:pos x="9" y="17"/>
                  </a:cxn>
                  <a:cxn ang="0">
                    <a:pos x="0" y="0"/>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p:spPr>
            <p:txBody>
              <a:bodyPr/>
              <a:lstStyle/>
              <a:p>
                <a:pPr>
                  <a:defRPr/>
                </a:pPr>
                <a:endParaRPr lang="en-US"/>
              </a:p>
            </p:txBody>
          </p:sp>
          <p:sp>
            <p:nvSpPr>
              <p:cNvPr id="21" name="Freeform 19"/>
              <p:cNvSpPr>
                <a:spLocks/>
              </p:cNvSpPr>
              <p:nvPr/>
            </p:nvSpPr>
            <p:spPr bwMode="auto">
              <a:xfrm>
                <a:off x="842" y="3342"/>
                <a:ext cx="181" cy="49"/>
              </a:xfrm>
              <a:custGeom>
                <a:avLst/>
                <a:gdLst/>
                <a:ahLst/>
                <a:cxnLst>
                  <a:cxn ang="0">
                    <a:pos x="0" y="0"/>
                  </a:cxn>
                  <a:cxn ang="0">
                    <a:pos x="85" y="8"/>
                  </a:cxn>
                  <a:cxn ang="0">
                    <a:pos x="139" y="21"/>
                  </a:cxn>
                  <a:cxn ang="0">
                    <a:pos x="180" y="34"/>
                  </a:cxn>
                  <a:cxn ang="0">
                    <a:pos x="166" y="48"/>
                  </a:cxn>
                  <a:cxn ang="0">
                    <a:pos x="126" y="30"/>
                  </a:cxn>
                  <a:cxn ang="0">
                    <a:pos x="67" y="17"/>
                  </a:cxn>
                  <a:cxn ang="0">
                    <a:pos x="9" y="17"/>
                  </a:cxn>
                  <a:cxn ang="0">
                    <a:pos x="0" y="0"/>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p:spPr>
            <p:txBody>
              <a:bodyPr/>
              <a:lstStyle/>
              <a:p>
                <a:pPr>
                  <a:defRPr/>
                </a:pPr>
                <a:endParaRPr lang="en-US"/>
              </a:p>
            </p:txBody>
          </p:sp>
          <p:sp>
            <p:nvSpPr>
              <p:cNvPr id="22" name="Freeform 20"/>
              <p:cNvSpPr>
                <a:spLocks/>
              </p:cNvSpPr>
              <p:nvPr/>
            </p:nvSpPr>
            <p:spPr bwMode="auto">
              <a:xfrm>
                <a:off x="322" y="3175"/>
                <a:ext cx="181" cy="49"/>
              </a:xfrm>
              <a:custGeom>
                <a:avLst/>
                <a:gdLst/>
                <a:ahLst/>
                <a:cxnLst>
                  <a:cxn ang="0">
                    <a:pos x="180" y="48"/>
                  </a:cxn>
                  <a:cxn ang="0">
                    <a:pos x="94" y="39"/>
                  </a:cxn>
                  <a:cxn ang="0">
                    <a:pos x="40" y="26"/>
                  </a:cxn>
                  <a:cxn ang="0">
                    <a:pos x="0" y="13"/>
                  </a:cxn>
                  <a:cxn ang="0">
                    <a:pos x="13" y="0"/>
                  </a:cxn>
                  <a:cxn ang="0">
                    <a:pos x="54" y="17"/>
                  </a:cxn>
                  <a:cxn ang="0">
                    <a:pos x="112" y="30"/>
                  </a:cxn>
                  <a:cxn ang="0">
                    <a:pos x="171" y="30"/>
                  </a:cxn>
                  <a:cxn ang="0">
                    <a:pos x="180" y="48"/>
                  </a:cxn>
                </a:cxnLst>
                <a:rect l="0" t="0" r="r" b="b"/>
                <a:pathLst>
                  <a:path w="181" h="49">
                    <a:moveTo>
                      <a:pt x="180" y="48"/>
                    </a:moveTo>
                    <a:lnTo>
                      <a:pt x="94" y="39"/>
                    </a:lnTo>
                    <a:lnTo>
                      <a:pt x="40" y="26"/>
                    </a:lnTo>
                    <a:lnTo>
                      <a:pt x="0" y="13"/>
                    </a:lnTo>
                    <a:lnTo>
                      <a:pt x="13" y="0"/>
                    </a:lnTo>
                    <a:lnTo>
                      <a:pt x="54" y="17"/>
                    </a:lnTo>
                    <a:lnTo>
                      <a:pt x="112" y="30"/>
                    </a:lnTo>
                    <a:lnTo>
                      <a:pt x="171" y="30"/>
                    </a:lnTo>
                    <a:lnTo>
                      <a:pt x="180" y="48"/>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p:spPr>
            <p:txBody>
              <a:bodyPr/>
              <a:lstStyle/>
              <a:p>
                <a:pPr>
                  <a:defRPr/>
                </a:pPr>
                <a:endParaRPr lang="en-US"/>
              </a:p>
            </p:txBody>
          </p:sp>
          <p:sp>
            <p:nvSpPr>
              <p:cNvPr id="23" name="Freeform 21"/>
              <p:cNvSpPr>
                <a:spLocks/>
              </p:cNvSpPr>
              <p:nvPr/>
            </p:nvSpPr>
            <p:spPr bwMode="auto">
              <a:xfrm>
                <a:off x="516" y="3274"/>
                <a:ext cx="200" cy="230"/>
              </a:xfrm>
              <a:custGeom>
                <a:avLst/>
                <a:gdLst/>
                <a:ahLst/>
                <a:cxnLst>
                  <a:cxn ang="0">
                    <a:pos x="104" y="4"/>
                  </a:cxn>
                  <a:cxn ang="0">
                    <a:pos x="199" y="0"/>
                  </a:cxn>
                  <a:cxn ang="0">
                    <a:pos x="162" y="79"/>
                  </a:cxn>
                  <a:cxn ang="0">
                    <a:pos x="144" y="127"/>
                  </a:cxn>
                  <a:cxn ang="0">
                    <a:pos x="117" y="171"/>
                  </a:cxn>
                  <a:cxn ang="0">
                    <a:pos x="104" y="229"/>
                  </a:cxn>
                  <a:cxn ang="0">
                    <a:pos x="0" y="229"/>
                  </a:cxn>
                  <a:cxn ang="0">
                    <a:pos x="18" y="176"/>
                  </a:cxn>
                  <a:cxn ang="0">
                    <a:pos x="63" y="123"/>
                  </a:cxn>
                  <a:cxn ang="0">
                    <a:pos x="72" y="79"/>
                  </a:cxn>
                  <a:cxn ang="0">
                    <a:pos x="90" y="35"/>
                  </a:cxn>
                  <a:cxn ang="0">
                    <a:pos x="104" y="4"/>
                  </a:cxn>
                </a:cxnLst>
                <a:rect l="0" t="0" r="r" b="b"/>
                <a:pathLst>
                  <a:path w="200" h="230">
                    <a:moveTo>
                      <a:pt x="104" y="4"/>
                    </a:moveTo>
                    <a:lnTo>
                      <a:pt x="199" y="0"/>
                    </a:lnTo>
                    <a:lnTo>
                      <a:pt x="162" y="79"/>
                    </a:lnTo>
                    <a:lnTo>
                      <a:pt x="144" y="127"/>
                    </a:lnTo>
                    <a:lnTo>
                      <a:pt x="117" y="171"/>
                    </a:lnTo>
                    <a:lnTo>
                      <a:pt x="104" y="229"/>
                    </a:lnTo>
                    <a:lnTo>
                      <a:pt x="0" y="229"/>
                    </a:lnTo>
                    <a:lnTo>
                      <a:pt x="18" y="176"/>
                    </a:lnTo>
                    <a:lnTo>
                      <a:pt x="63" y="123"/>
                    </a:lnTo>
                    <a:lnTo>
                      <a:pt x="72" y="79"/>
                    </a:lnTo>
                    <a:lnTo>
                      <a:pt x="90" y="35"/>
                    </a:lnTo>
                    <a:lnTo>
                      <a:pt x="104" y="4"/>
                    </a:lnTo>
                  </a:path>
                </a:pathLst>
              </a:custGeom>
              <a:gradFill rotWithShape="0">
                <a:gsLst>
                  <a:gs pos="0">
                    <a:srgbClr val="B36666"/>
                  </a:gs>
                  <a:gs pos="100000">
                    <a:schemeClr val="bg1"/>
                  </a:gs>
                </a:gsLst>
                <a:lin ang="0" scaled="1"/>
              </a:gradFill>
              <a:ln w="9525">
                <a:noFill/>
                <a:round/>
                <a:headEnd type="none" w="sm" len="sm"/>
                <a:tailEnd type="none" w="sm" len="sm"/>
              </a:ln>
            </p:spPr>
            <p:txBody>
              <a:bodyPr/>
              <a:lstStyle/>
              <a:p>
                <a:pPr>
                  <a:defRPr/>
                </a:pPr>
                <a:endParaRPr lang="en-US"/>
              </a:p>
            </p:txBody>
          </p:sp>
        </p:grpSp>
        <p:grpSp>
          <p:nvGrpSpPr>
            <p:cNvPr id="7" name="Group 22"/>
            <p:cNvGrpSpPr>
              <a:grpSpLocks/>
            </p:cNvGrpSpPr>
            <p:nvPr/>
          </p:nvGrpSpPr>
          <p:grpSpPr bwMode="auto">
            <a:xfrm>
              <a:off x="630" y="104"/>
              <a:ext cx="1005" cy="3081"/>
              <a:chOff x="630" y="104"/>
              <a:chExt cx="1005" cy="3081"/>
            </a:xfrm>
          </p:grpSpPr>
          <p:sp>
            <p:nvSpPr>
              <p:cNvPr id="8" name="Freeform 23"/>
              <p:cNvSpPr>
                <a:spLocks/>
              </p:cNvSpPr>
              <p:nvPr/>
            </p:nvSpPr>
            <p:spPr bwMode="auto">
              <a:xfrm>
                <a:off x="873" y="104"/>
                <a:ext cx="762" cy="2316"/>
              </a:xfrm>
              <a:custGeom>
                <a:avLst/>
                <a:gdLst/>
                <a:ahLst/>
                <a:cxnLst>
                  <a:cxn ang="0">
                    <a:pos x="598" y="140"/>
                  </a:cxn>
                  <a:cxn ang="0">
                    <a:pos x="523" y="358"/>
                  </a:cxn>
                  <a:cxn ang="0">
                    <a:pos x="440" y="644"/>
                  </a:cxn>
                  <a:cxn ang="0">
                    <a:pos x="354" y="916"/>
                  </a:cxn>
                  <a:cxn ang="0">
                    <a:pos x="257" y="1286"/>
                  </a:cxn>
                  <a:cxn ang="0">
                    <a:pos x="130" y="1703"/>
                  </a:cxn>
                  <a:cxn ang="0">
                    <a:pos x="51" y="2079"/>
                  </a:cxn>
                  <a:cxn ang="0">
                    <a:pos x="15" y="2224"/>
                  </a:cxn>
                  <a:cxn ang="0">
                    <a:pos x="0" y="2315"/>
                  </a:cxn>
                  <a:cxn ang="0">
                    <a:pos x="63" y="2264"/>
                  </a:cxn>
                  <a:cxn ang="0">
                    <a:pos x="268" y="2103"/>
                  </a:cxn>
                  <a:cxn ang="0">
                    <a:pos x="124" y="2084"/>
                  </a:cxn>
                  <a:cxn ang="0">
                    <a:pos x="286" y="2088"/>
                  </a:cxn>
                  <a:cxn ang="0">
                    <a:pos x="313" y="2040"/>
                  </a:cxn>
                  <a:cxn ang="0">
                    <a:pos x="135" y="2042"/>
                  </a:cxn>
                  <a:cxn ang="0">
                    <a:pos x="322" y="2022"/>
                  </a:cxn>
                  <a:cxn ang="0">
                    <a:pos x="372" y="1941"/>
                  </a:cxn>
                  <a:cxn ang="0">
                    <a:pos x="162" y="1945"/>
                  </a:cxn>
                  <a:cxn ang="0">
                    <a:pos x="379" y="1923"/>
                  </a:cxn>
                  <a:cxn ang="0">
                    <a:pos x="426" y="1837"/>
                  </a:cxn>
                  <a:cxn ang="0">
                    <a:pos x="480" y="1712"/>
                  </a:cxn>
                  <a:cxn ang="0">
                    <a:pos x="526" y="1569"/>
                  </a:cxn>
                  <a:cxn ang="0">
                    <a:pos x="246" y="1587"/>
                  </a:cxn>
                  <a:cxn ang="0">
                    <a:pos x="530" y="1545"/>
                  </a:cxn>
                  <a:cxn ang="0">
                    <a:pos x="546" y="1497"/>
                  </a:cxn>
                  <a:cxn ang="0">
                    <a:pos x="284" y="1530"/>
                  </a:cxn>
                  <a:cxn ang="0">
                    <a:pos x="557" y="1475"/>
                  </a:cxn>
                  <a:cxn ang="0">
                    <a:pos x="602" y="1308"/>
                  </a:cxn>
                  <a:cxn ang="0">
                    <a:pos x="372" y="1358"/>
                  </a:cxn>
                  <a:cxn ang="0">
                    <a:pos x="611" y="1277"/>
                  </a:cxn>
                  <a:cxn ang="0">
                    <a:pos x="636" y="1204"/>
                  </a:cxn>
                  <a:cxn ang="0">
                    <a:pos x="381" y="1283"/>
                  </a:cxn>
                  <a:cxn ang="0">
                    <a:pos x="639" y="1182"/>
                  </a:cxn>
                  <a:cxn ang="0">
                    <a:pos x="654" y="1127"/>
                  </a:cxn>
                  <a:cxn ang="0">
                    <a:pos x="695" y="958"/>
                  </a:cxn>
                  <a:cxn ang="0">
                    <a:pos x="503" y="1042"/>
                  </a:cxn>
                  <a:cxn ang="0">
                    <a:pos x="700" y="923"/>
                  </a:cxn>
                  <a:cxn ang="0">
                    <a:pos x="758" y="679"/>
                  </a:cxn>
                  <a:cxn ang="0">
                    <a:pos x="541" y="743"/>
                  </a:cxn>
                  <a:cxn ang="0">
                    <a:pos x="758" y="655"/>
                  </a:cxn>
                  <a:cxn ang="0">
                    <a:pos x="758" y="479"/>
                  </a:cxn>
                  <a:cxn ang="0">
                    <a:pos x="575" y="560"/>
                  </a:cxn>
                  <a:cxn ang="0">
                    <a:pos x="761" y="433"/>
                  </a:cxn>
                  <a:cxn ang="0">
                    <a:pos x="761" y="261"/>
                  </a:cxn>
                  <a:cxn ang="0">
                    <a:pos x="727" y="149"/>
                  </a:cxn>
                  <a:cxn ang="0">
                    <a:pos x="661" y="0"/>
                  </a:cxn>
                  <a:cxn ang="0">
                    <a:pos x="598" y="140"/>
                  </a:cxn>
                </a:cxnLst>
                <a:rect l="0" t="0" r="r" b="b"/>
                <a:pathLst>
                  <a:path w="762" h="2316">
                    <a:moveTo>
                      <a:pt x="598" y="140"/>
                    </a:moveTo>
                    <a:lnTo>
                      <a:pt x="523" y="358"/>
                    </a:lnTo>
                    <a:lnTo>
                      <a:pt x="440" y="644"/>
                    </a:lnTo>
                    <a:lnTo>
                      <a:pt x="354" y="916"/>
                    </a:lnTo>
                    <a:lnTo>
                      <a:pt x="257" y="1286"/>
                    </a:lnTo>
                    <a:lnTo>
                      <a:pt x="130" y="1703"/>
                    </a:lnTo>
                    <a:lnTo>
                      <a:pt x="51" y="2079"/>
                    </a:lnTo>
                    <a:lnTo>
                      <a:pt x="15" y="2224"/>
                    </a:lnTo>
                    <a:lnTo>
                      <a:pt x="0" y="2315"/>
                    </a:lnTo>
                    <a:lnTo>
                      <a:pt x="63" y="2264"/>
                    </a:lnTo>
                    <a:lnTo>
                      <a:pt x="268" y="2103"/>
                    </a:lnTo>
                    <a:lnTo>
                      <a:pt x="124" y="2084"/>
                    </a:lnTo>
                    <a:lnTo>
                      <a:pt x="286" y="2088"/>
                    </a:lnTo>
                    <a:lnTo>
                      <a:pt x="313" y="2040"/>
                    </a:lnTo>
                    <a:lnTo>
                      <a:pt x="135" y="2042"/>
                    </a:lnTo>
                    <a:lnTo>
                      <a:pt x="322" y="2022"/>
                    </a:lnTo>
                    <a:lnTo>
                      <a:pt x="372" y="1941"/>
                    </a:lnTo>
                    <a:lnTo>
                      <a:pt x="162" y="1945"/>
                    </a:lnTo>
                    <a:lnTo>
                      <a:pt x="379" y="1923"/>
                    </a:lnTo>
                    <a:lnTo>
                      <a:pt x="426" y="1837"/>
                    </a:lnTo>
                    <a:lnTo>
                      <a:pt x="480" y="1712"/>
                    </a:lnTo>
                    <a:lnTo>
                      <a:pt x="526" y="1569"/>
                    </a:lnTo>
                    <a:lnTo>
                      <a:pt x="246" y="1587"/>
                    </a:lnTo>
                    <a:lnTo>
                      <a:pt x="530" y="1545"/>
                    </a:lnTo>
                    <a:lnTo>
                      <a:pt x="546" y="1497"/>
                    </a:lnTo>
                    <a:lnTo>
                      <a:pt x="284" y="1530"/>
                    </a:lnTo>
                    <a:lnTo>
                      <a:pt x="557" y="1475"/>
                    </a:lnTo>
                    <a:lnTo>
                      <a:pt x="602" y="1308"/>
                    </a:lnTo>
                    <a:lnTo>
                      <a:pt x="372" y="1358"/>
                    </a:lnTo>
                    <a:lnTo>
                      <a:pt x="611" y="1277"/>
                    </a:lnTo>
                    <a:lnTo>
                      <a:pt x="636" y="1204"/>
                    </a:lnTo>
                    <a:lnTo>
                      <a:pt x="381" y="1283"/>
                    </a:lnTo>
                    <a:lnTo>
                      <a:pt x="639" y="1182"/>
                    </a:lnTo>
                    <a:lnTo>
                      <a:pt x="654" y="1127"/>
                    </a:lnTo>
                    <a:lnTo>
                      <a:pt x="695" y="958"/>
                    </a:lnTo>
                    <a:lnTo>
                      <a:pt x="503" y="1042"/>
                    </a:lnTo>
                    <a:lnTo>
                      <a:pt x="700" y="923"/>
                    </a:lnTo>
                    <a:lnTo>
                      <a:pt x="758" y="679"/>
                    </a:lnTo>
                    <a:lnTo>
                      <a:pt x="541" y="743"/>
                    </a:lnTo>
                    <a:lnTo>
                      <a:pt x="758" y="655"/>
                    </a:lnTo>
                    <a:lnTo>
                      <a:pt x="758" y="479"/>
                    </a:lnTo>
                    <a:lnTo>
                      <a:pt x="575" y="560"/>
                    </a:lnTo>
                    <a:lnTo>
                      <a:pt x="761" y="433"/>
                    </a:lnTo>
                    <a:lnTo>
                      <a:pt x="761" y="261"/>
                    </a:lnTo>
                    <a:lnTo>
                      <a:pt x="727" y="149"/>
                    </a:lnTo>
                    <a:lnTo>
                      <a:pt x="661" y="0"/>
                    </a:lnTo>
                    <a:lnTo>
                      <a:pt x="598" y="140"/>
                    </a:lnTo>
                  </a:path>
                </a:pathLst>
              </a:custGeom>
              <a:gradFill rotWithShape="0">
                <a:gsLst>
                  <a:gs pos="0">
                    <a:srgbClr val="A64C4C"/>
                  </a:gs>
                  <a:gs pos="100000">
                    <a:schemeClr val="bg1"/>
                  </a:gs>
                </a:gsLst>
                <a:lin ang="0" scaled="1"/>
              </a:gradFill>
              <a:ln w="9525">
                <a:noFill/>
                <a:round/>
                <a:headEnd type="none" w="sm" len="sm"/>
                <a:tailEnd type="none" w="sm" len="sm"/>
              </a:ln>
            </p:spPr>
            <p:txBody>
              <a:bodyPr/>
              <a:lstStyle/>
              <a:p>
                <a:pPr>
                  <a:defRPr/>
                </a:pPr>
                <a:endParaRPr lang="en-US"/>
              </a:p>
            </p:txBody>
          </p:sp>
          <p:sp>
            <p:nvSpPr>
              <p:cNvPr id="9" name="Freeform 24"/>
              <p:cNvSpPr>
                <a:spLocks/>
              </p:cNvSpPr>
              <p:nvPr/>
            </p:nvSpPr>
            <p:spPr bwMode="auto">
              <a:xfrm>
                <a:off x="630" y="114"/>
                <a:ext cx="915" cy="3071"/>
              </a:xfrm>
              <a:custGeom>
                <a:avLst/>
                <a:gdLst/>
                <a:ahLst/>
                <a:cxnLst>
                  <a:cxn ang="0">
                    <a:pos x="0" y="3070"/>
                  </a:cxn>
                  <a:cxn ang="0">
                    <a:pos x="372" y="1696"/>
                  </a:cxn>
                  <a:cxn ang="0">
                    <a:pos x="432" y="1458"/>
                  </a:cxn>
                  <a:cxn ang="0">
                    <a:pos x="484" y="1276"/>
                  </a:cxn>
                  <a:cxn ang="0">
                    <a:pos x="570" y="982"/>
                  </a:cxn>
                  <a:cxn ang="0">
                    <a:pos x="670" y="658"/>
                  </a:cxn>
                  <a:cxn ang="0">
                    <a:pos x="782" y="316"/>
                  </a:cxn>
                  <a:cxn ang="0">
                    <a:pos x="844" y="144"/>
                  </a:cxn>
                  <a:cxn ang="0">
                    <a:pos x="888" y="42"/>
                  </a:cxn>
                  <a:cxn ang="0">
                    <a:pos x="914" y="0"/>
                  </a:cxn>
                  <a:cxn ang="0">
                    <a:pos x="866" y="116"/>
                  </a:cxn>
                  <a:cxn ang="0">
                    <a:pos x="806" y="296"/>
                  </a:cxn>
                  <a:cxn ang="0">
                    <a:pos x="520" y="1230"/>
                  </a:cxn>
                  <a:cxn ang="0">
                    <a:pos x="442" y="1518"/>
                  </a:cxn>
                  <a:cxn ang="0">
                    <a:pos x="378" y="1774"/>
                  </a:cxn>
                  <a:cxn ang="0">
                    <a:pos x="314" y="2028"/>
                  </a:cxn>
                  <a:cxn ang="0">
                    <a:pos x="266" y="2238"/>
                  </a:cxn>
                  <a:cxn ang="0">
                    <a:pos x="258" y="2294"/>
                  </a:cxn>
                  <a:cxn ang="0">
                    <a:pos x="186" y="2558"/>
                  </a:cxn>
                  <a:cxn ang="0">
                    <a:pos x="50" y="3070"/>
                  </a:cxn>
                  <a:cxn ang="0">
                    <a:pos x="0" y="3070"/>
                  </a:cxn>
                </a:cxnLst>
                <a:rect l="0" t="0" r="r" b="b"/>
                <a:pathLst>
                  <a:path w="915" h="3071">
                    <a:moveTo>
                      <a:pt x="0" y="3070"/>
                    </a:moveTo>
                    <a:lnTo>
                      <a:pt x="372" y="1696"/>
                    </a:lnTo>
                    <a:lnTo>
                      <a:pt x="432" y="1458"/>
                    </a:lnTo>
                    <a:lnTo>
                      <a:pt x="484" y="1276"/>
                    </a:lnTo>
                    <a:lnTo>
                      <a:pt x="570" y="982"/>
                    </a:lnTo>
                    <a:lnTo>
                      <a:pt x="670" y="658"/>
                    </a:lnTo>
                    <a:lnTo>
                      <a:pt x="782" y="316"/>
                    </a:lnTo>
                    <a:lnTo>
                      <a:pt x="844" y="144"/>
                    </a:lnTo>
                    <a:lnTo>
                      <a:pt x="888" y="42"/>
                    </a:lnTo>
                    <a:lnTo>
                      <a:pt x="914" y="0"/>
                    </a:lnTo>
                    <a:lnTo>
                      <a:pt x="866" y="116"/>
                    </a:lnTo>
                    <a:lnTo>
                      <a:pt x="806" y="296"/>
                    </a:lnTo>
                    <a:lnTo>
                      <a:pt x="520" y="1230"/>
                    </a:lnTo>
                    <a:lnTo>
                      <a:pt x="442" y="1518"/>
                    </a:lnTo>
                    <a:lnTo>
                      <a:pt x="378" y="1774"/>
                    </a:lnTo>
                    <a:lnTo>
                      <a:pt x="314" y="2028"/>
                    </a:lnTo>
                    <a:lnTo>
                      <a:pt x="266" y="2238"/>
                    </a:lnTo>
                    <a:lnTo>
                      <a:pt x="258" y="2294"/>
                    </a:lnTo>
                    <a:lnTo>
                      <a:pt x="186" y="2558"/>
                    </a:lnTo>
                    <a:lnTo>
                      <a:pt x="50" y="3070"/>
                    </a:lnTo>
                    <a:lnTo>
                      <a:pt x="0" y="3070"/>
                    </a:lnTo>
                  </a:path>
                </a:pathLst>
              </a:custGeom>
              <a:gradFill rotWithShape="0">
                <a:gsLst>
                  <a:gs pos="0">
                    <a:srgbClr val="FFFFFF"/>
                  </a:gs>
                  <a:gs pos="100000">
                    <a:schemeClr val="bg1"/>
                  </a:gs>
                </a:gsLst>
                <a:lin ang="2700000" scaled="1"/>
              </a:gradFill>
              <a:ln w="9525">
                <a:noFill/>
                <a:round/>
                <a:headEnd type="none" w="sm" len="sm"/>
                <a:tailEnd type="none" w="sm" len="sm"/>
              </a:ln>
            </p:spPr>
            <p:txBody>
              <a:bodyPr/>
              <a:lstStyle/>
              <a:p>
                <a:pPr>
                  <a:defRPr/>
                </a:pPr>
                <a:endParaRPr lang="en-US"/>
              </a:p>
            </p:txBody>
          </p:sp>
        </p:grpSp>
      </p:grpSp>
      <p:sp>
        <p:nvSpPr>
          <p:cNvPr id="3103" name="Rectangle 31"/>
          <p:cNvSpPr>
            <a:spLocks noGrp="1" noChangeArrowheads="1"/>
          </p:cNvSpPr>
          <p:nvPr>
            <p:ph type="subTitle" sz="quarter" idx="1"/>
          </p:nvPr>
        </p:nvSpPr>
        <p:spPr>
          <a:xfrm>
            <a:off x="1371600" y="3886200"/>
            <a:ext cx="6400800" cy="1752600"/>
          </a:xfrm>
          <a:ln w="12700" cap="sq">
            <a:headEnd type="none" w="sm" len="sm"/>
            <a:tailEnd type="none" w="sm" len="sm"/>
          </a:ln>
        </p:spPr>
        <p:txBody>
          <a:bodyPr lIns="91440" tIns="45720" rIns="91440" bIns="45720"/>
          <a:lstStyle>
            <a:lvl1pPr marL="0" indent="0" algn="ctr">
              <a:buFontTx/>
              <a:buNone/>
              <a:defRPr/>
            </a:lvl1pPr>
          </a:lstStyle>
          <a:p>
            <a:r>
              <a:rPr lang="es-ES"/>
              <a:t>Haga clic para modificar el estilo de subtítulo del patrón</a:t>
            </a:r>
          </a:p>
        </p:txBody>
      </p:sp>
      <p:sp>
        <p:nvSpPr>
          <p:cNvPr id="3104" name="Rectangle 32"/>
          <p:cNvSpPr>
            <a:spLocks noGrp="1" noChangeArrowheads="1"/>
          </p:cNvSpPr>
          <p:nvPr>
            <p:ph type="ctrTitle" sz="quarter"/>
          </p:nvPr>
        </p:nvSpPr>
        <p:spPr>
          <a:xfrm>
            <a:off x="685800" y="2286000"/>
            <a:ext cx="7772400" cy="1143000"/>
          </a:xfrm>
          <a:ln w="12700" cap="sq">
            <a:headEnd type="none" w="sm" len="sm"/>
            <a:tailEnd type="none" w="sm" len="sm"/>
          </a:ln>
        </p:spPr>
        <p:txBody>
          <a:bodyPr lIns="91440" tIns="45720" rIns="91440" bIns="45720"/>
          <a:lstStyle>
            <a:lvl1pPr>
              <a:defRPr/>
            </a:lvl1pPr>
          </a:lstStyle>
          <a:p>
            <a:r>
              <a:rPr lang="es-ES"/>
              <a:t>Haga clic para modificar el estilo de título del patrón</a:t>
            </a:r>
          </a:p>
        </p:txBody>
      </p:sp>
      <p:sp>
        <p:nvSpPr>
          <p:cNvPr id="27" name="Rectangle 27"/>
          <p:cNvSpPr>
            <a:spLocks noGrp="1" noChangeArrowheads="1"/>
          </p:cNvSpPr>
          <p:nvPr>
            <p:ph type="dt" sz="quarter" idx="10"/>
          </p:nvPr>
        </p:nvSpPr>
        <p:spPr>
          <a:xfrm>
            <a:off x="228600" y="6261100"/>
            <a:ext cx="2527300" cy="457200"/>
          </a:xfrm>
        </p:spPr>
        <p:txBody>
          <a:bodyPr/>
          <a:lstStyle>
            <a:lvl1pPr>
              <a:defRPr/>
            </a:lvl1pPr>
          </a:lstStyle>
          <a:p>
            <a:pPr>
              <a:defRPr/>
            </a:pPr>
            <a:endParaRPr lang="es-ES"/>
          </a:p>
        </p:txBody>
      </p:sp>
      <p:sp>
        <p:nvSpPr>
          <p:cNvPr id="28" name="Rectangle 28"/>
          <p:cNvSpPr>
            <a:spLocks noGrp="1" noChangeArrowheads="1"/>
          </p:cNvSpPr>
          <p:nvPr>
            <p:ph type="ftr" sz="quarter" idx="11"/>
          </p:nvPr>
        </p:nvSpPr>
        <p:spPr>
          <a:xfrm>
            <a:off x="2925763" y="6272213"/>
            <a:ext cx="3457575" cy="457200"/>
          </a:xfrm>
        </p:spPr>
        <p:txBody>
          <a:bodyPr/>
          <a:lstStyle>
            <a:lvl1pPr>
              <a:defRPr/>
            </a:lvl1pPr>
          </a:lstStyle>
          <a:p>
            <a:pPr>
              <a:defRPr/>
            </a:pPr>
            <a:endParaRPr lang="es-ES"/>
          </a:p>
        </p:txBody>
      </p:sp>
      <p:sp>
        <p:nvSpPr>
          <p:cNvPr id="29" name="Rectangle 29"/>
          <p:cNvSpPr>
            <a:spLocks noGrp="1" noChangeArrowheads="1"/>
          </p:cNvSpPr>
          <p:nvPr>
            <p:ph type="sldNum" sz="quarter" idx="12"/>
          </p:nvPr>
        </p:nvSpPr>
        <p:spPr>
          <a:xfrm>
            <a:off x="6553200" y="6248400"/>
            <a:ext cx="2443163" cy="457200"/>
          </a:xfrm>
        </p:spPr>
        <p:txBody>
          <a:bodyPr/>
          <a:lstStyle>
            <a:lvl1pPr>
              <a:defRPr/>
            </a:lvl1pPr>
          </a:lstStyle>
          <a:p>
            <a:pPr>
              <a:defRPr/>
            </a:pP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endParaRPr lang="es-ES"/>
          </a:p>
        </p:txBody>
      </p:sp>
      <p:sp>
        <p:nvSpPr>
          <p:cNvPr id="5" name="Rectangle 27"/>
          <p:cNvSpPr>
            <a:spLocks noGrp="1" noChangeArrowheads="1"/>
          </p:cNvSpPr>
          <p:nvPr>
            <p:ph type="ftr" sz="quarter" idx="11"/>
          </p:nvPr>
        </p:nvSpPr>
        <p:spPr>
          <a:ln/>
        </p:spPr>
        <p:txBody>
          <a:bodyPr/>
          <a:lstStyle>
            <a:lvl1pPr>
              <a:defRPr/>
            </a:lvl1pPr>
          </a:lstStyle>
          <a:p>
            <a:pPr>
              <a:defRPr/>
            </a:pPr>
            <a:endParaRPr lang="es-ES"/>
          </a:p>
        </p:txBody>
      </p:sp>
      <p:sp>
        <p:nvSpPr>
          <p:cNvPr id="6" name="Rectangle 28"/>
          <p:cNvSpPr>
            <a:spLocks noGrp="1" noChangeArrowheads="1"/>
          </p:cNvSpPr>
          <p:nvPr>
            <p:ph type="sldNum" sz="quarter" idx="12"/>
          </p:nvPr>
        </p:nvSpPr>
        <p:spPr>
          <a:ln/>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4975" y="122238"/>
            <a:ext cx="2200275" cy="6100762"/>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82563" y="122238"/>
            <a:ext cx="6450012" cy="6100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endParaRPr lang="es-ES"/>
          </a:p>
        </p:txBody>
      </p:sp>
      <p:sp>
        <p:nvSpPr>
          <p:cNvPr id="5" name="Rectangle 27"/>
          <p:cNvSpPr>
            <a:spLocks noGrp="1" noChangeArrowheads="1"/>
          </p:cNvSpPr>
          <p:nvPr>
            <p:ph type="ftr" sz="quarter" idx="11"/>
          </p:nvPr>
        </p:nvSpPr>
        <p:spPr>
          <a:ln/>
        </p:spPr>
        <p:txBody>
          <a:bodyPr/>
          <a:lstStyle>
            <a:lvl1pPr>
              <a:defRPr/>
            </a:lvl1pPr>
          </a:lstStyle>
          <a:p>
            <a:pPr>
              <a:defRPr/>
            </a:pPr>
            <a:endParaRPr lang="es-ES"/>
          </a:p>
        </p:txBody>
      </p:sp>
      <p:sp>
        <p:nvSpPr>
          <p:cNvPr id="6" name="Rectangle 28"/>
          <p:cNvSpPr>
            <a:spLocks noGrp="1" noChangeArrowheads="1"/>
          </p:cNvSpPr>
          <p:nvPr>
            <p:ph type="sldNum" sz="quarter" idx="12"/>
          </p:nvPr>
        </p:nvSpPr>
        <p:spPr>
          <a:ln/>
        </p:spPr>
        <p:txBody>
          <a:bodyPr/>
          <a:lstStyle>
            <a:lvl1pPr>
              <a:defRPr/>
            </a:lvl1pPr>
          </a:lstStyle>
          <a:p>
            <a:pPr>
              <a:defRPr/>
            </a:pP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endParaRPr lang="es-ES"/>
          </a:p>
        </p:txBody>
      </p:sp>
      <p:sp>
        <p:nvSpPr>
          <p:cNvPr id="5" name="Rectangle 27"/>
          <p:cNvSpPr>
            <a:spLocks noGrp="1" noChangeArrowheads="1"/>
          </p:cNvSpPr>
          <p:nvPr>
            <p:ph type="ftr" sz="quarter" idx="11"/>
          </p:nvPr>
        </p:nvSpPr>
        <p:spPr>
          <a:ln/>
        </p:spPr>
        <p:txBody>
          <a:bodyPr/>
          <a:lstStyle>
            <a:lvl1pPr>
              <a:defRPr/>
            </a:lvl1pPr>
          </a:lstStyle>
          <a:p>
            <a:pPr>
              <a:defRPr/>
            </a:pPr>
            <a:endParaRPr lang="es-ES"/>
          </a:p>
        </p:txBody>
      </p:sp>
      <p:sp>
        <p:nvSpPr>
          <p:cNvPr id="6" name="Rectangle 28"/>
          <p:cNvSpPr>
            <a:spLocks noGrp="1" noChangeArrowheads="1"/>
          </p:cNvSpPr>
          <p:nvPr>
            <p:ph type="sldNum" sz="quarter" idx="12"/>
          </p:nvPr>
        </p:nvSpPr>
        <p:spPr>
          <a:ln/>
        </p:spPr>
        <p:txBody>
          <a:bodyPr/>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6"/>
          <p:cNvSpPr>
            <a:spLocks noGrp="1" noChangeArrowheads="1"/>
          </p:cNvSpPr>
          <p:nvPr>
            <p:ph type="dt" sz="half" idx="10"/>
          </p:nvPr>
        </p:nvSpPr>
        <p:spPr>
          <a:ln/>
        </p:spPr>
        <p:txBody>
          <a:bodyPr/>
          <a:lstStyle>
            <a:lvl1pPr>
              <a:defRPr/>
            </a:lvl1pPr>
          </a:lstStyle>
          <a:p>
            <a:pPr>
              <a:defRPr/>
            </a:pPr>
            <a:endParaRPr lang="es-ES"/>
          </a:p>
        </p:txBody>
      </p:sp>
      <p:sp>
        <p:nvSpPr>
          <p:cNvPr id="5" name="Rectangle 27"/>
          <p:cNvSpPr>
            <a:spLocks noGrp="1" noChangeArrowheads="1"/>
          </p:cNvSpPr>
          <p:nvPr>
            <p:ph type="ftr" sz="quarter" idx="11"/>
          </p:nvPr>
        </p:nvSpPr>
        <p:spPr>
          <a:ln/>
        </p:spPr>
        <p:txBody>
          <a:bodyPr/>
          <a:lstStyle>
            <a:lvl1pPr>
              <a:defRPr/>
            </a:lvl1pPr>
          </a:lstStyle>
          <a:p>
            <a:pPr>
              <a:defRPr/>
            </a:pPr>
            <a:endParaRPr lang="es-ES"/>
          </a:p>
        </p:txBody>
      </p:sp>
      <p:sp>
        <p:nvSpPr>
          <p:cNvPr id="6" name="Rectangle 28"/>
          <p:cNvSpPr>
            <a:spLocks noGrp="1" noChangeArrowheads="1"/>
          </p:cNvSpPr>
          <p:nvPr>
            <p:ph type="sldNum" sz="quarter" idx="12"/>
          </p:nvPr>
        </p:nvSpPr>
        <p:spPr>
          <a:ln/>
        </p:spPr>
        <p:txBody>
          <a:bodyPr/>
          <a:lstStyle>
            <a:lvl1pPr>
              <a:defRPr/>
            </a:lvl1p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90500" y="1447800"/>
            <a:ext cx="43116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54550" y="1447800"/>
            <a:ext cx="43116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26"/>
          <p:cNvSpPr>
            <a:spLocks noGrp="1" noChangeArrowheads="1"/>
          </p:cNvSpPr>
          <p:nvPr>
            <p:ph type="dt" sz="half" idx="10"/>
          </p:nvPr>
        </p:nvSpPr>
        <p:spPr>
          <a:ln/>
        </p:spPr>
        <p:txBody>
          <a:bodyPr/>
          <a:lstStyle>
            <a:lvl1pPr>
              <a:defRPr/>
            </a:lvl1pPr>
          </a:lstStyle>
          <a:p>
            <a:pPr>
              <a:defRPr/>
            </a:pPr>
            <a:endParaRPr lang="es-ES"/>
          </a:p>
        </p:txBody>
      </p:sp>
      <p:sp>
        <p:nvSpPr>
          <p:cNvPr id="6" name="Rectangle 27"/>
          <p:cNvSpPr>
            <a:spLocks noGrp="1" noChangeArrowheads="1"/>
          </p:cNvSpPr>
          <p:nvPr>
            <p:ph type="ftr" sz="quarter" idx="11"/>
          </p:nvPr>
        </p:nvSpPr>
        <p:spPr>
          <a:ln/>
        </p:spPr>
        <p:txBody>
          <a:bodyPr/>
          <a:lstStyle>
            <a:lvl1pPr>
              <a:defRPr/>
            </a:lvl1pPr>
          </a:lstStyle>
          <a:p>
            <a:pPr>
              <a:defRPr/>
            </a:pPr>
            <a:endParaRPr lang="es-ES"/>
          </a:p>
        </p:txBody>
      </p:sp>
      <p:sp>
        <p:nvSpPr>
          <p:cNvPr id="7" name="Rectangle 28"/>
          <p:cNvSpPr>
            <a:spLocks noGrp="1" noChangeArrowheads="1"/>
          </p:cNvSpPr>
          <p:nvPr>
            <p:ph type="sldNum" sz="quarter" idx="12"/>
          </p:nvPr>
        </p:nvSpPr>
        <p:spPr>
          <a:ln/>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26"/>
          <p:cNvSpPr>
            <a:spLocks noGrp="1" noChangeArrowheads="1"/>
          </p:cNvSpPr>
          <p:nvPr>
            <p:ph type="dt" sz="half" idx="10"/>
          </p:nvPr>
        </p:nvSpPr>
        <p:spPr>
          <a:ln/>
        </p:spPr>
        <p:txBody>
          <a:bodyPr/>
          <a:lstStyle>
            <a:lvl1pPr>
              <a:defRPr/>
            </a:lvl1pPr>
          </a:lstStyle>
          <a:p>
            <a:pPr>
              <a:defRPr/>
            </a:pPr>
            <a:endParaRPr lang="es-ES"/>
          </a:p>
        </p:txBody>
      </p:sp>
      <p:sp>
        <p:nvSpPr>
          <p:cNvPr id="8" name="Rectangle 27"/>
          <p:cNvSpPr>
            <a:spLocks noGrp="1" noChangeArrowheads="1"/>
          </p:cNvSpPr>
          <p:nvPr>
            <p:ph type="ftr" sz="quarter" idx="11"/>
          </p:nvPr>
        </p:nvSpPr>
        <p:spPr>
          <a:ln/>
        </p:spPr>
        <p:txBody>
          <a:bodyPr/>
          <a:lstStyle>
            <a:lvl1pPr>
              <a:defRPr/>
            </a:lvl1pPr>
          </a:lstStyle>
          <a:p>
            <a:pPr>
              <a:defRPr/>
            </a:pPr>
            <a:endParaRPr lang="es-ES"/>
          </a:p>
        </p:txBody>
      </p:sp>
      <p:sp>
        <p:nvSpPr>
          <p:cNvPr id="9" name="Rectangle 28"/>
          <p:cNvSpPr>
            <a:spLocks noGrp="1" noChangeArrowheads="1"/>
          </p:cNvSpPr>
          <p:nvPr>
            <p:ph type="sldNum" sz="quarter" idx="12"/>
          </p:nvPr>
        </p:nvSpPr>
        <p:spPr>
          <a:ln/>
        </p:spPr>
        <p:txBody>
          <a:bodyPr/>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26"/>
          <p:cNvSpPr>
            <a:spLocks noGrp="1" noChangeArrowheads="1"/>
          </p:cNvSpPr>
          <p:nvPr>
            <p:ph type="dt" sz="half" idx="10"/>
          </p:nvPr>
        </p:nvSpPr>
        <p:spPr>
          <a:ln/>
        </p:spPr>
        <p:txBody>
          <a:bodyPr/>
          <a:lstStyle>
            <a:lvl1pPr>
              <a:defRPr/>
            </a:lvl1pPr>
          </a:lstStyle>
          <a:p>
            <a:pPr>
              <a:defRPr/>
            </a:pPr>
            <a:endParaRPr lang="es-ES"/>
          </a:p>
        </p:txBody>
      </p:sp>
      <p:sp>
        <p:nvSpPr>
          <p:cNvPr id="4" name="Rectangle 27"/>
          <p:cNvSpPr>
            <a:spLocks noGrp="1" noChangeArrowheads="1"/>
          </p:cNvSpPr>
          <p:nvPr>
            <p:ph type="ftr" sz="quarter" idx="11"/>
          </p:nvPr>
        </p:nvSpPr>
        <p:spPr>
          <a:ln/>
        </p:spPr>
        <p:txBody>
          <a:bodyPr/>
          <a:lstStyle>
            <a:lvl1pPr>
              <a:defRPr/>
            </a:lvl1pPr>
          </a:lstStyle>
          <a:p>
            <a:pPr>
              <a:defRPr/>
            </a:pPr>
            <a:endParaRPr lang="es-ES"/>
          </a:p>
        </p:txBody>
      </p:sp>
      <p:sp>
        <p:nvSpPr>
          <p:cNvPr id="5" name="Rectangle 28"/>
          <p:cNvSpPr>
            <a:spLocks noGrp="1" noChangeArrowheads="1"/>
          </p:cNvSpPr>
          <p:nvPr>
            <p:ph type="sldNum" sz="quarter" idx="12"/>
          </p:nvPr>
        </p:nvSpPr>
        <p:spPr>
          <a:ln/>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6"/>
          <p:cNvSpPr>
            <a:spLocks noGrp="1" noChangeArrowheads="1"/>
          </p:cNvSpPr>
          <p:nvPr>
            <p:ph type="dt" sz="half" idx="10"/>
          </p:nvPr>
        </p:nvSpPr>
        <p:spPr>
          <a:ln/>
        </p:spPr>
        <p:txBody>
          <a:bodyPr/>
          <a:lstStyle>
            <a:lvl1pPr>
              <a:defRPr/>
            </a:lvl1pPr>
          </a:lstStyle>
          <a:p>
            <a:pPr>
              <a:defRPr/>
            </a:pPr>
            <a:endParaRPr lang="es-ES"/>
          </a:p>
        </p:txBody>
      </p:sp>
      <p:sp>
        <p:nvSpPr>
          <p:cNvPr id="3" name="Rectangle 27"/>
          <p:cNvSpPr>
            <a:spLocks noGrp="1" noChangeArrowheads="1"/>
          </p:cNvSpPr>
          <p:nvPr>
            <p:ph type="ftr" sz="quarter" idx="11"/>
          </p:nvPr>
        </p:nvSpPr>
        <p:spPr>
          <a:ln/>
        </p:spPr>
        <p:txBody>
          <a:bodyPr/>
          <a:lstStyle>
            <a:lvl1pPr>
              <a:defRPr/>
            </a:lvl1pPr>
          </a:lstStyle>
          <a:p>
            <a:pPr>
              <a:defRPr/>
            </a:pPr>
            <a:endParaRPr lang="es-ES"/>
          </a:p>
        </p:txBody>
      </p:sp>
      <p:sp>
        <p:nvSpPr>
          <p:cNvPr id="4" name="Rectangle 28"/>
          <p:cNvSpPr>
            <a:spLocks noGrp="1" noChangeArrowheads="1"/>
          </p:cNvSpPr>
          <p:nvPr>
            <p:ph type="sldNum" sz="quarter" idx="12"/>
          </p:nvPr>
        </p:nvSpPr>
        <p:spPr>
          <a:ln/>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6"/>
          <p:cNvSpPr>
            <a:spLocks noGrp="1" noChangeArrowheads="1"/>
          </p:cNvSpPr>
          <p:nvPr>
            <p:ph type="dt" sz="half" idx="10"/>
          </p:nvPr>
        </p:nvSpPr>
        <p:spPr>
          <a:ln/>
        </p:spPr>
        <p:txBody>
          <a:bodyPr/>
          <a:lstStyle>
            <a:lvl1pPr>
              <a:defRPr/>
            </a:lvl1pPr>
          </a:lstStyle>
          <a:p>
            <a:pPr>
              <a:defRPr/>
            </a:pPr>
            <a:endParaRPr lang="es-ES"/>
          </a:p>
        </p:txBody>
      </p:sp>
      <p:sp>
        <p:nvSpPr>
          <p:cNvPr id="6" name="Rectangle 27"/>
          <p:cNvSpPr>
            <a:spLocks noGrp="1" noChangeArrowheads="1"/>
          </p:cNvSpPr>
          <p:nvPr>
            <p:ph type="ftr" sz="quarter" idx="11"/>
          </p:nvPr>
        </p:nvSpPr>
        <p:spPr>
          <a:ln/>
        </p:spPr>
        <p:txBody>
          <a:bodyPr/>
          <a:lstStyle>
            <a:lvl1pPr>
              <a:defRPr/>
            </a:lvl1pPr>
          </a:lstStyle>
          <a:p>
            <a:pPr>
              <a:defRPr/>
            </a:pPr>
            <a:endParaRPr lang="es-ES"/>
          </a:p>
        </p:txBody>
      </p:sp>
      <p:sp>
        <p:nvSpPr>
          <p:cNvPr id="7" name="Rectangle 28"/>
          <p:cNvSpPr>
            <a:spLocks noGrp="1" noChangeArrowheads="1"/>
          </p:cNvSpPr>
          <p:nvPr>
            <p:ph type="sldNum" sz="quarter" idx="12"/>
          </p:nvPr>
        </p:nvSpPr>
        <p:spPr>
          <a:ln/>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6"/>
          <p:cNvSpPr>
            <a:spLocks noGrp="1" noChangeArrowheads="1"/>
          </p:cNvSpPr>
          <p:nvPr>
            <p:ph type="dt" sz="half" idx="10"/>
          </p:nvPr>
        </p:nvSpPr>
        <p:spPr>
          <a:ln/>
        </p:spPr>
        <p:txBody>
          <a:bodyPr/>
          <a:lstStyle>
            <a:lvl1pPr>
              <a:defRPr/>
            </a:lvl1pPr>
          </a:lstStyle>
          <a:p>
            <a:pPr>
              <a:defRPr/>
            </a:pPr>
            <a:endParaRPr lang="es-ES"/>
          </a:p>
        </p:txBody>
      </p:sp>
      <p:sp>
        <p:nvSpPr>
          <p:cNvPr id="6" name="Rectangle 27"/>
          <p:cNvSpPr>
            <a:spLocks noGrp="1" noChangeArrowheads="1"/>
          </p:cNvSpPr>
          <p:nvPr>
            <p:ph type="ftr" sz="quarter" idx="11"/>
          </p:nvPr>
        </p:nvSpPr>
        <p:spPr>
          <a:ln/>
        </p:spPr>
        <p:txBody>
          <a:bodyPr/>
          <a:lstStyle>
            <a:lvl1pPr>
              <a:defRPr/>
            </a:lvl1pPr>
          </a:lstStyle>
          <a:p>
            <a:pPr>
              <a:defRPr/>
            </a:pPr>
            <a:endParaRPr lang="es-ES"/>
          </a:p>
        </p:txBody>
      </p:sp>
      <p:sp>
        <p:nvSpPr>
          <p:cNvPr id="7" name="Rectangle 28"/>
          <p:cNvSpPr>
            <a:spLocks noGrp="1" noChangeArrowheads="1"/>
          </p:cNvSpPr>
          <p:nvPr>
            <p:ph type="sldNum" sz="quarter" idx="12"/>
          </p:nvPr>
        </p:nvSpPr>
        <p:spPr>
          <a:ln/>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0000"/>
            </a:gs>
          </a:gsLst>
          <a:lin ang="18900000" scaled="1"/>
        </a:gradFill>
        <a:effectLst/>
      </p:bgPr>
    </p:bg>
    <p:spTree>
      <p:nvGrpSpPr>
        <p:cNvPr id="1" name=""/>
        <p:cNvGrpSpPr/>
        <p:nvPr/>
      </p:nvGrpSpPr>
      <p:grpSpPr>
        <a:xfrm>
          <a:off x="0" y="0"/>
          <a:ext cx="0" cy="0"/>
          <a:chOff x="0" y="0"/>
          <a:chExt cx="0" cy="0"/>
        </a:xfrm>
      </p:grpSpPr>
      <p:sp>
        <p:nvSpPr>
          <p:cNvPr id="2050" name="Freeform 2"/>
          <p:cNvSpPr>
            <a:spLocks/>
          </p:cNvSpPr>
          <p:nvPr/>
        </p:nvSpPr>
        <p:spPr bwMode="auto">
          <a:xfrm>
            <a:off x="901700" y="3378200"/>
            <a:ext cx="5359400" cy="2425700"/>
          </a:xfrm>
          <a:custGeom>
            <a:avLst/>
            <a:gdLst/>
            <a:ahLst/>
            <a:cxnLst>
              <a:cxn ang="0">
                <a:pos x="0" y="1525"/>
              </a:cxn>
              <a:cxn ang="0">
                <a:pos x="79" y="1498"/>
              </a:cxn>
              <a:cxn ang="0">
                <a:pos x="753" y="1223"/>
              </a:cxn>
              <a:cxn ang="0">
                <a:pos x="1048" y="1054"/>
              </a:cxn>
              <a:cxn ang="0">
                <a:pos x="1122" y="1007"/>
              </a:cxn>
              <a:cxn ang="0">
                <a:pos x="1164" y="974"/>
              </a:cxn>
              <a:cxn ang="0">
                <a:pos x="1164" y="918"/>
              </a:cxn>
              <a:cxn ang="0">
                <a:pos x="1637" y="734"/>
              </a:cxn>
              <a:cxn ang="0">
                <a:pos x="1715" y="731"/>
              </a:cxn>
              <a:cxn ang="0">
                <a:pos x="1787" y="725"/>
              </a:cxn>
              <a:cxn ang="0">
                <a:pos x="1901" y="707"/>
              </a:cxn>
              <a:cxn ang="0">
                <a:pos x="2015" y="678"/>
              </a:cxn>
              <a:cxn ang="0">
                <a:pos x="2162" y="620"/>
              </a:cxn>
              <a:cxn ang="0">
                <a:pos x="2069" y="578"/>
              </a:cxn>
              <a:cxn ang="0">
                <a:pos x="2195" y="605"/>
              </a:cxn>
              <a:cxn ang="0">
                <a:pos x="2276" y="578"/>
              </a:cxn>
              <a:cxn ang="0">
                <a:pos x="2186" y="533"/>
              </a:cxn>
              <a:cxn ang="0">
                <a:pos x="2309" y="560"/>
              </a:cxn>
              <a:cxn ang="0">
                <a:pos x="2399" y="521"/>
              </a:cxn>
              <a:cxn ang="0">
                <a:pos x="2315" y="470"/>
              </a:cxn>
              <a:cxn ang="0">
                <a:pos x="2453" y="494"/>
              </a:cxn>
              <a:cxn ang="0">
                <a:pos x="2619" y="430"/>
              </a:cxn>
              <a:cxn ang="0">
                <a:pos x="2888" y="302"/>
              </a:cxn>
              <a:cxn ang="0">
                <a:pos x="3099" y="182"/>
              </a:cxn>
              <a:cxn ang="0">
                <a:pos x="3376" y="0"/>
              </a:cxn>
              <a:cxn ang="0">
                <a:pos x="3016" y="144"/>
              </a:cxn>
              <a:cxn ang="0">
                <a:pos x="2801" y="230"/>
              </a:cxn>
              <a:cxn ang="0">
                <a:pos x="2619" y="302"/>
              </a:cxn>
              <a:cxn ang="0">
                <a:pos x="2386" y="398"/>
              </a:cxn>
              <a:cxn ang="0">
                <a:pos x="2146" y="478"/>
              </a:cxn>
              <a:cxn ang="0">
                <a:pos x="1792" y="624"/>
              </a:cxn>
              <a:cxn ang="0">
                <a:pos x="1601" y="710"/>
              </a:cxn>
              <a:cxn ang="0">
                <a:pos x="1135" y="886"/>
              </a:cxn>
              <a:cxn ang="0">
                <a:pos x="1098" y="871"/>
              </a:cxn>
              <a:cxn ang="0">
                <a:pos x="993" y="871"/>
              </a:cxn>
              <a:cxn ang="0">
                <a:pos x="450" y="1039"/>
              </a:cxn>
              <a:cxn ang="0">
                <a:pos x="8" y="1214"/>
              </a:cxn>
              <a:cxn ang="0">
                <a:pos x="27" y="1240"/>
              </a:cxn>
              <a:cxn ang="0">
                <a:pos x="35" y="1237"/>
              </a:cxn>
              <a:cxn ang="0">
                <a:pos x="10" y="1528"/>
              </a:cxn>
              <a:cxn ang="0">
                <a:pos x="0" y="1525"/>
              </a:cxn>
            </a:cxnLst>
            <a:rect l="0" t="0" r="r" b="b"/>
            <a:pathLst>
              <a:path w="3376" h="1528">
                <a:moveTo>
                  <a:pt x="0" y="1525"/>
                </a:moveTo>
                <a:lnTo>
                  <a:pt x="79" y="1498"/>
                </a:lnTo>
                <a:lnTo>
                  <a:pt x="753" y="1223"/>
                </a:lnTo>
                <a:lnTo>
                  <a:pt x="1048" y="1054"/>
                </a:lnTo>
                <a:lnTo>
                  <a:pt x="1122" y="1007"/>
                </a:lnTo>
                <a:lnTo>
                  <a:pt x="1164" y="974"/>
                </a:lnTo>
                <a:lnTo>
                  <a:pt x="1164" y="918"/>
                </a:lnTo>
                <a:lnTo>
                  <a:pt x="1637" y="734"/>
                </a:lnTo>
                <a:lnTo>
                  <a:pt x="1715" y="731"/>
                </a:lnTo>
                <a:lnTo>
                  <a:pt x="1787" y="725"/>
                </a:lnTo>
                <a:lnTo>
                  <a:pt x="1901" y="707"/>
                </a:lnTo>
                <a:lnTo>
                  <a:pt x="2015" y="678"/>
                </a:lnTo>
                <a:lnTo>
                  <a:pt x="2162" y="620"/>
                </a:lnTo>
                <a:lnTo>
                  <a:pt x="2069" y="578"/>
                </a:lnTo>
                <a:lnTo>
                  <a:pt x="2195" y="605"/>
                </a:lnTo>
                <a:lnTo>
                  <a:pt x="2276" y="578"/>
                </a:lnTo>
                <a:lnTo>
                  <a:pt x="2186" y="533"/>
                </a:lnTo>
                <a:lnTo>
                  <a:pt x="2309" y="560"/>
                </a:lnTo>
                <a:lnTo>
                  <a:pt x="2399" y="521"/>
                </a:lnTo>
                <a:lnTo>
                  <a:pt x="2315" y="470"/>
                </a:lnTo>
                <a:lnTo>
                  <a:pt x="2453" y="494"/>
                </a:lnTo>
                <a:lnTo>
                  <a:pt x="2619" y="430"/>
                </a:lnTo>
                <a:lnTo>
                  <a:pt x="2888" y="302"/>
                </a:lnTo>
                <a:lnTo>
                  <a:pt x="3099" y="182"/>
                </a:lnTo>
                <a:lnTo>
                  <a:pt x="3376" y="0"/>
                </a:lnTo>
                <a:lnTo>
                  <a:pt x="3016" y="144"/>
                </a:lnTo>
                <a:lnTo>
                  <a:pt x="2801" y="230"/>
                </a:lnTo>
                <a:lnTo>
                  <a:pt x="2619" y="302"/>
                </a:lnTo>
                <a:lnTo>
                  <a:pt x="2386" y="398"/>
                </a:lnTo>
                <a:lnTo>
                  <a:pt x="2146" y="478"/>
                </a:lnTo>
                <a:lnTo>
                  <a:pt x="1792" y="624"/>
                </a:lnTo>
                <a:lnTo>
                  <a:pt x="1601" y="710"/>
                </a:lnTo>
                <a:lnTo>
                  <a:pt x="1135" y="886"/>
                </a:lnTo>
                <a:lnTo>
                  <a:pt x="1098" y="871"/>
                </a:lnTo>
                <a:lnTo>
                  <a:pt x="993" y="871"/>
                </a:lnTo>
                <a:lnTo>
                  <a:pt x="450" y="1039"/>
                </a:lnTo>
                <a:lnTo>
                  <a:pt x="8" y="1214"/>
                </a:lnTo>
                <a:lnTo>
                  <a:pt x="27" y="1240"/>
                </a:lnTo>
                <a:lnTo>
                  <a:pt x="35" y="1237"/>
                </a:lnTo>
                <a:lnTo>
                  <a:pt x="10" y="1528"/>
                </a:lnTo>
                <a:lnTo>
                  <a:pt x="0" y="1525"/>
                </a:lnTo>
              </a:path>
            </a:pathLst>
          </a:custGeom>
          <a:solidFill>
            <a:srgbClr val="000000">
              <a:alpha val="50000"/>
            </a:srgbClr>
          </a:solidFill>
          <a:ln w="9525">
            <a:noFill/>
            <a:round/>
            <a:headEnd type="none" w="sm" len="sm"/>
            <a:tailEnd type="none" w="sm" len="sm"/>
          </a:ln>
        </p:spPr>
        <p:txBody>
          <a:bodyPr/>
          <a:lstStyle/>
          <a:p>
            <a:pPr>
              <a:defRPr/>
            </a:pPr>
            <a:endParaRPr lang="en-US"/>
          </a:p>
        </p:txBody>
      </p:sp>
      <p:grpSp>
        <p:nvGrpSpPr>
          <p:cNvPr id="1027" name="Group 3"/>
          <p:cNvGrpSpPr>
            <a:grpSpLocks/>
          </p:cNvGrpSpPr>
          <p:nvPr/>
        </p:nvGrpSpPr>
        <p:grpSpPr bwMode="auto">
          <a:xfrm>
            <a:off x="296863" y="3022600"/>
            <a:ext cx="976312" cy="2828925"/>
            <a:chOff x="187" y="1904"/>
            <a:chExt cx="615" cy="1782"/>
          </a:xfrm>
        </p:grpSpPr>
        <p:grpSp>
          <p:nvGrpSpPr>
            <p:cNvPr id="1034" name="Group 4"/>
            <p:cNvGrpSpPr>
              <a:grpSpLocks/>
            </p:cNvGrpSpPr>
            <p:nvPr/>
          </p:nvGrpSpPr>
          <p:grpSpPr bwMode="auto">
            <a:xfrm>
              <a:off x="187" y="3207"/>
              <a:ext cx="438" cy="479"/>
              <a:chOff x="187" y="3207"/>
              <a:chExt cx="438" cy="479"/>
            </a:xfrm>
          </p:grpSpPr>
          <p:sp>
            <p:nvSpPr>
              <p:cNvPr id="2053" name="Oval 5"/>
              <p:cNvSpPr>
                <a:spLocks noChangeArrowheads="1"/>
              </p:cNvSpPr>
              <p:nvPr/>
            </p:nvSpPr>
            <p:spPr bwMode="auto">
              <a:xfrm>
                <a:off x="187" y="3544"/>
                <a:ext cx="435" cy="142"/>
              </a:xfrm>
              <a:prstGeom prst="ellipse">
                <a:avLst/>
              </a:prstGeom>
              <a:solidFill>
                <a:schemeClr val="bg2"/>
              </a:solidFill>
              <a:ln w="9525">
                <a:noFill/>
                <a:round/>
                <a:headEnd/>
                <a:tailEnd/>
              </a:ln>
            </p:spPr>
            <p:txBody>
              <a:bodyPr/>
              <a:lstStyle/>
              <a:p>
                <a:pPr>
                  <a:defRPr/>
                </a:pPr>
                <a:endParaRPr lang="en-US"/>
              </a:p>
            </p:txBody>
          </p:sp>
          <p:sp>
            <p:nvSpPr>
              <p:cNvPr id="2054" name="Oval 6"/>
              <p:cNvSpPr>
                <a:spLocks noChangeArrowheads="1"/>
              </p:cNvSpPr>
              <p:nvPr/>
            </p:nvSpPr>
            <p:spPr bwMode="auto">
              <a:xfrm>
                <a:off x="188" y="3534"/>
                <a:ext cx="437" cy="141"/>
              </a:xfrm>
              <a:prstGeom prst="ellipse">
                <a:avLst/>
              </a:prstGeom>
              <a:gradFill rotWithShape="0">
                <a:gsLst>
                  <a:gs pos="0">
                    <a:srgbClr val="000000"/>
                  </a:gs>
                  <a:gs pos="50000">
                    <a:schemeClr val="bg1"/>
                  </a:gs>
                  <a:gs pos="100000">
                    <a:srgbClr val="000000"/>
                  </a:gs>
                </a:gsLst>
                <a:lin ang="0" scaled="1"/>
              </a:gradFill>
              <a:ln w="9525">
                <a:noFill/>
                <a:round/>
                <a:headEnd/>
                <a:tailEnd/>
              </a:ln>
            </p:spPr>
            <p:txBody>
              <a:bodyPr/>
              <a:lstStyle/>
              <a:p>
                <a:pPr>
                  <a:defRPr/>
                </a:pPr>
                <a:endParaRPr lang="en-US"/>
              </a:p>
            </p:txBody>
          </p:sp>
          <p:sp>
            <p:nvSpPr>
              <p:cNvPr id="2055" name="Oval 7"/>
              <p:cNvSpPr>
                <a:spLocks noChangeArrowheads="1"/>
              </p:cNvSpPr>
              <p:nvPr/>
            </p:nvSpPr>
            <p:spPr bwMode="auto">
              <a:xfrm>
                <a:off x="275" y="3207"/>
                <a:ext cx="267" cy="84"/>
              </a:xfrm>
              <a:prstGeom prst="ellipse">
                <a:avLst/>
              </a:prstGeom>
              <a:solidFill>
                <a:schemeClr val="bg1"/>
              </a:solidFill>
              <a:ln w="9525">
                <a:noFill/>
                <a:round/>
                <a:headEnd/>
                <a:tailEnd/>
              </a:ln>
            </p:spPr>
            <p:txBody>
              <a:bodyPr/>
              <a:lstStyle/>
              <a:p>
                <a:pPr>
                  <a:defRPr/>
                </a:pPr>
                <a:endParaRPr lang="en-US"/>
              </a:p>
            </p:txBody>
          </p:sp>
          <p:sp>
            <p:nvSpPr>
              <p:cNvPr id="2056" name="Oval 8"/>
              <p:cNvSpPr>
                <a:spLocks noChangeArrowheads="1"/>
              </p:cNvSpPr>
              <p:nvPr/>
            </p:nvSpPr>
            <p:spPr bwMode="auto">
              <a:xfrm>
                <a:off x="277" y="3207"/>
                <a:ext cx="261" cy="70"/>
              </a:xfrm>
              <a:prstGeom prst="ellipse">
                <a:avLst/>
              </a:prstGeom>
              <a:gradFill rotWithShape="0">
                <a:gsLst>
                  <a:gs pos="0">
                    <a:srgbClr val="590000"/>
                  </a:gs>
                  <a:gs pos="50000">
                    <a:schemeClr val="bg1"/>
                  </a:gs>
                  <a:gs pos="100000">
                    <a:srgbClr val="590000"/>
                  </a:gs>
                </a:gsLst>
                <a:lin ang="5400000" scaled="1"/>
              </a:gradFill>
              <a:ln w="9525">
                <a:noFill/>
                <a:round/>
                <a:headEnd/>
                <a:tailEnd/>
              </a:ln>
            </p:spPr>
            <p:txBody>
              <a:bodyPr/>
              <a:lstStyle/>
              <a:p>
                <a:pPr>
                  <a:defRPr/>
                </a:pPr>
                <a:endParaRPr lang="en-US"/>
              </a:p>
            </p:txBody>
          </p:sp>
          <p:sp>
            <p:nvSpPr>
              <p:cNvPr id="2057" name="AutoShape 9"/>
              <p:cNvSpPr>
                <a:spLocks noChangeArrowheads="1"/>
              </p:cNvSpPr>
              <p:nvPr/>
            </p:nvSpPr>
            <p:spPr bwMode="auto">
              <a:xfrm flipV="1">
                <a:off x="187" y="3253"/>
                <a:ext cx="438" cy="11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w="9525">
                <a:noFill/>
                <a:miter lim="800000"/>
                <a:headEnd/>
                <a:tailEnd/>
              </a:ln>
            </p:spPr>
            <p:txBody>
              <a:bodyPr/>
              <a:lstStyle/>
              <a:p>
                <a:pPr>
                  <a:defRPr/>
                </a:pPr>
                <a:endParaRPr lang="en-US"/>
              </a:p>
            </p:txBody>
          </p:sp>
          <p:sp>
            <p:nvSpPr>
              <p:cNvPr id="2058" name="Rectangle 10"/>
              <p:cNvSpPr>
                <a:spLocks noChangeArrowheads="1"/>
              </p:cNvSpPr>
              <p:nvPr/>
            </p:nvSpPr>
            <p:spPr bwMode="auto">
              <a:xfrm>
                <a:off x="187" y="3383"/>
                <a:ext cx="436" cy="233"/>
              </a:xfrm>
              <a:prstGeom prst="rect">
                <a:avLst/>
              </a:prstGeom>
              <a:gradFill rotWithShape="0">
                <a:gsLst>
                  <a:gs pos="0">
                    <a:srgbClr val="000000"/>
                  </a:gs>
                  <a:gs pos="50000">
                    <a:schemeClr val="bg1"/>
                  </a:gs>
                  <a:gs pos="100000">
                    <a:srgbClr val="000000"/>
                  </a:gs>
                </a:gsLst>
                <a:lin ang="0" scaled="1"/>
              </a:gradFill>
              <a:ln w="9525">
                <a:noFill/>
                <a:miter lim="800000"/>
                <a:headEnd/>
                <a:tailEnd/>
              </a:ln>
            </p:spPr>
            <p:txBody>
              <a:bodyPr/>
              <a:lstStyle/>
              <a:p>
                <a:pPr>
                  <a:defRPr/>
                </a:pPr>
                <a:endParaRPr lang="en-US"/>
              </a:p>
            </p:txBody>
          </p:sp>
          <p:sp>
            <p:nvSpPr>
              <p:cNvPr id="2059" name="Oval 11"/>
              <p:cNvSpPr>
                <a:spLocks noChangeArrowheads="1"/>
              </p:cNvSpPr>
              <p:nvPr/>
            </p:nvSpPr>
            <p:spPr bwMode="auto">
              <a:xfrm>
                <a:off x="187" y="3329"/>
                <a:ext cx="436" cy="91"/>
              </a:xfrm>
              <a:prstGeom prst="ellipse">
                <a:avLst/>
              </a:prstGeom>
              <a:solidFill>
                <a:srgbClr val="000000"/>
              </a:solidFill>
              <a:ln w="9525">
                <a:noFill/>
                <a:round/>
                <a:headEnd/>
                <a:tailEnd/>
              </a:ln>
            </p:spPr>
            <p:txBody>
              <a:bodyPr/>
              <a:lstStyle/>
              <a:p>
                <a:pPr>
                  <a:defRPr/>
                </a:pPr>
                <a:endParaRPr lang="en-US"/>
              </a:p>
            </p:txBody>
          </p:sp>
          <p:sp>
            <p:nvSpPr>
              <p:cNvPr id="2060" name="Freeform 12"/>
              <p:cNvSpPr>
                <a:spLocks/>
              </p:cNvSpPr>
              <p:nvPr/>
            </p:nvSpPr>
            <p:spPr bwMode="auto">
              <a:xfrm>
                <a:off x="216" y="3282"/>
                <a:ext cx="113" cy="393"/>
              </a:xfrm>
              <a:custGeom>
                <a:avLst/>
                <a:gdLst/>
                <a:ahLst/>
                <a:cxnLst>
                  <a:cxn ang="0">
                    <a:pos x="68" y="0"/>
                  </a:cxn>
                  <a:cxn ang="0">
                    <a:pos x="0" y="110"/>
                  </a:cxn>
                  <a:cxn ang="0">
                    <a:pos x="3" y="361"/>
                  </a:cxn>
                  <a:cxn ang="0">
                    <a:pos x="36" y="379"/>
                  </a:cxn>
                  <a:cxn ang="0">
                    <a:pos x="63" y="385"/>
                  </a:cxn>
                  <a:cxn ang="0">
                    <a:pos x="92" y="392"/>
                  </a:cxn>
                  <a:cxn ang="0">
                    <a:pos x="90" y="136"/>
                  </a:cxn>
                  <a:cxn ang="0">
                    <a:pos x="112" y="10"/>
                  </a:cxn>
                  <a:cxn ang="0">
                    <a:pos x="102" y="10"/>
                  </a:cxn>
                  <a:cxn ang="0">
                    <a:pos x="81" y="6"/>
                  </a:cxn>
                  <a:cxn ang="0">
                    <a:pos x="68" y="0"/>
                  </a:cxn>
                </a:cxnLst>
                <a:rect l="0" t="0" r="r" b="b"/>
                <a:pathLst>
                  <a:path w="113" h="393">
                    <a:moveTo>
                      <a:pt x="68" y="0"/>
                    </a:moveTo>
                    <a:lnTo>
                      <a:pt x="0" y="110"/>
                    </a:lnTo>
                    <a:lnTo>
                      <a:pt x="3" y="361"/>
                    </a:lnTo>
                    <a:lnTo>
                      <a:pt x="36" y="379"/>
                    </a:lnTo>
                    <a:lnTo>
                      <a:pt x="63" y="385"/>
                    </a:lnTo>
                    <a:lnTo>
                      <a:pt x="92" y="392"/>
                    </a:lnTo>
                    <a:lnTo>
                      <a:pt x="90" y="136"/>
                    </a:lnTo>
                    <a:lnTo>
                      <a:pt x="112" y="10"/>
                    </a:lnTo>
                    <a:lnTo>
                      <a:pt x="102" y="10"/>
                    </a:lnTo>
                    <a:lnTo>
                      <a:pt x="81" y="6"/>
                    </a:lnTo>
                    <a:lnTo>
                      <a:pt x="68" y="0"/>
                    </a:lnTo>
                  </a:path>
                </a:pathLst>
              </a:custGeom>
              <a:gradFill rotWithShape="0">
                <a:gsLst>
                  <a:gs pos="0">
                    <a:srgbClr val="590000"/>
                  </a:gs>
                  <a:gs pos="100000">
                    <a:schemeClr val="bg1"/>
                  </a:gs>
                </a:gsLst>
                <a:lin ang="0" scaled="1"/>
              </a:gradFill>
              <a:ln w="9525">
                <a:noFill/>
                <a:round/>
                <a:headEnd type="none" w="sm" len="sm"/>
                <a:tailEnd type="none" w="sm" len="sm"/>
              </a:ln>
            </p:spPr>
            <p:txBody>
              <a:bodyPr/>
              <a:lstStyle/>
              <a:p>
                <a:pPr>
                  <a:defRPr/>
                </a:pPr>
                <a:endParaRPr lang="en-US"/>
              </a:p>
            </p:txBody>
          </p:sp>
          <p:sp>
            <p:nvSpPr>
              <p:cNvPr id="2061" name="Oval 13"/>
              <p:cNvSpPr>
                <a:spLocks noChangeArrowheads="1"/>
              </p:cNvSpPr>
              <p:nvPr/>
            </p:nvSpPr>
            <p:spPr bwMode="auto">
              <a:xfrm>
                <a:off x="297" y="3221"/>
                <a:ext cx="222" cy="45"/>
              </a:xfrm>
              <a:prstGeom prst="ellipse">
                <a:avLst/>
              </a:prstGeom>
              <a:gradFill rotWithShape="0">
                <a:gsLst>
                  <a:gs pos="0">
                    <a:srgbClr val="590000"/>
                  </a:gs>
                  <a:gs pos="50000">
                    <a:schemeClr val="bg1"/>
                  </a:gs>
                  <a:gs pos="100000">
                    <a:srgbClr val="590000"/>
                  </a:gs>
                </a:gsLst>
                <a:lin ang="0" scaled="1"/>
              </a:gradFill>
              <a:ln w="9525">
                <a:noFill/>
                <a:round/>
                <a:headEnd/>
                <a:tailEnd/>
              </a:ln>
            </p:spPr>
            <p:txBody>
              <a:bodyPr/>
              <a:lstStyle/>
              <a:p>
                <a:pPr>
                  <a:defRPr/>
                </a:pPr>
                <a:endParaRPr lang="en-US"/>
              </a:p>
            </p:txBody>
          </p:sp>
          <p:sp>
            <p:nvSpPr>
              <p:cNvPr id="2062" name="Oval 14"/>
              <p:cNvSpPr>
                <a:spLocks noChangeArrowheads="1"/>
              </p:cNvSpPr>
              <p:nvPr/>
            </p:nvSpPr>
            <p:spPr bwMode="auto">
              <a:xfrm>
                <a:off x="192" y="3332"/>
                <a:ext cx="418" cy="86"/>
              </a:xfrm>
              <a:prstGeom prst="ellipse">
                <a:avLst/>
              </a:prstGeom>
              <a:solidFill>
                <a:srgbClr val="000000">
                  <a:alpha val="50000"/>
                </a:srgbClr>
              </a:solidFill>
              <a:ln w="9525">
                <a:noFill/>
                <a:round/>
                <a:headEnd/>
                <a:tailEnd/>
              </a:ln>
            </p:spPr>
            <p:txBody>
              <a:bodyPr/>
              <a:lstStyle/>
              <a:p>
                <a:pPr>
                  <a:defRPr/>
                </a:pPr>
                <a:endParaRPr lang="en-US"/>
              </a:p>
            </p:txBody>
          </p:sp>
          <p:sp>
            <p:nvSpPr>
              <p:cNvPr id="2063" name="Freeform 15"/>
              <p:cNvSpPr>
                <a:spLocks/>
              </p:cNvSpPr>
              <p:nvPr/>
            </p:nvSpPr>
            <p:spPr bwMode="auto">
              <a:xfrm>
                <a:off x="232" y="3283"/>
                <a:ext cx="67" cy="369"/>
              </a:xfrm>
              <a:custGeom>
                <a:avLst/>
                <a:gdLst/>
                <a:ahLst/>
                <a:cxnLst>
                  <a:cxn ang="0">
                    <a:pos x="0" y="133"/>
                  </a:cxn>
                  <a:cxn ang="0">
                    <a:pos x="0" y="357"/>
                  </a:cxn>
                  <a:cxn ang="0">
                    <a:pos x="20" y="368"/>
                  </a:cxn>
                  <a:cxn ang="0">
                    <a:pos x="20" y="141"/>
                  </a:cxn>
                  <a:cxn ang="0">
                    <a:pos x="20" y="125"/>
                  </a:cxn>
                  <a:cxn ang="0">
                    <a:pos x="29" y="111"/>
                  </a:cxn>
                  <a:cxn ang="0">
                    <a:pos x="66" y="4"/>
                  </a:cxn>
                  <a:cxn ang="0">
                    <a:pos x="59" y="0"/>
                  </a:cxn>
                  <a:cxn ang="0">
                    <a:pos x="8" y="113"/>
                  </a:cxn>
                  <a:cxn ang="0">
                    <a:pos x="0" y="133"/>
                  </a:cxn>
                </a:cxnLst>
                <a:rect l="0" t="0" r="r" b="b"/>
                <a:pathLst>
                  <a:path w="67" h="369">
                    <a:moveTo>
                      <a:pt x="0" y="133"/>
                    </a:moveTo>
                    <a:lnTo>
                      <a:pt x="0" y="357"/>
                    </a:lnTo>
                    <a:lnTo>
                      <a:pt x="20" y="368"/>
                    </a:lnTo>
                    <a:lnTo>
                      <a:pt x="20" y="141"/>
                    </a:lnTo>
                    <a:lnTo>
                      <a:pt x="20" y="125"/>
                    </a:lnTo>
                    <a:lnTo>
                      <a:pt x="29" y="111"/>
                    </a:lnTo>
                    <a:lnTo>
                      <a:pt x="66" y="4"/>
                    </a:lnTo>
                    <a:lnTo>
                      <a:pt x="59" y="0"/>
                    </a:lnTo>
                    <a:lnTo>
                      <a:pt x="8" y="113"/>
                    </a:lnTo>
                    <a:lnTo>
                      <a:pt x="0" y="133"/>
                    </a:lnTo>
                  </a:path>
                </a:pathLst>
              </a:custGeom>
              <a:gradFill rotWithShape="0">
                <a:gsLst>
                  <a:gs pos="0">
                    <a:schemeClr val="bg1"/>
                  </a:gs>
                  <a:gs pos="50000">
                    <a:srgbClr val="FFFFFF"/>
                  </a:gs>
                  <a:gs pos="100000">
                    <a:schemeClr val="bg1"/>
                  </a:gs>
                </a:gsLst>
                <a:lin ang="5400000" scaled="1"/>
              </a:gradFill>
              <a:ln w="9525">
                <a:noFill/>
                <a:round/>
                <a:headEnd type="none" w="sm" len="sm"/>
                <a:tailEnd type="none" w="sm" len="sm"/>
              </a:ln>
            </p:spPr>
            <p:txBody>
              <a:bodyPr/>
              <a:lstStyle/>
              <a:p>
                <a:pPr>
                  <a:defRPr/>
                </a:pPr>
                <a:endParaRPr lang="en-US"/>
              </a:p>
            </p:txBody>
          </p:sp>
          <p:sp>
            <p:nvSpPr>
              <p:cNvPr id="2064" name="Freeform 16"/>
              <p:cNvSpPr>
                <a:spLocks/>
              </p:cNvSpPr>
              <p:nvPr/>
            </p:nvSpPr>
            <p:spPr bwMode="auto">
              <a:xfrm>
                <a:off x="521" y="3275"/>
                <a:ext cx="99" cy="363"/>
              </a:xfrm>
              <a:custGeom>
                <a:avLst/>
                <a:gdLst/>
                <a:ahLst/>
                <a:cxnLst>
                  <a:cxn ang="0">
                    <a:pos x="98" y="102"/>
                  </a:cxn>
                  <a:cxn ang="0">
                    <a:pos x="98" y="348"/>
                  </a:cxn>
                  <a:cxn ang="0">
                    <a:pos x="81" y="362"/>
                  </a:cxn>
                  <a:cxn ang="0">
                    <a:pos x="81" y="106"/>
                  </a:cxn>
                  <a:cxn ang="0">
                    <a:pos x="0" y="4"/>
                  </a:cxn>
                  <a:cxn ang="0">
                    <a:pos x="7" y="0"/>
                  </a:cxn>
                  <a:cxn ang="0">
                    <a:pos x="98" y="102"/>
                  </a:cxn>
                </a:cxnLst>
                <a:rect l="0" t="0" r="r" b="b"/>
                <a:pathLst>
                  <a:path w="99" h="363">
                    <a:moveTo>
                      <a:pt x="98" y="102"/>
                    </a:moveTo>
                    <a:lnTo>
                      <a:pt x="98" y="348"/>
                    </a:lnTo>
                    <a:lnTo>
                      <a:pt x="81" y="362"/>
                    </a:lnTo>
                    <a:lnTo>
                      <a:pt x="81" y="106"/>
                    </a:lnTo>
                    <a:lnTo>
                      <a:pt x="0" y="4"/>
                    </a:lnTo>
                    <a:lnTo>
                      <a:pt x="7" y="0"/>
                    </a:lnTo>
                    <a:lnTo>
                      <a:pt x="98" y="102"/>
                    </a:lnTo>
                  </a:path>
                </a:pathLst>
              </a:custGeom>
              <a:solidFill>
                <a:schemeClr val="bg1"/>
              </a:solidFill>
              <a:ln w="9525">
                <a:noFill/>
                <a:round/>
                <a:headEnd type="none" w="sm" len="sm"/>
                <a:tailEnd type="none" w="sm" len="sm"/>
              </a:ln>
            </p:spPr>
            <p:txBody>
              <a:bodyPr/>
              <a:lstStyle/>
              <a:p>
                <a:pPr>
                  <a:defRPr/>
                </a:pPr>
                <a:endParaRPr lang="en-US"/>
              </a:p>
            </p:txBody>
          </p:sp>
          <p:sp>
            <p:nvSpPr>
              <p:cNvPr id="2065" name="Freeform 17"/>
              <p:cNvSpPr>
                <a:spLocks/>
              </p:cNvSpPr>
              <p:nvPr/>
            </p:nvSpPr>
            <p:spPr bwMode="auto">
              <a:xfrm>
                <a:off x="441" y="3215"/>
                <a:ext cx="74" cy="23"/>
              </a:xfrm>
              <a:custGeom>
                <a:avLst/>
                <a:gdLst/>
                <a:ahLst/>
                <a:cxnLst>
                  <a:cxn ang="0">
                    <a:pos x="0" y="0"/>
                  </a:cxn>
                  <a:cxn ang="0">
                    <a:pos x="34" y="4"/>
                  </a:cxn>
                  <a:cxn ang="0">
                    <a:pos x="56" y="10"/>
                  </a:cxn>
                  <a:cxn ang="0">
                    <a:pos x="73" y="16"/>
                  </a:cxn>
                  <a:cxn ang="0">
                    <a:pos x="67" y="22"/>
                  </a:cxn>
                  <a:cxn ang="0">
                    <a:pos x="51" y="14"/>
                  </a:cxn>
                  <a:cxn ang="0">
                    <a:pos x="27" y="8"/>
                  </a:cxn>
                  <a:cxn ang="0">
                    <a:pos x="3" y="8"/>
                  </a:cxn>
                  <a:cxn ang="0">
                    <a:pos x="0" y="0"/>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p:spPr>
            <p:txBody>
              <a:bodyPr/>
              <a:lstStyle/>
              <a:p>
                <a:pPr>
                  <a:defRPr/>
                </a:pPr>
                <a:endParaRPr lang="en-US"/>
              </a:p>
            </p:txBody>
          </p:sp>
          <p:sp>
            <p:nvSpPr>
              <p:cNvPr id="2066" name="Freeform 18"/>
              <p:cNvSpPr>
                <a:spLocks/>
              </p:cNvSpPr>
              <p:nvPr/>
            </p:nvSpPr>
            <p:spPr bwMode="auto">
              <a:xfrm>
                <a:off x="492" y="3327"/>
                <a:ext cx="74" cy="23"/>
              </a:xfrm>
              <a:custGeom>
                <a:avLst/>
                <a:gdLst/>
                <a:ahLst/>
                <a:cxnLst>
                  <a:cxn ang="0">
                    <a:pos x="0" y="0"/>
                  </a:cxn>
                  <a:cxn ang="0">
                    <a:pos x="34" y="4"/>
                  </a:cxn>
                  <a:cxn ang="0">
                    <a:pos x="56" y="10"/>
                  </a:cxn>
                  <a:cxn ang="0">
                    <a:pos x="73" y="16"/>
                  </a:cxn>
                  <a:cxn ang="0">
                    <a:pos x="67" y="22"/>
                  </a:cxn>
                  <a:cxn ang="0">
                    <a:pos x="51" y="14"/>
                  </a:cxn>
                  <a:cxn ang="0">
                    <a:pos x="27" y="8"/>
                  </a:cxn>
                  <a:cxn ang="0">
                    <a:pos x="3" y="8"/>
                  </a:cxn>
                  <a:cxn ang="0">
                    <a:pos x="0" y="0"/>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p:spPr>
            <p:txBody>
              <a:bodyPr/>
              <a:lstStyle/>
              <a:p>
                <a:pPr>
                  <a:defRPr/>
                </a:pPr>
                <a:endParaRPr lang="en-US"/>
              </a:p>
            </p:txBody>
          </p:sp>
          <p:sp>
            <p:nvSpPr>
              <p:cNvPr id="2067" name="Freeform 19"/>
              <p:cNvSpPr>
                <a:spLocks/>
              </p:cNvSpPr>
              <p:nvPr/>
            </p:nvSpPr>
            <p:spPr bwMode="auto">
              <a:xfrm>
                <a:off x="286" y="3250"/>
                <a:ext cx="73" cy="23"/>
              </a:xfrm>
              <a:custGeom>
                <a:avLst/>
                <a:gdLst/>
                <a:ahLst/>
                <a:cxnLst>
                  <a:cxn ang="0">
                    <a:pos x="72" y="22"/>
                  </a:cxn>
                  <a:cxn ang="0">
                    <a:pos x="37" y="18"/>
                  </a:cxn>
                  <a:cxn ang="0">
                    <a:pos x="16" y="12"/>
                  </a:cxn>
                  <a:cxn ang="0">
                    <a:pos x="0" y="6"/>
                  </a:cxn>
                  <a:cxn ang="0">
                    <a:pos x="5" y="0"/>
                  </a:cxn>
                  <a:cxn ang="0">
                    <a:pos x="21" y="8"/>
                  </a:cxn>
                  <a:cxn ang="0">
                    <a:pos x="45" y="14"/>
                  </a:cxn>
                  <a:cxn ang="0">
                    <a:pos x="68" y="14"/>
                  </a:cxn>
                  <a:cxn ang="0">
                    <a:pos x="72" y="22"/>
                  </a:cxn>
                </a:cxnLst>
                <a:rect l="0" t="0" r="r" b="b"/>
                <a:pathLst>
                  <a:path w="73" h="23">
                    <a:moveTo>
                      <a:pt x="72" y="22"/>
                    </a:moveTo>
                    <a:lnTo>
                      <a:pt x="37" y="18"/>
                    </a:lnTo>
                    <a:lnTo>
                      <a:pt x="16" y="12"/>
                    </a:lnTo>
                    <a:lnTo>
                      <a:pt x="0" y="6"/>
                    </a:lnTo>
                    <a:lnTo>
                      <a:pt x="5" y="0"/>
                    </a:lnTo>
                    <a:lnTo>
                      <a:pt x="21" y="8"/>
                    </a:lnTo>
                    <a:lnTo>
                      <a:pt x="45" y="14"/>
                    </a:lnTo>
                    <a:lnTo>
                      <a:pt x="68" y="14"/>
                    </a:lnTo>
                    <a:lnTo>
                      <a:pt x="72" y="22"/>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p:spPr>
            <p:txBody>
              <a:bodyPr/>
              <a:lstStyle/>
              <a:p>
                <a:pPr>
                  <a:defRPr/>
                </a:pPr>
                <a:endParaRPr lang="en-US"/>
              </a:p>
            </p:txBody>
          </p:sp>
          <p:sp>
            <p:nvSpPr>
              <p:cNvPr id="2068" name="Freeform 20"/>
              <p:cNvSpPr>
                <a:spLocks/>
              </p:cNvSpPr>
              <p:nvPr/>
            </p:nvSpPr>
            <p:spPr bwMode="auto">
              <a:xfrm>
                <a:off x="338" y="3284"/>
                <a:ext cx="81" cy="118"/>
              </a:xfrm>
              <a:custGeom>
                <a:avLst/>
                <a:gdLst/>
                <a:ahLst/>
                <a:cxnLst>
                  <a:cxn ang="0">
                    <a:pos x="40" y="0"/>
                  </a:cxn>
                  <a:cxn ang="0">
                    <a:pos x="80" y="4"/>
                  </a:cxn>
                  <a:cxn ang="0">
                    <a:pos x="65" y="40"/>
                  </a:cxn>
                  <a:cxn ang="0">
                    <a:pos x="58" y="62"/>
                  </a:cxn>
                  <a:cxn ang="0">
                    <a:pos x="47" y="82"/>
                  </a:cxn>
                  <a:cxn ang="0">
                    <a:pos x="40" y="105"/>
                  </a:cxn>
                  <a:cxn ang="0">
                    <a:pos x="37" y="117"/>
                  </a:cxn>
                  <a:cxn ang="0">
                    <a:pos x="16" y="114"/>
                  </a:cxn>
                  <a:cxn ang="0">
                    <a:pos x="0" y="108"/>
                  </a:cxn>
                  <a:cxn ang="0">
                    <a:pos x="7" y="84"/>
                  </a:cxn>
                  <a:cxn ang="0">
                    <a:pos x="25" y="60"/>
                  </a:cxn>
                  <a:cxn ang="0">
                    <a:pos x="29" y="40"/>
                  </a:cxn>
                  <a:cxn ang="0">
                    <a:pos x="36" y="20"/>
                  </a:cxn>
                  <a:cxn ang="0">
                    <a:pos x="40" y="0"/>
                  </a:cxn>
                </a:cxnLst>
                <a:rect l="0" t="0" r="r" b="b"/>
                <a:pathLst>
                  <a:path w="81" h="118">
                    <a:moveTo>
                      <a:pt x="40" y="0"/>
                    </a:moveTo>
                    <a:lnTo>
                      <a:pt x="80" y="4"/>
                    </a:lnTo>
                    <a:lnTo>
                      <a:pt x="65" y="40"/>
                    </a:lnTo>
                    <a:lnTo>
                      <a:pt x="58" y="62"/>
                    </a:lnTo>
                    <a:lnTo>
                      <a:pt x="47" y="82"/>
                    </a:lnTo>
                    <a:lnTo>
                      <a:pt x="40" y="105"/>
                    </a:lnTo>
                    <a:lnTo>
                      <a:pt x="37" y="117"/>
                    </a:lnTo>
                    <a:lnTo>
                      <a:pt x="16" y="114"/>
                    </a:lnTo>
                    <a:lnTo>
                      <a:pt x="0" y="108"/>
                    </a:lnTo>
                    <a:lnTo>
                      <a:pt x="7" y="84"/>
                    </a:lnTo>
                    <a:lnTo>
                      <a:pt x="25" y="60"/>
                    </a:lnTo>
                    <a:lnTo>
                      <a:pt x="29" y="40"/>
                    </a:lnTo>
                    <a:lnTo>
                      <a:pt x="36" y="20"/>
                    </a:lnTo>
                    <a:lnTo>
                      <a:pt x="40" y="0"/>
                    </a:lnTo>
                  </a:path>
                </a:pathLst>
              </a:custGeom>
              <a:gradFill rotWithShape="0">
                <a:gsLst>
                  <a:gs pos="0">
                    <a:srgbClr val="B36666"/>
                  </a:gs>
                  <a:gs pos="100000">
                    <a:schemeClr val="bg1"/>
                  </a:gs>
                </a:gsLst>
                <a:lin ang="2700000" scaled="1"/>
              </a:gradFill>
              <a:ln w="9525">
                <a:noFill/>
                <a:round/>
                <a:headEnd type="none" w="sm" len="sm"/>
                <a:tailEnd type="none" w="sm" len="sm"/>
              </a:ln>
            </p:spPr>
            <p:txBody>
              <a:bodyPr/>
              <a:lstStyle/>
              <a:p>
                <a:pPr>
                  <a:defRPr/>
                </a:pPr>
                <a:endParaRPr lang="en-US"/>
              </a:p>
            </p:txBody>
          </p:sp>
          <p:sp>
            <p:nvSpPr>
              <p:cNvPr id="2069" name="Freeform 21"/>
              <p:cNvSpPr>
                <a:spLocks/>
              </p:cNvSpPr>
              <p:nvPr/>
            </p:nvSpPr>
            <p:spPr bwMode="auto">
              <a:xfrm>
                <a:off x="282" y="3265"/>
                <a:ext cx="261" cy="35"/>
              </a:xfrm>
              <a:custGeom>
                <a:avLst/>
                <a:gdLst/>
                <a:ahLst/>
                <a:cxnLst>
                  <a:cxn ang="0">
                    <a:pos x="0" y="0"/>
                  </a:cxn>
                  <a:cxn ang="0">
                    <a:pos x="25" y="10"/>
                  </a:cxn>
                  <a:cxn ang="0">
                    <a:pos x="66" y="18"/>
                  </a:cxn>
                  <a:cxn ang="0">
                    <a:pos x="122" y="19"/>
                  </a:cxn>
                  <a:cxn ang="0">
                    <a:pos x="177" y="19"/>
                  </a:cxn>
                  <a:cxn ang="0">
                    <a:pos x="218" y="12"/>
                  </a:cxn>
                  <a:cxn ang="0">
                    <a:pos x="240" y="6"/>
                  </a:cxn>
                  <a:cxn ang="0">
                    <a:pos x="248" y="0"/>
                  </a:cxn>
                  <a:cxn ang="0">
                    <a:pos x="260" y="15"/>
                  </a:cxn>
                  <a:cxn ang="0">
                    <a:pos x="221" y="28"/>
                  </a:cxn>
                  <a:cxn ang="0">
                    <a:pos x="164" y="34"/>
                  </a:cxn>
                  <a:cxn ang="0">
                    <a:pos x="98" y="33"/>
                  </a:cxn>
                  <a:cxn ang="0">
                    <a:pos x="39" y="24"/>
                  </a:cxn>
                  <a:cxn ang="0">
                    <a:pos x="5" y="9"/>
                  </a:cxn>
                  <a:cxn ang="0">
                    <a:pos x="0" y="0"/>
                  </a:cxn>
                </a:cxnLst>
                <a:rect l="0" t="0" r="r" b="b"/>
                <a:pathLst>
                  <a:path w="261" h="35">
                    <a:moveTo>
                      <a:pt x="0" y="0"/>
                    </a:moveTo>
                    <a:lnTo>
                      <a:pt x="25" y="10"/>
                    </a:lnTo>
                    <a:lnTo>
                      <a:pt x="66" y="18"/>
                    </a:lnTo>
                    <a:lnTo>
                      <a:pt x="122" y="19"/>
                    </a:lnTo>
                    <a:lnTo>
                      <a:pt x="177" y="19"/>
                    </a:lnTo>
                    <a:lnTo>
                      <a:pt x="218" y="12"/>
                    </a:lnTo>
                    <a:lnTo>
                      <a:pt x="240" y="6"/>
                    </a:lnTo>
                    <a:lnTo>
                      <a:pt x="248" y="0"/>
                    </a:lnTo>
                    <a:lnTo>
                      <a:pt x="260" y="15"/>
                    </a:lnTo>
                    <a:lnTo>
                      <a:pt x="221" y="28"/>
                    </a:lnTo>
                    <a:lnTo>
                      <a:pt x="164" y="34"/>
                    </a:lnTo>
                    <a:lnTo>
                      <a:pt x="98" y="33"/>
                    </a:lnTo>
                    <a:lnTo>
                      <a:pt x="39" y="24"/>
                    </a:lnTo>
                    <a:lnTo>
                      <a:pt x="5" y="9"/>
                    </a:lnTo>
                    <a:lnTo>
                      <a:pt x="0" y="0"/>
                    </a:lnTo>
                  </a:path>
                </a:pathLst>
              </a:custGeom>
              <a:solidFill>
                <a:schemeClr val="bg2">
                  <a:alpha val="50000"/>
                </a:schemeClr>
              </a:solidFill>
              <a:ln w="9525">
                <a:noFill/>
                <a:round/>
                <a:headEnd type="none" w="sm" len="sm"/>
                <a:tailEnd type="none" w="sm" len="sm"/>
              </a:ln>
            </p:spPr>
            <p:txBody>
              <a:bodyPr/>
              <a:lstStyle/>
              <a:p>
                <a:pPr>
                  <a:defRPr/>
                </a:pPr>
                <a:endParaRPr lang="en-US"/>
              </a:p>
            </p:txBody>
          </p:sp>
        </p:grpSp>
        <p:sp>
          <p:nvSpPr>
            <p:cNvPr id="2070" name="Freeform 22"/>
            <p:cNvSpPr>
              <a:spLocks/>
            </p:cNvSpPr>
            <p:nvPr/>
          </p:nvSpPr>
          <p:spPr bwMode="auto">
            <a:xfrm>
              <a:off x="379" y="1904"/>
              <a:ext cx="423" cy="1366"/>
            </a:xfrm>
            <a:custGeom>
              <a:avLst/>
              <a:gdLst/>
              <a:ahLst/>
              <a:cxnLst>
                <a:cxn ang="0">
                  <a:pos x="356" y="64"/>
                </a:cxn>
                <a:cxn ang="0">
                  <a:pos x="326" y="163"/>
                </a:cxn>
                <a:cxn ang="0">
                  <a:pos x="292" y="293"/>
                </a:cxn>
                <a:cxn ang="0">
                  <a:pos x="258" y="417"/>
                </a:cxn>
                <a:cxn ang="0">
                  <a:pos x="219" y="585"/>
                </a:cxn>
                <a:cxn ang="0">
                  <a:pos x="168" y="775"/>
                </a:cxn>
                <a:cxn ang="0">
                  <a:pos x="126" y="952"/>
                </a:cxn>
                <a:cxn ang="0">
                  <a:pos x="89" y="1085"/>
                </a:cxn>
                <a:cxn ang="0">
                  <a:pos x="0" y="1362"/>
                </a:cxn>
                <a:cxn ang="0">
                  <a:pos x="29" y="1365"/>
                </a:cxn>
                <a:cxn ang="0">
                  <a:pos x="132" y="1061"/>
                </a:cxn>
                <a:cxn ang="0">
                  <a:pos x="223" y="957"/>
                </a:cxn>
                <a:cxn ang="0">
                  <a:pos x="271" y="866"/>
                </a:cxn>
                <a:cxn ang="0">
                  <a:pos x="308" y="798"/>
                </a:cxn>
                <a:cxn ang="0">
                  <a:pos x="214" y="790"/>
                </a:cxn>
                <a:cxn ang="0">
                  <a:pos x="311" y="782"/>
                </a:cxn>
                <a:cxn ang="0">
                  <a:pos x="325" y="751"/>
                </a:cxn>
                <a:cxn ang="0">
                  <a:pos x="231" y="742"/>
                </a:cxn>
                <a:cxn ang="0">
                  <a:pos x="329" y="738"/>
                </a:cxn>
                <a:cxn ang="0">
                  <a:pos x="344" y="690"/>
                </a:cxn>
                <a:cxn ang="0">
                  <a:pos x="240" y="690"/>
                </a:cxn>
                <a:cxn ang="0">
                  <a:pos x="351" y="664"/>
                </a:cxn>
                <a:cxn ang="0">
                  <a:pos x="387" y="486"/>
                </a:cxn>
                <a:cxn ang="0">
                  <a:pos x="411" y="322"/>
                </a:cxn>
                <a:cxn ang="0">
                  <a:pos x="422" y="197"/>
                </a:cxn>
                <a:cxn ang="0">
                  <a:pos x="422" y="119"/>
                </a:cxn>
                <a:cxn ang="0">
                  <a:pos x="408" y="68"/>
                </a:cxn>
                <a:cxn ang="0">
                  <a:pos x="381" y="0"/>
                </a:cxn>
                <a:cxn ang="0">
                  <a:pos x="356" y="64"/>
                </a:cxn>
              </a:cxnLst>
              <a:rect l="0" t="0" r="r" b="b"/>
              <a:pathLst>
                <a:path w="423" h="1366">
                  <a:moveTo>
                    <a:pt x="356" y="64"/>
                  </a:moveTo>
                  <a:lnTo>
                    <a:pt x="326" y="163"/>
                  </a:lnTo>
                  <a:lnTo>
                    <a:pt x="292" y="293"/>
                  </a:lnTo>
                  <a:lnTo>
                    <a:pt x="258" y="417"/>
                  </a:lnTo>
                  <a:lnTo>
                    <a:pt x="219" y="585"/>
                  </a:lnTo>
                  <a:lnTo>
                    <a:pt x="168" y="775"/>
                  </a:lnTo>
                  <a:lnTo>
                    <a:pt x="126" y="952"/>
                  </a:lnTo>
                  <a:lnTo>
                    <a:pt x="89" y="1085"/>
                  </a:lnTo>
                  <a:lnTo>
                    <a:pt x="0" y="1362"/>
                  </a:lnTo>
                  <a:lnTo>
                    <a:pt x="29" y="1365"/>
                  </a:lnTo>
                  <a:lnTo>
                    <a:pt x="132" y="1061"/>
                  </a:lnTo>
                  <a:lnTo>
                    <a:pt x="223" y="957"/>
                  </a:lnTo>
                  <a:lnTo>
                    <a:pt x="271" y="866"/>
                  </a:lnTo>
                  <a:lnTo>
                    <a:pt x="308" y="798"/>
                  </a:lnTo>
                  <a:lnTo>
                    <a:pt x="214" y="790"/>
                  </a:lnTo>
                  <a:lnTo>
                    <a:pt x="311" y="782"/>
                  </a:lnTo>
                  <a:lnTo>
                    <a:pt x="325" y="751"/>
                  </a:lnTo>
                  <a:lnTo>
                    <a:pt x="231" y="742"/>
                  </a:lnTo>
                  <a:lnTo>
                    <a:pt x="329" y="738"/>
                  </a:lnTo>
                  <a:lnTo>
                    <a:pt x="344" y="690"/>
                  </a:lnTo>
                  <a:lnTo>
                    <a:pt x="240" y="690"/>
                  </a:lnTo>
                  <a:lnTo>
                    <a:pt x="351" y="664"/>
                  </a:lnTo>
                  <a:lnTo>
                    <a:pt x="387" y="486"/>
                  </a:lnTo>
                  <a:lnTo>
                    <a:pt x="411" y="322"/>
                  </a:lnTo>
                  <a:lnTo>
                    <a:pt x="422" y="197"/>
                  </a:lnTo>
                  <a:lnTo>
                    <a:pt x="422" y="119"/>
                  </a:lnTo>
                  <a:lnTo>
                    <a:pt x="408" y="68"/>
                  </a:lnTo>
                  <a:lnTo>
                    <a:pt x="381" y="0"/>
                  </a:lnTo>
                  <a:lnTo>
                    <a:pt x="356" y="64"/>
                  </a:lnTo>
                </a:path>
              </a:pathLst>
            </a:custGeom>
            <a:gradFill rotWithShape="0">
              <a:gsLst>
                <a:gs pos="0">
                  <a:schemeClr val="bg1"/>
                </a:gs>
                <a:gs pos="100000">
                  <a:srgbClr val="8D1919"/>
                </a:gs>
              </a:gsLst>
              <a:lin ang="2700000" scaled="1"/>
            </a:gradFill>
            <a:ln w="9525">
              <a:noFill/>
              <a:round/>
              <a:headEnd type="none" w="sm" len="sm"/>
              <a:tailEnd type="none" w="sm" len="sm"/>
            </a:ln>
          </p:spPr>
          <p:txBody>
            <a:bodyPr/>
            <a:lstStyle/>
            <a:p>
              <a:pPr>
                <a:defRPr/>
              </a:pPr>
              <a:endParaRPr lang="en-US"/>
            </a:p>
          </p:txBody>
        </p:sp>
      </p:grpSp>
      <p:sp>
        <p:nvSpPr>
          <p:cNvPr id="2071" name="Freeform 23"/>
          <p:cNvSpPr>
            <a:spLocks/>
          </p:cNvSpPr>
          <p:nvPr/>
        </p:nvSpPr>
        <p:spPr bwMode="auto">
          <a:xfrm>
            <a:off x="600075" y="3163888"/>
            <a:ext cx="560388" cy="2022475"/>
          </a:xfrm>
          <a:custGeom>
            <a:avLst/>
            <a:gdLst/>
            <a:ahLst/>
            <a:cxnLst>
              <a:cxn ang="0">
                <a:pos x="0" y="1272"/>
              </a:cxn>
              <a:cxn ang="0">
                <a:pos x="352" y="0"/>
              </a:cxn>
              <a:cxn ang="0">
                <a:pos x="26" y="1273"/>
              </a:cxn>
              <a:cxn ang="0">
                <a:pos x="0" y="1272"/>
              </a:cxn>
            </a:cxnLst>
            <a:rect l="0" t="0" r="r" b="b"/>
            <a:pathLst>
              <a:path w="353" h="1274">
                <a:moveTo>
                  <a:pt x="0" y="1272"/>
                </a:moveTo>
                <a:lnTo>
                  <a:pt x="352" y="0"/>
                </a:lnTo>
                <a:lnTo>
                  <a:pt x="26" y="1273"/>
                </a:lnTo>
                <a:lnTo>
                  <a:pt x="0" y="1272"/>
                </a:lnTo>
              </a:path>
            </a:pathLst>
          </a:custGeom>
          <a:gradFill rotWithShape="0">
            <a:gsLst>
              <a:gs pos="0">
                <a:schemeClr val="bg1"/>
              </a:gs>
              <a:gs pos="100000">
                <a:srgbClr val="FFFFFF"/>
              </a:gs>
            </a:gsLst>
            <a:lin ang="2700000" scaled="1"/>
          </a:gradFill>
          <a:ln w="9525">
            <a:noFill/>
            <a:round/>
            <a:headEnd type="none" w="sm" len="sm"/>
            <a:tailEnd type="none" w="sm" len="sm"/>
          </a:ln>
        </p:spPr>
        <p:txBody>
          <a:bodyPr/>
          <a:lstStyle/>
          <a:p>
            <a:pPr>
              <a:defRPr/>
            </a:pPr>
            <a:endParaRPr lang="en-US"/>
          </a:p>
        </p:txBody>
      </p:sp>
      <p:sp>
        <p:nvSpPr>
          <p:cNvPr id="1029" name="Rectangle 24"/>
          <p:cNvSpPr>
            <a:spLocks noGrp="1" noChangeArrowheads="1"/>
          </p:cNvSpPr>
          <p:nvPr>
            <p:ph type="title"/>
          </p:nvPr>
        </p:nvSpPr>
        <p:spPr bwMode="auto">
          <a:xfrm>
            <a:off x="182563" y="122238"/>
            <a:ext cx="8802687" cy="12065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s-ES" smtClean="0"/>
              <a:t>Haga clic para modificar el estilo de título del patrón</a:t>
            </a:r>
          </a:p>
        </p:txBody>
      </p:sp>
      <p:sp>
        <p:nvSpPr>
          <p:cNvPr id="1030" name="Rectangle 25"/>
          <p:cNvSpPr>
            <a:spLocks noGrp="1" noChangeArrowheads="1"/>
          </p:cNvSpPr>
          <p:nvPr>
            <p:ph type="body" idx="1"/>
          </p:nvPr>
        </p:nvSpPr>
        <p:spPr bwMode="auto">
          <a:xfrm>
            <a:off x="190500" y="1447800"/>
            <a:ext cx="8775700" cy="47752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074" name="Rectangle 26"/>
          <p:cNvSpPr>
            <a:spLocks noGrp="1" noChangeArrowheads="1"/>
          </p:cNvSpPr>
          <p:nvPr>
            <p:ph type="dt" sz="half" idx="2"/>
          </p:nvPr>
        </p:nvSpPr>
        <p:spPr bwMode="auto">
          <a:xfrm>
            <a:off x="169863" y="6273800"/>
            <a:ext cx="2497137"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defRPr sz="1400"/>
            </a:lvl1pPr>
          </a:lstStyle>
          <a:p>
            <a:pPr>
              <a:defRPr/>
            </a:pPr>
            <a:endParaRPr lang="es-ES"/>
          </a:p>
        </p:txBody>
      </p:sp>
      <p:sp>
        <p:nvSpPr>
          <p:cNvPr id="2075" name="Rectangle 27"/>
          <p:cNvSpPr>
            <a:spLocks noGrp="1" noChangeArrowheads="1"/>
          </p:cNvSpPr>
          <p:nvPr>
            <p:ph type="ftr" sz="quarter" idx="3"/>
          </p:nvPr>
        </p:nvSpPr>
        <p:spPr bwMode="auto">
          <a:xfrm>
            <a:off x="2817813" y="6286500"/>
            <a:ext cx="3578225"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ctr">
              <a:defRPr sz="1400"/>
            </a:lvl1pPr>
          </a:lstStyle>
          <a:p>
            <a:pPr>
              <a:defRPr/>
            </a:pPr>
            <a:endParaRPr lang="es-ES"/>
          </a:p>
        </p:txBody>
      </p:sp>
      <p:sp>
        <p:nvSpPr>
          <p:cNvPr id="2076" name="Rectangle 28"/>
          <p:cNvSpPr>
            <a:spLocks noGrp="1" noChangeArrowheads="1"/>
          </p:cNvSpPr>
          <p:nvPr>
            <p:ph type="sldNum" sz="quarter" idx="4"/>
          </p:nvPr>
        </p:nvSpPr>
        <p:spPr bwMode="auto">
          <a:xfrm>
            <a:off x="6511925" y="6286500"/>
            <a:ext cx="2462213"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a:defRPr/>
            </a:pPr>
            <a:endParaRPr lang="es-ES"/>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w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emf"/><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18" Type="http://schemas.openxmlformats.org/officeDocument/2006/relationships/image" Target="../media/image57.jpeg"/><Relationship Id="rId26" Type="http://schemas.openxmlformats.org/officeDocument/2006/relationships/image" Target="../media/image64.jpeg"/><Relationship Id="rId3" Type="http://schemas.openxmlformats.org/officeDocument/2006/relationships/image" Target="../media/image44.jpeg"/><Relationship Id="rId21" Type="http://schemas.openxmlformats.org/officeDocument/2006/relationships/image" Target="../media/image16.jpeg"/><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56.jpeg"/><Relationship Id="rId25" Type="http://schemas.openxmlformats.org/officeDocument/2006/relationships/image" Target="../media/image63.jpeg"/><Relationship Id="rId2" Type="http://schemas.openxmlformats.org/officeDocument/2006/relationships/notesSlide" Target="../notesSlides/notesSlide42.xml"/><Relationship Id="rId16" Type="http://schemas.openxmlformats.org/officeDocument/2006/relationships/image" Target="../media/image55.jpeg"/><Relationship Id="rId20"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51.jpeg"/><Relationship Id="rId24" Type="http://schemas.openxmlformats.org/officeDocument/2006/relationships/image" Target="../media/image62.jpeg"/><Relationship Id="rId5" Type="http://schemas.openxmlformats.org/officeDocument/2006/relationships/image" Target="../media/image46.jpeg"/><Relationship Id="rId15" Type="http://schemas.openxmlformats.org/officeDocument/2006/relationships/image" Target="../media/image4.jpeg"/><Relationship Id="rId23" Type="http://schemas.openxmlformats.org/officeDocument/2006/relationships/image" Target="../media/image61.jpeg"/><Relationship Id="rId10" Type="http://schemas.openxmlformats.org/officeDocument/2006/relationships/image" Target="../media/image50.jpeg"/><Relationship Id="rId19" Type="http://schemas.openxmlformats.org/officeDocument/2006/relationships/image" Target="../media/image58.jpeg"/><Relationship Id="rId4" Type="http://schemas.openxmlformats.org/officeDocument/2006/relationships/image" Target="../media/image45.jpeg"/><Relationship Id="rId9" Type="http://schemas.openxmlformats.org/officeDocument/2006/relationships/image" Target="../media/image49.jpeg"/><Relationship Id="rId14" Type="http://schemas.openxmlformats.org/officeDocument/2006/relationships/image" Target="../media/image54.jpeg"/><Relationship Id="rId22" Type="http://schemas.openxmlformats.org/officeDocument/2006/relationships/image" Target="../media/image60.jpeg"/><Relationship Id="rId27" Type="http://schemas.openxmlformats.org/officeDocument/2006/relationships/image" Target="../media/image65.jpeg"/></Relationships>
</file>

<file path=ppt/slides/_rels/slide4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4.jpeg"/><Relationship Id="rId7"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48.jpeg"/><Relationship Id="rId9" Type="http://schemas.openxmlformats.org/officeDocument/2006/relationships/image" Target="../media/image61.jpeg"/></Relationships>
</file>

<file path=ppt/slides/_rels/slide4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4.jpeg"/><Relationship Id="rId7"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48.jpeg"/><Relationship Id="rId9"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18" Type="http://schemas.openxmlformats.org/officeDocument/2006/relationships/image" Target="../media/image59.jpeg"/><Relationship Id="rId26" Type="http://schemas.openxmlformats.org/officeDocument/2006/relationships/image" Target="../media/image62.jpeg"/><Relationship Id="rId3" Type="http://schemas.openxmlformats.org/officeDocument/2006/relationships/image" Target="../media/image54.jpeg"/><Relationship Id="rId21" Type="http://schemas.openxmlformats.org/officeDocument/2006/relationships/image" Target="../media/image4.jpeg"/><Relationship Id="rId7" Type="http://schemas.openxmlformats.org/officeDocument/2006/relationships/image" Target="../media/image24.jpeg"/><Relationship Id="rId12" Type="http://schemas.openxmlformats.org/officeDocument/2006/relationships/image" Target="../media/image65.jpeg"/><Relationship Id="rId17" Type="http://schemas.openxmlformats.org/officeDocument/2006/relationships/image" Target="../media/image58.jpeg"/><Relationship Id="rId25" Type="http://schemas.openxmlformats.org/officeDocument/2006/relationships/image" Target="../media/image63.jpeg"/><Relationship Id="rId2" Type="http://schemas.openxmlformats.org/officeDocument/2006/relationships/notesSlide" Target="../notesSlides/notesSlide53.xml"/><Relationship Id="rId16" Type="http://schemas.openxmlformats.org/officeDocument/2006/relationships/image" Target="../media/image57.jpeg"/><Relationship Id="rId20"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0.jpeg"/><Relationship Id="rId24" Type="http://schemas.openxmlformats.org/officeDocument/2006/relationships/image" Target="../media/image61.jpeg"/><Relationship Id="rId5" Type="http://schemas.openxmlformats.org/officeDocument/2006/relationships/image" Target="../media/image45.jpeg"/><Relationship Id="rId15" Type="http://schemas.openxmlformats.org/officeDocument/2006/relationships/image" Target="../media/image55.jpeg"/><Relationship Id="rId23" Type="http://schemas.openxmlformats.org/officeDocument/2006/relationships/image" Target="../media/image56.jpeg"/><Relationship Id="rId10" Type="http://schemas.openxmlformats.org/officeDocument/2006/relationships/image" Target="../media/image49.jpeg"/><Relationship Id="rId19" Type="http://schemas.openxmlformats.org/officeDocument/2006/relationships/image" Target="../media/image16.jpeg"/><Relationship Id="rId4" Type="http://schemas.openxmlformats.org/officeDocument/2006/relationships/image" Target="../media/image44.jpeg"/><Relationship Id="rId9" Type="http://schemas.openxmlformats.org/officeDocument/2006/relationships/image" Target="../media/image48.jpeg"/><Relationship Id="rId14" Type="http://schemas.openxmlformats.org/officeDocument/2006/relationships/image" Target="../media/image53.jpeg"/><Relationship Id="rId22" Type="http://schemas.openxmlformats.org/officeDocument/2006/relationships/image" Target="../media/image51.jpeg"/><Relationship Id="rId27" Type="http://schemas.openxmlformats.org/officeDocument/2006/relationships/image" Target="../media/image64.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77.jpeg"/><Relationship Id="rId3" Type="http://schemas.openxmlformats.org/officeDocument/2006/relationships/image" Target="../media/image70.jpeg"/><Relationship Id="rId7" Type="http://schemas.openxmlformats.org/officeDocument/2006/relationships/image" Target="../media/image53.jpeg"/><Relationship Id="rId12" Type="http://schemas.openxmlformats.org/officeDocument/2006/relationships/image" Target="../media/image76.jpeg"/><Relationship Id="rId2" Type="http://schemas.openxmlformats.org/officeDocument/2006/relationships/notesSlide" Target="../notesSlides/notesSlide56.xml"/><Relationship Id="rId16"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73.jpeg"/><Relationship Id="rId11" Type="http://schemas.openxmlformats.org/officeDocument/2006/relationships/image" Target="../media/image45.jpeg"/><Relationship Id="rId5" Type="http://schemas.openxmlformats.org/officeDocument/2006/relationships/image" Target="../media/image72.jpeg"/><Relationship Id="rId15" Type="http://schemas.openxmlformats.org/officeDocument/2006/relationships/image" Target="../media/image79.jpeg"/><Relationship Id="rId10" Type="http://schemas.openxmlformats.org/officeDocument/2006/relationships/image" Target="../media/image75.jpeg"/><Relationship Id="rId4" Type="http://schemas.openxmlformats.org/officeDocument/2006/relationships/image" Target="../media/image71.jpeg"/><Relationship Id="rId9" Type="http://schemas.openxmlformats.org/officeDocument/2006/relationships/image" Target="../media/image74.gif"/><Relationship Id="rId14" Type="http://schemas.openxmlformats.org/officeDocument/2006/relationships/image" Target="../media/image78.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77.jpeg"/><Relationship Id="rId3" Type="http://schemas.openxmlformats.org/officeDocument/2006/relationships/image" Target="../media/image70.jpeg"/><Relationship Id="rId7" Type="http://schemas.openxmlformats.org/officeDocument/2006/relationships/image" Target="../media/image53.jpeg"/><Relationship Id="rId12" Type="http://schemas.openxmlformats.org/officeDocument/2006/relationships/image" Target="../media/image76.jpeg"/><Relationship Id="rId2" Type="http://schemas.openxmlformats.org/officeDocument/2006/relationships/notesSlide" Target="../notesSlides/notesSlide58.xml"/><Relationship Id="rId16"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73.jpeg"/><Relationship Id="rId11" Type="http://schemas.openxmlformats.org/officeDocument/2006/relationships/image" Target="../media/image45.jpeg"/><Relationship Id="rId5" Type="http://schemas.openxmlformats.org/officeDocument/2006/relationships/image" Target="../media/image72.jpeg"/><Relationship Id="rId15" Type="http://schemas.openxmlformats.org/officeDocument/2006/relationships/image" Target="../media/image79.jpeg"/><Relationship Id="rId10" Type="http://schemas.openxmlformats.org/officeDocument/2006/relationships/image" Target="../media/image75.jpeg"/><Relationship Id="rId4" Type="http://schemas.openxmlformats.org/officeDocument/2006/relationships/image" Target="../media/image71.jpeg"/><Relationship Id="rId9" Type="http://schemas.openxmlformats.org/officeDocument/2006/relationships/image" Target="../media/image74.gif"/><Relationship Id="rId14" Type="http://schemas.openxmlformats.org/officeDocument/2006/relationships/image" Target="../media/image78.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77.jpeg"/><Relationship Id="rId3" Type="http://schemas.openxmlformats.org/officeDocument/2006/relationships/image" Target="../media/image70.jpeg"/><Relationship Id="rId7" Type="http://schemas.openxmlformats.org/officeDocument/2006/relationships/image" Target="../media/image53.jpeg"/><Relationship Id="rId12" Type="http://schemas.openxmlformats.org/officeDocument/2006/relationships/image" Target="../media/image76.jpeg"/><Relationship Id="rId2" Type="http://schemas.openxmlformats.org/officeDocument/2006/relationships/notesSlide" Target="../notesSlides/notesSlide61.xml"/><Relationship Id="rId16"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73.jpeg"/><Relationship Id="rId11" Type="http://schemas.openxmlformats.org/officeDocument/2006/relationships/image" Target="../media/image45.jpeg"/><Relationship Id="rId5" Type="http://schemas.openxmlformats.org/officeDocument/2006/relationships/image" Target="../media/image72.jpeg"/><Relationship Id="rId15" Type="http://schemas.openxmlformats.org/officeDocument/2006/relationships/image" Target="../media/image79.jpeg"/><Relationship Id="rId10" Type="http://schemas.openxmlformats.org/officeDocument/2006/relationships/image" Target="../media/image75.jpeg"/><Relationship Id="rId4" Type="http://schemas.openxmlformats.org/officeDocument/2006/relationships/image" Target="../media/image71.jpeg"/><Relationship Id="rId9" Type="http://schemas.openxmlformats.org/officeDocument/2006/relationships/image" Target="../media/image74.gif"/><Relationship Id="rId14" Type="http://schemas.openxmlformats.org/officeDocument/2006/relationships/image" Target="../media/image78.jpeg"/></Relationships>
</file>

<file path=ppt/slides/_rels/slide6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82.jpe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86.emf"/></Relationships>
</file>

<file path=ppt/slides/_rels/slide66.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download"/>
          <p:cNvPicPr>
            <a:picLocks noChangeAspect="1" noChangeArrowheads="1"/>
          </p:cNvPicPr>
          <p:nvPr/>
        </p:nvPicPr>
        <p:blipFill>
          <a:blip r:embed="rId3" cstate="print">
            <a:duotone>
              <a:prstClr val="black"/>
              <a:schemeClr val="accent2">
                <a:tint val="45000"/>
                <a:satMod val="400000"/>
              </a:schemeClr>
            </a:duotone>
            <a:lum bright="-20000" contrast="25000"/>
          </a:blip>
          <a:stretch>
            <a:fillRect/>
          </a:stretch>
        </p:blipFill>
        <p:spPr bwMode="auto">
          <a:xfrm>
            <a:off x="5364088" y="4481736"/>
            <a:ext cx="3439329" cy="2376264"/>
          </a:xfrm>
          <a:prstGeom prst="rect">
            <a:avLst/>
          </a:prstGeom>
          <a:noFill/>
          <a:ln>
            <a:noFill/>
          </a:ln>
          <a:scene3d>
            <a:camera prst="perspectiveRelaxed"/>
            <a:lightRig rig="threePt" dir="t"/>
          </a:scene3d>
          <a:sp3d extrusionH="184150">
            <a:bevelT w="209550"/>
            <a:bevelB w="247650"/>
          </a:sp3d>
        </p:spPr>
      </p:pic>
      <p:sp>
        <p:nvSpPr>
          <p:cNvPr id="3" name="Text Box 5"/>
          <p:cNvSpPr txBox="1">
            <a:spLocks noChangeArrowheads="1"/>
          </p:cNvSpPr>
          <p:nvPr/>
        </p:nvSpPr>
        <p:spPr bwMode="auto">
          <a:xfrm>
            <a:off x="1058862" y="0"/>
            <a:ext cx="8085138" cy="5826210"/>
          </a:xfrm>
          <a:prstGeom prst="rect">
            <a:avLst/>
          </a:prstGeom>
          <a:noFill/>
          <a:ln w="9525">
            <a:noFill/>
            <a:miter lim="800000"/>
            <a:headEnd/>
            <a:tailEnd/>
          </a:ln>
          <a:effectLst/>
        </p:spPr>
        <p:txBody>
          <a:bodyPr wrap="square">
            <a:spAutoFit/>
          </a:bodyPr>
          <a:lstStyle/>
          <a:p>
            <a:pPr algn="ctr">
              <a:lnSpc>
                <a:spcPct val="135000"/>
              </a:lnSpc>
              <a:defRPr/>
            </a:pPr>
            <a:r>
              <a:rPr lang="es-ES_tradnl" sz="5400" b="1" dirty="0">
                <a:solidFill>
                  <a:schemeClr val="tx2">
                    <a:lumMod val="60000"/>
                    <a:lumOff val="40000"/>
                  </a:schemeClr>
                </a:solidFill>
                <a:effectLst>
                  <a:outerShdw blurRad="38100" dist="38100" dir="2700000" algn="tl">
                    <a:srgbClr val="000000"/>
                  </a:outerShdw>
                </a:effectLst>
                <a:latin typeface="Aharoni" pitchFamily="2" charset="-79"/>
                <a:cs typeface="Aharoni" pitchFamily="2" charset="-79"/>
              </a:rPr>
              <a:t>   </a:t>
            </a:r>
          </a:p>
          <a:p>
            <a:pPr algn="ctr">
              <a:lnSpc>
                <a:spcPct val="150000"/>
              </a:lnSpc>
              <a:defRPr/>
            </a:pPr>
            <a:r>
              <a:rPr lang="es-ES_tradnl" sz="5400" b="1" spc="300" dirty="0">
                <a:solidFill>
                  <a:schemeClr val="tx2">
                    <a:lumMod val="60000"/>
                    <a:lumOff val="40000"/>
                  </a:schemeClr>
                </a:solidFill>
                <a:effectLst>
                  <a:outerShdw blurRad="38100" dist="38100" dir="2700000" algn="tl">
                    <a:srgbClr val="000000"/>
                  </a:outerShdw>
                </a:effectLst>
                <a:latin typeface="Aharoni" pitchFamily="2" charset="-79"/>
                <a:cs typeface="Aharoni" pitchFamily="2" charset="-79"/>
              </a:rPr>
              <a:t>   </a:t>
            </a:r>
            <a:r>
              <a:rPr lang="es-ES_tradnl" sz="5400" b="1" i="1" spc="300" dirty="0">
                <a:solidFill>
                  <a:schemeClr val="tx2">
                    <a:lumMod val="60000"/>
                    <a:lumOff val="40000"/>
                  </a:schemeClr>
                </a:solidFill>
                <a:effectLst>
                  <a:outerShdw blurRad="38100" dist="38100" dir="2700000" algn="tl">
                    <a:srgbClr val="000000"/>
                  </a:outerShdw>
                </a:effectLst>
                <a:latin typeface="Aharoni" pitchFamily="2" charset="-79"/>
                <a:cs typeface="Aharoni" pitchFamily="2" charset="-79"/>
              </a:rPr>
              <a:t>LA </a:t>
            </a:r>
            <a:r>
              <a:rPr lang="es-ES_tradnl" sz="5400" b="1" i="1" spc="300" dirty="0" smtClean="0">
                <a:solidFill>
                  <a:schemeClr val="tx2">
                    <a:lumMod val="60000"/>
                    <a:lumOff val="40000"/>
                  </a:schemeClr>
                </a:solidFill>
                <a:effectLst>
                  <a:outerShdw blurRad="38100" dist="38100" dir="2700000" algn="tl">
                    <a:srgbClr val="000000"/>
                  </a:outerShdw>
                </a:effectLst>
                <a:latin typeface="Aharoni" pitchFamily="2" charset="-79"/>
                <a:cs typeface="Aharoni" pitchFamily="2" charset="-79"/>
              </a:rPr>
              <a:t>EMPRESA</a:t>
            </a:r>
          </a:p>
          <a:p>
            <a:pPr algn="ctr">
              <a:lnSpc>
                <a:spcPct val="135000"/>
              </a:lnSpc>
              <a:defRPr/>
            </a:pPr>
            <a:r>
              <a:rPr lang="es-ES_tradnl" sz="5400" b="1" i="1" spc="300" dirty="0" smtClean="0">
                <a:solidFill>
                  <a:schemeClr val="tx2">
                    <a:lumMod val="60000"/>
                    <a:lumOff val="40000"/>
                  </a:schemeClr>
                </a:solidFill>
                <a:effectLst>
                  <a:outerShdw blurRad="38100" dist="38100" dir="2700000" algn="tl">
                    <a:srgbClr val="000000"/>
                  </a:outerShdw>
                </a:effectLst>
                <a:latin typeface="Aharoni" pitchFamily="2" charset="-79"/>
                <a:cs typeface="Aharoni" pitchFamily="2" charset="-79"/>
              </a:rPr>
              <a:t>LAS ORGANIZACIONES</a:t>
            </a:r>
            <a:endParaRPr lang="es-ES_tradnl" sz="5400" b="1" i="1" spc="300" dirty="0">
              <a:solidFill>
                <a:schemeClr val="tx2">
                  <a:lumMod val="60000"/>
                  <a:lumOff val="40000"/>
                </a:schemeClr>
              </a:solidFill>
              <a:effectLst>
                <a:outerShdw blurRad="38100" dist="38100" dir="2700000" algn="tl">
                  <a:srgbClr val="000000"/>
                </a:outerShdw>
              </a:effectLst>
              <a:latin typeface="Aharoni" pitchFamily="2" charset="-79"/>
              <a:cs typeface="Aharoni" pitchFamily="2" charset="-79"/>
            </a:endParaRPr>
          </a:p>
          <a:p>
            <a:pPr algn="ctr">
              <a:lnSpc>
                <a:spcPct val="135000"/>
              </a:lnSpc>
              <a:defRPr/>
            </a:pPr>
            <a:r>
              <a:rPr lang="es-ES_tradnl" sz="5400" b="1" spc="300" dirty="0" smtClean="0">
                <a:solidFill>
                  <a:schemeClr val="tx1">
                    <a:lumMod val="20000"/>
                    <a:lumOff val="80000"/>
                  </a:schemeClr>
                </a:solidFill>
                <a:effectLst>
                  <a:outerShdw blurRad="38100" dist="38100" dir="2700000" algn="tl">
                    <a:srgbClr val="000000"/>
                  </a:outerShdw>
                </a:effectLst>
                <a:latin typeface="Bradley Hand ITC" pitchFamily="66" charset="0"/>
                <a:cs typeface="Aharoni" pitchFamily="2" charset="-79"/>
              </a:rPr>
              <a:t>        </a:t>
            </a:r>
            <a:endParaRPr lang="es-ES" sz="5400" b="1" spc="300" dirty="0">
              <a:solidFill>
                <a:schemeClr val="tx1">
                  <a:lumMod val="20000"/>
                  <a:lumOff val="80000"/>
                </a:schemeClr>
              </a:solidFill>
              <a:effectLst>
                <a:outerShdw blurRad="38100" dist="38100" dir="2700000" algn="tl">
                  <a:srgbClr val="000000"/>
                </a:outerShdw>
              </a:effectLst>
              <a:latin typeface="Aharoni" pitchFamily="2" charset="-79"/>
              <a:cs typeface="Aharoni" pitchFamily="2" charset="-79"/>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0" y="0"/>
            <a:ext cx="9144000" cy="685800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pic>
        <p:nvPicPr>
          <p:cNvPr id="3" name="Picture 10" descr="DSC02674"/>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rot="19760660">
            <a:off x="193850" y="2500057"/>
            <a:ext cx="3824914" cy="2516874"/>
          </a:xfrm>
          <a:prstGeom prst="roundRect">
            <a:avLst>
              <a:gd name="adj" fmla="val 8594"/>
            </a:avLst>
          </a:prstGeom>
          <a:solidFill>
            <a:srgbClr val="FFFFFF">
              <a:shade val="85000"/>
            </a:srgbClr>
          </a:solidFill>
          <a:ln>
            <a:noFill/>
          </a:ln>
          <a:effectLst>
            <a:outerShdw blurRad="127000" dist="279400" dir="6780000" sx="90000" sy="-19000" rotWithShape="0">
              <a:prstClr val="black">
                <a:alpha val="45000"/>
              </a:prstClr>
            </a:outerShdw>
            <a:reflection blurRad="12700" stA="38000" endPos="28000" dist="5000" dir="5400000" sy="-100000" algn="bl" rotWithShape="0"/>
          </a:effectLst>
          <a:scene3d>
            <a:camera prst="perspectiveRelaxed">
              <a:rot lat="20400000" lon="0" rev="0"/>
            </a:camera>
            <a:lightRig rig="threePt" dir="t"/>
          </a:scene3d>
          <a:sp3d extrusionH="76200">
            <a:bevelT w="165100" prst="coolSlant"/>
            <a:extrusionClr>
              <a:schemeClr val="accent2">
                <a:lumMod val="75000"/>
                <a:lumOff val="25000"/>
              </a:schemeClr>
            </a:extrusionClr>
          </a:sp3d>
        </p:spPr>
      </p:pic>
      <p:sp>
        <p:nvSpPr>
          <p:cNvPr id="4" name="Text Box 5"/>
          <p:cNvSpPr txBox="1">
            <a:spLocks noChangeArrowheads="1"/>
          </p:cNvSpPr>
          <p:nvPr/>
        </p:nvSpPr>
        <p:spPr bwMode="auto">
          <a:xfrm>
            <a:off x="-1692696" y="116632"/>
            <a:ext cx="6745522" cy="1338828"/>
          </a:xfrm>
          <a:prstGeom prst="rect">
            <a:avLst/>
          </a:prstGeom>
          <a:noFill/>
          <a:ln w="9525">
            <a:noFill/>
            <a:miter lim="800000"/>
            <a:headEnd/>
            <a:tailEnd/>
          </a:ln>
          <a:effectLst/>
        </p:spPr>
        <p:txBody>
          <a:bodyPr wrap="square">
            <a:spAutoFit/>
          </a:bodyPr>
          <a:lstStyle/>
          <a:p>
            <a:pPr algn="r">
              <a:lnSpc>
                <a:spcPct val="150000"/>
              </a:lnSpc>
            </a:pPr>
            <a:r>
              <a:rPr lang="es-ES" b="1" dirty="0">
                <a:solidFill>
                  <a:schemeClr val="tx1">
                    <a:lumMod val="75000"/>
                  </a:schemeClr>
                </a:solidFill>
                <a:effectLst>
                  <a:outerShdw blurRad="38100" dist="38100" dir="2700000" algn="tl">
                    <a:srgbClr val="000000"/>
                  </a:outerShdw>
                </a:effectLst>
                <a:latin typeface="Verdana" pitchFamily="34" charset="0"/>
              </a:rPr>
              <a:t>Como se define el Territorio Rural </a:t>
            </a:r>
          </a:p>
          <a:p>
            <a:pPr algn="r">
              <a:lnSpc>
                <a:spcPct val="150000"/>
              </a:lnSpc>
            </a:pPr>
            <a:r>
              <a:rPr lang="es-ES" b="1" dirty="0">
                <a:solidFill>
                  <a:schemeClr val="tx1">
                    <a:lumMod val="75000"/>
                  </a:schemeClr>
                </a:solidFill>
                <a:effectLst>
                  <a:outerShdw blurRad="38100" dist="38100" dir="2700000" algn="tl">
                    <a:srgbClr val="000000"/>
                  </a:outerShdw>
                </a:effectLst>
                <a:latin typeface="Verdana" pitchFamily="34" charset="0"/>
              </a:rPr>
              <a:t>en donde se desenvuelven </a:t>
            </a:r>
            <a:r>
              <a:rPr lang="es-ES" b="1" dirty="0" smtClean="0">
                <a:solidFill>
                  <a:schemeClr val="tx1">
                    <a:lumMod val="75000"/>
                  </a:schemeClr>
                </a:solidFill>
                <a:effectLst>
                  <a:outerShdw blurRad="38100" dist="38100" dir="2700000" algn="tl">
                    <a:srgbClr val="000000"/>
                  </a:outerShdw>
                </a:effectLst>
                <a:latin typeface="Verdana" pitchFamily="34" charset="0"/>
              </a:rPr>
              <a:t>las </a:t>
            </a:r>
          </a:p>
          <a:p>
            <a:pPr algn="r">
              <a:lnSpc>
                <a:spcPct val="150000"/>
              </a:lnSpc>
            </a:pPr>
            <a:r>
              <a:rPr lang="es-ES" b="1" dirty="0" smtClean="0">
                <a:solidFill>
                  <a:schemeClr val="tx1">
                    <a:lumMod val="75000"/>
                  </a:schemeClr>
                </a:solidFill>
                <a:effectLst>
                  <a:outerShdw blurRad="38100" dist="38100" dir="2700000" algn="tl">
                    <a:srgbClr val="000000"/>
                  </a:outerShdw>
                </a:effectLst>
                <a:latin typeface="Verdana" pitchFamily="34" charset="0"/>
              </a:rPr>
              <a:t>organizaciones </a:t>
            </a:r>
            <a:r>
              <a:rPr lang="es-ES" b="1" dirty="0">
                <a:solidFill>
                  <a:schemeClr val="tx1">
                    <a:lumMod val="75000"/>
                  </a:schemeClr>
                </a:solidFill>
                <a:effectLst>
                  <a:outerShdw blurRad="38100" dist="38100" dir="2700000" algn="tl">
                    <a:srgbClr val="000000"/>
                  </a:outerShdw>
                </a:effectLst>
                <a:latin typeface="Verdana" pitchFamily="34" charset="0"/>
              </a:rPr>
              <a:t>Hoy?</a:t>
            </a:r>
          </a:p>
        </p:txBody>
      </p:sp>
      <p:sp>
        <p:nvSpPr>
          <p:cNvPr id="5" name="Text Box 6"/>
          <p:cNvSpPr txBox="1">
            <a:spLocks noChangeArrowheads="1"/>
          </p:cNvSpPr>
          <p:nvPr/>
        </p:nvSpPr>
        <p:spPr bwMode="auto">
          <a:xfrm>
            <a:off x="4355976" y="1340768"/>
            <a:ext cx="4507706" cy="5213735"/>
          </a:xfrm>
          <a:prstGeom prst="rect">
            <a:avLst/>
          </a:prstGeom>
          <a:noFill/>
          <a:ln w="9525">
            <a:noFill/>
            <a:miter lim="800000"/>
            <a:headEnd/>
            <a:tailEnd/>
          </a:ln>
          <a:effectLst/>
          <a:scene3d>
            <a:camera prst="orthographicFront"/>
            <a:lightRig rig="threePt" dir="t"/>
          </a:scene3d>
          <a:sp3d prstMaterial="matte">
            <a:bevelT w="165100" prst="coolSlant"/>
            <a:bevelB w="165100" prst="coolSlant"/>
            <a:extrusionClr>
              <a:srgbClr val="C00000"/>
            </a:extrusionClr>
            <a:contourClr>
              <a:schemeClr val="accent2">
                <a:lumMod val="75000"/>
                <a:lumOff val="25000"/>
              </a:schemeClr>
            </a:contourClr>
          </a:sp3d>
        </p:spPr>
        <p:txBody>
          <a:bodyPr wrap="square">
            <a:spAutoFit/>
          </a:bodyPr>
          <a:lstStyle/>
          <a:p>
            <a:pPr>
              <a:lnSpc>
                <a:spcPct val="160000"/>
              </a:lnSpc>
            </a:pPr>
            <a:r>
              <a:rPr lang="es-ES" sz="2800" dirty="0">
                <a:solidFill>
                  <a:schemeClr val="tx1">
                    <a:lumMod val="20000"/>
                    <a:lumOff val="80000"/>
                  </a:schemeClr>
                </a:solidFill>
                <a:latin typeface="Verdana" pitchFamily="34" charset="0"/>
              </a:rPr>
              <a:t>“…… es un espacio donde el </a:t>
            </a:r>
            <a:r>
              <a:rPr lang="es-ES" sz="2800" dirty="0" smtClean="0">
                <a:solidFill>
                  <a:schemeClr val="tx1">
                    <a:lumMod val="20000"/>
                    <a:lumOff val="80000"/>
                  </a:schemeClr>
                </a:solidFill>
                <a:latin typeface="Verdana" pitchFamily="34" charset="0"/>
              </a:rPr>
              <a:t>hombre y la mujer hacen </a:t>
            </a:r>
            <a:r>
              <a:rPr lang="es-ES" sz="2800" dirty="0">
                <a:solidFill>
                  <a:schemeClr val="tx1">
                    <a:lumMod val="20000"/>
                    <a:lumOff val="80000"/>
                  </a:schemeClr>
                </a:solidFill>
                <a:latin typeface="Verdana" pitchFamily="34" charset="0"/>
              </a:rPr>
              <a:t>punto de encuentro entre lo político, social, cultural, económico, </a:t>
            </a:r>
            <a:r>
              <a:rPr lang="es-ES" sz="2800" dirty="0" smtClean="0">
                <a:solidFill>
                  <a:schemeClr val="tx1">
                    <a:lumMod val="20000"/>
                    <a:lumOff val="80000"/>
                  </a:schemeClr>
                </a:solidFill>
                <a:latin typeface="Verdana" pitchFamily="34" charset="0"/>
              </a:rPr>
              <a:t>productivo y lo natural</a:t>
            </a:r>
            <a:r>
              <a:rPr lang="es-ES" sz="2800" dirty="0">
                <a:solidFill>
                  <a:schemeClr val="tx1">
                    <a:lumMod val="20000"/>
                    <a:lumOff val="80000"/>
                  </a:schemeClr>
                </a:solidFill>
                <a:latin typeface="Verdana" pitchFamily="34" charset="0"/>
              </a:rPr>
              <a:t>.</a:t>
            </a:r>
            <a:r>
              <a:rPr lang="es-ES" sz="2000" dirty="0">
                <a:latin typeface="Verdana" pitchFamily="34" charset="0"/>
              </a:rPr>
              <a:t> </a:t>
            </a:r>
          </a:p>
          <a:p>
            <a:pPr>
              <a:lnSpc>
                <a:spcPct val="160000"/>
              </a:lnSpc>
            </a:pPr>
            <a:r>
              <a:rPr lang="es-ES" sz="1200" b="1" i="1" dirty="0">
                <a:solidFill>
                  <a:schemeClr val="bg2"/>
                </a:solidFill>
                <a:latin typeface="Verdana" pitchFamily="34" charset="0"/>
              </a:rPr>
              <a:t>Arias, I. Espacios. Vol. 26 (2) 2005. Pág. 17</a:t>
            </a:r>
          </a:p>
        </p:txBody>
      </p:sp>
      <p:sp>
        <p:nvSpPr>
          <p:cNvPr id="7" name="6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2000"/>
                                        <p:tgtEl>
                                          <p:spTgt spid="4"/>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par>
                                <p:cTn id="14" presetID="9" presetClass="emph" presetSubtype="0" nodeType="withEffect">
                                  <p:stCondLst>
                                    <p:cond delay="0"/>
                                  </p:stCondLst>
                                  <p:childTnLst>
                                    <p:set>
                                      <p:cBhvr rctx="PPT">
                                        <p:cTn id="15" dur="indefinite"/>
                                        <p:tgtEl>
                                          <p:spTgt spid="3"/>
                                        </p:tgtEl>
                                        <p:attrNameLst>
                                          <p:attrName>style.opacity</p:attrName>
                                        </p:attrNameLst>
                                      </p:cBhvr>
                                      <p:to>
                                        <p:strVal val="0.75"/>
                                      </p:to>
                                    </p:set>
                                    <p:animEffect filter="image" prLst="opacity: 0.75">
                                      <p:cBhvr rctx="IE">
                                        <p:cTn id="16"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404664"/>
            <a:ext cx="4283968" cy="72008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s-ES" sz="2800" b="0" i="0" u="none" strike="noStrike" kern="0" cap="none" spc="0" normalizeH="0" baseline="0" noProof="0" dirty="0" smtClean="0">
                <a:ln>
                  <a:noFill/>
                </a:ln>
                <a:solidFill>
                  <a:schemeClr val="tx2"/>
                </a:solidFill>
                <a:effectLst/>
                <a:uLnTx/>
                <a:uFillTx/>
                <a:latin typeface="Segoe UI Semibold" pitchFamily="34" charset="0"/>
                <a:ea typeface="+mj-ea"/>
                <a:cs typeface="Aharoni" pitchFamily="2" charset="-79"/>
              </a:rPr>
              <a:t>Características ………….  </a:t>
            </a:r>
            <a:endParaRPr kumimoji="1" lang="es-ES" sz="2800" b="0" i="0" u="none" strike="noStrike" kern="0" cap="none" spc="0" normalizeH="0" baseline="0" noProof="0" dirty="0">
              <a:ln>
                <a:noFill/>
              </a:ln>
              <a:solidFill>
                <a:schemeClr val="tx2"/>
              </a:solidFill>
              <a:effectLst/>
              <a:uLnTx/>
              <a:uFillTx/>
              <a:latin typeface="Segoe UI Semibold" pitchFamily="34" charset="0"/>
              <a:ea typeface="+mj-ea"/>
              <a:cs typeface="Aharoni" pitchFamily="2" charset="-79"/>
            </a:endParaRPr>
          </a:p>
        </p:txBody>
      </p:sp>
      <p:sp>
        <p:nvSpPr>
          <p:cNvPr id="4" name="Rectangle 3"/>
          <p:cNvSpPr txBox="1">
            <a:spLocks noChangeArrowheads="1"/>
          </p:cNvSpPr>
          <p:nvPr/>
        </p:nvSpPr>
        <p:spPr>
          <a:xfrm>
            <a:off x="1547664" y="1196752"/>
            <a:ext cx="7344816" cy="4264496"/>
          </a:xfrm>
          <a:prstGeom prst="rect">
            <a:avLst/>
          </a:prstGeom>
        </p:spPr>
        <p:txBody>
          <a:bodyPr/>
          <a:lstStyle/>
          <a:p>
            <a:pPr marL="342900" marR="0" lvl="0" indent="-342900" algn="l" defTabSz="914400" rtl="0" eaLnBrk="0" fontAlgn="base" latinLnBrk="0" hangingPunct="0">
              <a:lnSpc>
                <a:spcPct val="200000"/>
              </a:lnSpc>
              <a:spcBef>
                <a:spcPct val="20000"/>
              </a:spcBef>
              <a:spcAft>
                <a:spcPct val="0"/>
              </a:spcAft>
              <a:buClr>
                <a:schemeClr val="tx1">
                  <a:lumMod val="20000"/>
                  <a:lumOff val="80000"/>
                </a:schemeClr>
              </a:buClr>
              <a:buSzPct val="108000"/>
              <a:buFont typeface="Wingdings" pitchFamily="2" charset="2"/>
              <a:buChar char="v"/>
              <a:tabLst/>
              <a:defRPr/>
            </a:pPr>
            <a:r>
              <a:rPr kumimoji="1" lang="es-ES" sz="2400" b="0" i="1" u="none" strike="noStrike" kern="0" cap="none" spc="0" normalizeH="0" baseline="0" noProof="0" dirty="0" smtClean="0">
                <a:ln>
                  <a:noFill/>
                </a:ln>
                <a:solidFill>
                  <a:schemeClr val="tx1">
                    <a:lumMod val="20000"/>
                    <a:lumOff val="80000"/>
                  </a:schemeClr>
                </a:solidFill>
                <a:effectLst/>
                <a:uLnTx/>
                <a:uFillTx/>
                <a:latin typeface="Century Gothic" pitchFamily="34" charset="0"/>
              </a:rPr>
              <a:t>Proceso continuo de </a:t>
            </a:r>
          </a:p>
          <a:p>
            <a:pPr marL="342900" marR="0" lvl="0" indent="-342900" algn="l" defTabSz="914400" rtl="0" eaLnBrk="0" fontAlgn="base" latinLnBrk="0" hangingPunct="0">
              <a:lnSpc>
                <a:spcPct val="200000"/>
              </a:lnSpc>
              <a:spcBef>
                <a:spcPct val="20000"/>
              </a:spcBef>
              <a:spcAft>
                <a:spcPct val="0"/>
              </a:spcAft>
              <a:buClr>
                <a:schemeClr val="tx1">
                  <a:lumMod val="20000"/>
                  <a:lumOff val="80000"/>
                </a:schemeClr>
              </a:buClr>
              <a:buSzPct val="108000"/>
              <a:tabLst/>
              <a:defRPr/>
            </a:pPr>
            <a:r>
              <a:rPr kumimoji="1" lang="es-ES" sz="2400" b="0" i="1" u="none" strike="noStrike" kern="0" cap="none" spc="0" normalizeH="0" baseline="0" noProof="0" dirty="0" smtClean="0">
                <a:ln>
                  <a:noFill/>
                </a:ln>
                <a:solidFill>
                  <a:schemeClr val="tx1">
                    <a:lumMod val="20000"/>
                    <a:lumOff val="80000"/>
                  </a:schemeClr>
                </a:solidFill>
                <a:effectLst/>
                <a:uLnTx/>
                <a:uFillTx/>
                <a:latin typeface="SD Viewer Font" pitchFamily="50" charset="0"/>
              </a:rPr>
              <a:t>  </a:t>
            </a:r>
            <a:r>
              <a:rPr kumimoji="1" lang="es-ES" sz="2400" b="0" i="1" u="none" strike="noStrike" kern="0" cap="none" spc="300" normalizeH="0" baseline="0" noProof="0" dirty="0" smtClean="0">
                <a:ln>
                  <a:noFill/>
                </a:ln>
                <a:solidFill>
                  <a:schemeClr val="bg2">
                    <a:lumMod val="95000"/>
                    <a:lumOff val="5000"/>
                  </a:schemeClr>
                </a:solidFill>
                <a:effectLst>
                  <a:outerShdw blurRad="38100" dist="38100" dir="2700000" algn="tl">
                    <a:srgbClr val="000000">
                      <a:alpha val="43137"/>
                    </a:srgbClr>
                  </a:outerShdw>
                </a:effectLst>
                <a:uLnTx/>
                <a:uFillTx/>
                <a:latin typeface="SD Viewer Font" pitchFamily="50" charset="0"/>
              </a:rPr>
              <a:t>Toma  de Decisiones</a:t>
            </a:r>
          </a:p>
          <a:p>
            <a:pPr marL="342900" marR="0" lvl="0" indent="-342900" algn="l" defTabSz="914400" rtl="0" eaLnBrk="0" fontAlgn="base" latinLnBrk="0" hangingPunct="0">
              <a:lnSpc>
                <a:spcPct val="200000"/>
              </a:lnSpc>
              <a:spcBef>
                <a:spcPct val="20000"/>
              </a:spcBef>
              <a:spcAft>
                <a:spcPct val="0"/>
              </a:spcAft>
              <a:buClr>
                <a:schemeClr val="tx1">
                  <a:lumMod val="20000"/>
                  <a:lumOff val="80000"/>
                </a:schemeClr>
              </a:buClr>
              <a:buSzPct val="108000"/>
              <a:buFont typeface="Wingdings" pitchFamily="2" charset="2"/>
              <a:buChar char="v"/>
              <a:tabLst/>
              <a:defRPr/>
            </a:pPr>
            <a:r>
              <a:rPr kumimoji="1" lang="es-ES" sz="2400" b="0" i="1" u="none" strike="noStrike" kern="0" cap="none" spc="0" normalizeH="0" baseline="0" noProof="0" dirty="0" smtClean="0">
                <a:ln>
                  <a:noFill/>
                </a:ln>
                <a:solidFill>
                  <a:schemeClr val="tx1">
                    <a:lumMod val="20000"/>
                    <a:lumOff val="80000"/>
                  </a:schemeClr>
                </a:solidFill>
                <a:effectLst/>
                <a:uLnTx/>
                <a:uFillTx/>
                <a:latin typeface="Century Gothic" pitchFamily="34" charset="0"/>
              </a:rPr>
              <a:t>Bajo </a:t>
            </a:r>
            <a:r>
              <a:rPr kumimoji="1" lang="es-ES" sz="2400" b="0" i="1" u="none" strike="noStrike" kern="0" cap="none" spc="300" normalizeH="0" baseline="0" noProof="0" dirty="0" smtClean="0">
                <a:ln>
                  <a:noFill/>
                </a:ln>
                <a:solidFill>
                  <a:schemeClr val="bg2">
                    <a:lumMod val="95000"/>
                    <a:lumOff val="5000"/>
                  </a:schemeClr>
                </a:solidFill>
                <a:effectLst>
                  <a:outerShdw blurRad="38100" dist="38100" dir="2700000" algn="tl">
                    <a:srgbClr val="000000">
                      <a:alpha val="43137"/>
                    </a:srgbClr>
                  </a:outerShdw>
                </a:effectLst>
                <a:uLnTx/>
                <a:uFillTx/>
                <a:latin typeface="SD Viewer Font" pitchFamily="50" charset="0"/>
              </a:rPr>
              <a:t>Incertidumbre y Riesgo </a:t>
            </a:r>
            <a:r>
              <a:rPr kumimoji="1" lang="es-ES" sz="2400" b="0" i="1" u="none" strike="noStrike" kern="0" cap="none" spc="0" normalizeH="0" baseline="0" noProof="0" dirty="0" smtClean="0">
                <a:ln>
                  <a:noFill/>
                </a:ln>
                <a:solidFill>
                  <a:schemeClr val="tx1">
                    <a:lumMod val="20000"/>
                    <a:lumOff val="80000"/>
                  </a:schemeClr>
                </a:solidFill>
                <a:effectLst/>
                <a:uLnTx/>
                <a:uFillTx/>
                <a:latin typeface="Century Gothic" pitchFamily="34" charset="0"/>
              </a:rPr>
              <a:t>constante</a:t>
            </a:r>
          </a:p>
          <a:p>
            <a:pPr marL="342900" marR="0" lvl="0" indent="-342900" algn="l" defTabSz="914400" rtl="0" eaLnBrk="0" fontAlgn="base" latinLnBrk="0" hangingPunct="0">
              <a:lnSpc>
                <a:spcPct val="200000"/>
              </a:lnSpc>
              <a:spcBef>
                <a:spcPct val="20000"/>
              </a:spcBef>
              <a:spcAft>
                <a:spcPct val="0"/>
              </a:spcAft>
              <a:buClr>
                <a:schemeClr val="tx1">
                  <a:lumMod val="20000"/>
                  <a:lumOff val="80000"/>
                </a:schemeClr>
              </a:buClr>
              <a:buSzPct val="108000"/>
              <a:buFont typeface="Wingdings" pitchFamily="2" charset="2"/>
              <a:buChar char="v"/>
              <a:tabLst/>
              <a:defRPr/>
            </a:pPr>
            <a:r>
              <a:rPr kumimoji="1" lang="es-ES" sz="2400" b="0" i="1" u="none" strike="noStrike" kern="0" cap="none" spc="0" normalizeH="0" baseline="0" noProof="0" dirty="0" smtClean="0">
                <a:ln>
                  <a:noFill/>
                </a:ln>
                <a:solidFill>
                  <a:schemeClr val="tx1">
                    <a:lumMod val="20000"/>
                    <a:lumOff val="80000"/>
                  </a:schemeClr>
                </a:solidFill>
                <a:effectLst/>
                <a:uLnTx/>
                <a:uFillTx/>
                <a:latin typeface="Century Gothic" pitchFamily="34" charset="0"/>
              </a:rPr>
              <a:t>Incluye soluciones de </a:t>
            </a:r>
            <a:r>
              <a:rPr kumimoji="1" lang="es-ES" sz="2400" b="0" i="1" u="none" strike="noStrike" kern="0" cap="none" spc="300" normalizeH="0" baseline="0" noProof="0" dirty="0" smtClean="0">
                <a:ln>
                  <a:noFill/>
                </a:ln>
                <a:solidFill>
                  <a:schemeClr val="bg2">
                    <a:lumMod val="95000"/>
                    <a:lumOff val="5000"/>
                  </a:schemeClr>
                </a:solidFill>
                <a:effectLst>
                  <a:outerShdw blurRad="38100" dist="38100" dir="2700000" algn="tl">
                    <a:srgbClr val="000000">
                      <a:alpha val="43137"/>
                    </a:srgbClr>
                  </a:outerShdw>
                </a:effectLst>
                <a:uLnTx/>
                <a:uFillTx/>
                <a:latin typeface="SD Viewer Font" pitchFamily="50" charset="0"/>
              </a:rPr>
              <a:t>Problemas</a:t>
            </a:r>
            <a:r>
              <a:rPr kumimoji="1" lang="es-ES" sz="2400" b="0" i="1" u="none" strike="noStrike" kern="0" cap="none" spc="0" normalizeH="0" baseline="0" noProof="0" dirty="0" smtClean="0">
                <a:ln>
                  <a:noFill/>
                </a:ln>
                <a:solidFill>
                  <a:schemeClr val="tx1">
                    <a:lumMod val="20000"/>
                    <a:lumOff val="80000"/>
                  </a:schemeClr>
                </a:solidFill>
                <a:effectLst>
                  <a:outerShdw blurRad="38100" dist="38100" dir="2700000" algn="tl">
                    <a:srgbClr val="000000">
                      <a:alpha val="43137"/>
                    </a:srgbClr>
                  </a:outerShdw>
                </a:effectLst>
                <a:uLnTx/>
                <a:uFillTx/>
                <a:latin typeface="Century Gothic" pitchFamily="34" charset="0"/>
              </a:rPr>
              <a:t> </a:t>
            </a:r>
            <a:r>
              <a:rPr kumimoji="1" lang="es-ES" sz="2400" b="0" i="1" u="none" strike="noStrike" kern="0" cap="none" spc="0" normalizeH="0" baseline="0" noProof="0" dirty="0" smtClean="0">
                <a:ln>
                  <a:noFill/>
                </a:ln>
                <a:solidFill>
                  <a:schemeClr val="tx1">
                    <a:lumMod val="20000"/>
                    <a:lumOff val="80000"/>
                  </a:schemeClr>
                </a:solidFill>
                <a:effectLst/>
                <a:uLnTx/>
                <a:uFillTx/>
                <a:latin typeface="Century Gothic" pitchFamily="34" charset="0"/>
              </a:rPr>
              <a:t>y aprovechamiento de </a:t>
            </a:r>
            <a:r>
              <a:rPr kumimoji="1" lang="es-ES" sz="2400" b="0" i="1" u="none" strike="noStrike" kern="0" cap="none" spc="300" normalizeH="0" baseline="0" noProof="0" dirty="0" smtClean="0">
                <a:ln>
                  <a:noFill/>
                </a:ln>
                <a:solidFill>
                  <a:schemeClr val="bg2">
                    <a:lumMod val="95000"/>
                    <a:lumOff val="5000"/>
                  </a:schemeClr>
                </a:solidFill>
                <a:effectLst>
                  <a:outerShdw blurRad="38100" dist="38100" dir="2700000" algn="tl">
                    <a:srgbClr val="000000">
                      <a:alpha val="43137"/>
                    </a:srgbClr>
                  </a:outerShdw>
                </a:effectLst>
                <a:uLnTx/>
                <a:uFillTx/>
                <a:latin typeface="SD Viewer Font" pitchFamily="50" charset="0"/>
              </a:rPr>
              <a:t>Oportunidades</a:t>
            </a:r>
          </a:p>
          <a:p>
            <a:pPr marL="342900" marR="0" lvl="0" indent="-342900" algn="l" defTabSz="914400" rtl="0" eaLnBrk="0" fontAlgn="base" latinLnBrk="0" hangingPunct="0">
              <a:lnSpc>
                <a:spcPct val="200000"/>
              </a:lnSpc>
              <a:spcBef>
                <a:spcPct val="20000"/>
              </a:spcBef>
              <a:spcAft>
                <a:spcPct val="0"/>
              </a:spcAft>
              <a:buClr>
                <a:schemeClr val="tx1">
                  <a:lumMod val="20000"/>
                  <a:lumOff val="80000"/>
                </a:schemeClr>
              </a:buClr>
              <a:buSzPct val="108000"/>
              <a:buFont typeface="Wingdings" pitchFamily="2" charset="2"/>
              <a:buChar char="v"/>
              <a:tabLst/>
              <a:defRPr/>
            </a:pPr>
            <a:r>
              <a:rPr kumimoji="1" lang="es-ES" sz="2400" b="0" i="1" u="none" strike="noStrike" kern="0" cap="none" spc="0" normalizeH="0" baseline="0" noProof="0" dirty="0" smtClean="0">
                <a:ln>
                  <a:noFill/>
                </a:ln>
                <a:solidFill>
                  <a:schemeClr val="tx1">
                    <a:lumMod val="20000"/>
                    <a:lumOff val="80000"/>
                  </a:schemeClr>
                </a:solidFill>
                <a:effectLst/>
                <a:uLnTx/>
                <a:uFillTx/>
                <a:latin typeface="Century Gothic" pitchFamily="34" charset="0"/>
              </a:rPr>
              <a:t>Constante uso de la </a:t>
            </a:r>
            <a:r>
              <a:rPr kumimoji="1" lang="es-ES" sz="2400" b="0" i="1" u="none" strike="noStrike" kern="0" cap="none" spc="300" normalizeH="0" baseline="0" noProof="0" dirty="0" smtClean="0">
                <a:ln>
                  <a:noFill/>
                </a:ln>
                <a:solidFill>
                  <a:schemeClr val="bg2">
                    <a:lumMod val="95000"/>
                    <a:lumOff val="5000"/>
                  </a:schemeClr>
                </a:solidFill>
                <a:effectLst>
                  <a:outerShdw blurRad="38100" dist="38100" dir="2700000" algn="tl">
                    <a:srgbClr val="000000">
                      <a:alpha val="43137"/>
                    </a:srgbClr>
                  </a:outerShdw>
                </a:effectLst>
                <a:uLnTx/>
                <a:uFillTx/>
                <a:latin typeface="SD Viewer Font" pitchFamily="50" charset="0"/>
              </a:rPr>
              <a:t>Información</a:t>
            </a:r>
            <a:endParaRPr kumimoji="1" lang="es-ES" sz="2400" b="0" i="1" u="none" strike="noStrike" kern="0" cap="none" spc="300" normalizeH="0" baseline="0" noProof="0" dirty="0">
              <a:ln>
                <a:noFill/>
              </a:ln>
              <a:solidFill>
                <a:schemeClr val="bg2">
                  <a:lumMod val="95000"/>
                  <a:lumOff val="5000"/>
                </a:schemeClr>
              </a:solidFill>
              <a:effectLst>
                <a:outerShdw blurRad="38100" dist="38100" dir="2700000" algn="tl">
                  <a:srgbClr val="000000">
                    <a:alpha val="43137"/>
                  </a:srgbClr>
                </a:outerShdw>
              </a:effectLst>
              <a:uLnTx/>
              <a:uFillTx/>
              <a:latin typeface="SD Viewer Font" pitchFamily="50" charset="0"/>
            </a:endParaRPr>
          </a:p>
        </p:txBody>
      </p:sp>
      <p:pic>
        <p:nvPicPr>
          <p:cNvPr id="5" name="Picture 24" descr="http://t2.gstatic.com/images?q=tbn:ANd9GcT3QOOfyYawL-bbYHopuCFJqI1K8Sn0nLGp2Rrb4H6lMtKCkHi8Gw"/>
          <p:cNvPicPr>
            <a:picLocks noChangeAspect="1" noChangeArrowheads="1"/>
          </p:cNvPicPr>
          <p:nvPr/>
        </p:nvPicPr>
        <p:blipFill>
          <a:blip r:embed="rId3" cstate="print">
            <a:duotone>
              <a:prstClr val="black"/>
              <a:schemeClr val="accent2">
                <a:tint val="45000"/>
                <a:satMod val="400000"/>
              </a:schemeClr>
            </a:duotone>
            <a:lum bright="-24000" contrast="19000"/>
          </a:blip>
          <a:srcRect/>
          <a:stretch>
            <a:fillRect/>
          </a:stretch>
        </p:blipFill>
        <p:spPr bwMode="auto">
          <a:xfrm>
            <a:off x="5796136" y="476672"/>
            <a:ext cx="2592288" cy="2376266"/>
          </a:xfrm>
          <a:prstGeom prst="roundRect">
            <a:avLst>
              <a:gd name="adj" fmla="val 16667"/>
            </a:avLst>
          </a:prstGeom>
          <a:ln>
            <a:noFill/>
          </a:ln>
          <a:effectLst>
            <a:outerShdw blurRad="76200" dist="12700" dir="2700000" sx="138000" sy="138000" kx="-800400" algn="bl" rotWithShape="0">
              <a:prstClr val="black">
                <a:alpha val="31000"/>
              </a:prstClr>
            </a:outerShdw>
          </a:effectLst>
          <a:scene3d>
            <a:camera prst="orthographicFront">
              <a:rot lat="0" lon="2400000" rev="0"/>
            </a:camera>
            <a:lightRig rig="contrasting" dir="t">
              <a:rot lat="0" lon="0" rev="4200000"/>
            </a:lightRig>
          </a:scene3d>
          <a:sp3d extrusionH="127000" prstMaterial="plastic">
            <a:bevelT w="381000" h="114300" prst="coolSlant"/>
            <a:bevelB w="165100" prst="coolSlant"/>
            <a:contourClr>
              <a:srgbClr val="969696"/>
            </a:contourClr>
          </a:sp3d>
        </p:spPr>
      </p:pic>
      <p:sp>
        <p:nvSpPr>
          <p:cNvPr id="6" name="5 CuadroTexto"/>
          <p:cNvSpPr txBox="1"/>
          <p:nvPr/>
        </p:nvSpPr>
        <p:spPr>
          <a:xfrm>
            <a:off x="7713800" y="6581001"/>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1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Righ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400000"/>
            </a:gs>
            <a:gs pos="100000">
              <a:srgbClr val="660000"/>
            </a:gs>
          </a:gsLst>
          <a:lin ang="18900000" scaled="1"/>
        </a:gra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167336" y="764704"/>
            <a:ext cx="5976664" cy="4655313"/>
          </a:xfrm>
          <a:prstGeom prst="rect">
            <a:avLst/>
          </a:prstGeom>
          <a:noFill/>
          <a:ln w="9525">
            <a:noFill/>
            <a:miter lim="800000"/>
            <a:headEnd/>
            <a:tailEnd/>
          </a:ln>
          <a:effectLst/>
          <a:scene3d>
            <a:camera prst="isometricOffAxis1Right"/>
            <a:lightRig rig="threePt" dir="t"/>
          </a:scene3d>
          <a:sp3d prstMaterial="softEdge">
            <a:bevelT/>
          </a:sp3d>
        </p:spPr>
        <p:txBody>
          <a:bodyPr wrap="square">
            <a:spAutoFit/>
          </a:bodyPr>
          <a:lstStyle/>
          <a:p>
            <a:pPr algn="r">
              <a:lnSpc>
                <a:spcPct val="150000"/>
              </a:lnSpc>
            </a:pPr>
            <a:r>
              <a:rPr lang="es-ES" sz="2000" dirty="0">
                <a:solidFill>
                  <a:schemeClr val="tx1">
                    <a:lumMod val="20000"/>
                    <a:lumOff val="80000"/>
                  </a:schemeClr>
                </a:solidFill>
                <a:latin typeface="Verdana" pitchFamily="34" charset="0"/>
              </a:rPr>
              <a:t>Propone el estudio de los hechos y fenómenos económicos que directa e indirectamente afectan a la </a:t>
            </a:r>
            <a:r>
              <a:rPr lang="es-ES" sz="2000" b="1" dirty="0">
                <a:solidFill>
                  <a:schemeClr val="tx1">
                    <a:lumMod val="20000"/>
                    <a:lumOff val="80000"/>
                  </a:schemeClr>
                </a:solidFill>
                <a:effectLst>
                  <a:outerShdw blurRad="38100" dist="38100" dir="2700000" algn="tl">
                    <a:srgbClr val="000000">
                      <a:alpha val="43137"/>
                    </a:srgbClr>
                  </a:outerShdw>
                </a:effectLst>
                <a:latin typeface="Verdana" pitchFamily="34" charset="0"/>
              </a:rPr>
              <a:t>Empresa</a:t>
            </a:r>
            <a:r>
              <a:rPr lang="es-ES" sz="2000" dirty="0">
                <a:solidFill>
                  <a:schemeClr val="tx1">
                    <a:lumMod val="20000"/>
                    <a:lumOff val="80000"/>
                  </a:schemeClr>
                </a:solidFill>
                <a:latin typeface="Verdana" pitchFamily="34" charset="0"/>
              </a:rPr>
              <a:t> y a los </a:t>
            </a:r>
            <a:r>
              <a:rPr lang="es-ES" sz="2000" b="1" dirty="0">
                <a:solidFill>
                  <a:schemeClr val="tx1">
                    <a:lumMod val="20000"/>
                    <a:lumOff val="80000"/>
                  </a:schemeClr>
                </a:solidFill>
                <a:effectLst>
                  <a:outerShdw blurRad="38100" dist="38100" dir="2700000" algn="tl">
                    <a:srgbClr val="000000">
                      <a:alpha val="43137"/>
                    </a:srgbClr>
                  </a:outerShdw>
                </a:effectLst>
                <a:latin typeface="Verdana" pitchFamily="34" charset="0"/>
              </a:rPr>
              <a:t>Consumidores.</a:t>
            </a:r>
            <a:r>
              <a:rPr lang="es-ES" sz="2000" dirty="0">
                <a:solidFill>
                  <a:schemeClr val="tx1">
                    <a:lumMod val="20000"/>
                    <a:lumOff val="80000"/>
                  </a:schemeClr>
                </a:solidFill>
                <a:latin typeface="Verdana" pitchFamily="34" charset="0"/>
              </a:rPr>
              <a:t> </a:t>
            </a:r>
          </a:p>
          <a:p>
            <a:pPr algn="r">
              <a:lnSpc>
                <a:spcPct val="150000"/>
              </a:lnSpc>
            </a:pPr>
            <a:r>
              <a:rPr lang="es-ES" sz="2000" b="1" dirty="0">
                <a:solidFill>
                  <a:schemeClr val="bg2"/>
                </a:solidFill>
                <a:effectLst>
                  <a:outerShdw blurRad="38100" dist="38100" dir="2700000" algn="tl">
                    <a:srgbClr val="000000">
                      <a:alpha val="43137"/>
                    </a:srgbClr>
                  </a:outerShdw>
                </a:effectLst>
                <a:latin typeface="Verdana" pitchFamily="34" charset="0"/>
              </a:rPr>
              <a:t>Estudia  la </a:t>
            </a:r>
            <a:r>
              <a:rPr lang="es-ES" sz="2000" b="1" dirty="0" smtClean="0">
                <a:solidFill>
                  <a:schemeClr val="bg2"/>
                </a:solidFill>
                <a:effectLst>
                  <a:outerShdw blurRad="38100" dist="38100" dir="2700000" algn="tl">
                    <a:srgbClr val="000000">
                      <a:alpha val="43137"/>
                    </a:srgbClr>
                  </a:outerShdw>
                </a:effectLst>
                <a:latin typeface="Verdana" pitchFamily="34" charset="0"/>
              </a:rPr>
              <a:t>Producción</a:t>
            </a:r>
            <a:r>
              <a:rPr lang="es-ES" sz="2000" b="1" dirty="0">
                <a:solidFill>
                  <a:schemeClr val="bg2"/>
                </a:solidFill>
                <a:effectLst>
                  <a:outerShdw blurRad="38100" dist="38100" dir="2700000" algn="tl">
                    <a:srgbClr val="000000">
                      <a:alpha val="43137"/>
                    </a:srgbClr>
                  </a:outerShdw>
                </a:effectLst>
                <a:latin typeface="Verdana" pitchFamily="34" charset="0"/>
              </a:rPr>
              <a:t>, </a:t>
            </a:r>
            <a:r>
              <a:rPr lang="es-ES" sz="2000" b="1" dirty="0" smtClean="0">
                <a:solidFill>
                  <a:schemeClr val="bg2"/>
                </a:solidFill>
                <a:effectLst>
                  <a:outerShdw blurRad="38100" dist="38100" dir="2700000" algn="tl">
                    <a:srgbClr val="000000">
                      <a:alpha val="43137"/>
                    </a:srgbClr>
                  </a:outerShdw>
                </a:effectLst>
                <a:latin typeface="Verdana" pitchFamily="34" charset="0"/>
              </a:rPr>
              <a:t>Distribución</a:t>
            </a:r>
            <a:r>
              <a:rPr lang="es-ES" sz="2000" b="1" dirty="0">
                <a:solidFill>
                  <a:schemeClr val="bg2"/>
                </a:solidFill>
                <a:effectLst>
                  <a:outerShdw blurRad="38100" dist="38100" dir="2700000" algn="tl">
                    <a:srgbClr val="000000">
                      <a:alpha val="43137"/>
                    </a:srgbClr>
                  </a:outerShdw>
                </a:effectLst>
                <a:latin typeface="Verdana" pitchFamily="34" charset="0"/>
              </a:rPr>
              <a:t>, </a:t>
            </a:r>
            <a:r>
              <a:rPr lang="es-ES" sz="2000" b="1" dirty="0" smtClean="0">
                <a:solidFill>
                  <a:schemeClr val="bg2"/>
                </a:solidFill>
                <a:effectLst>
                  <a:outerShdw blurRad="38100" dist="38100" dir="2700000" algn="tl">
                    <a:srgbClr val="000000">
                      <a:alpha val="43137"/>
                    </a:srgbClr>
                  </a:outerShdw>
                </a:effectLst>
                <a:latin typeface="Verdana" pitchFamily="34" charset="0"/>
              </a:rPr>
              <a:t>Circulación</a:t>
            </a:r>
            <a:r>
              <a:rPr lang="es-ES" sz="2000" b="1" dirty="0">
                <a:solidFill>
                  <a:schemeClr val="bg2"/>
                </a:solidFill>
                <a:effectLst>
                  <a:outerShdw blurRad="38100" dist="38100" dir="2700000" algn="tl">
                    <a:srgbClr val="000000">
                      <a:alpha val="43137"/>
                    </a:srgbClr>
                  </a:outerShdw>
                </a:effectLst>
                <a:latin typeface="Verdana" pitchFamily="34" charset="0"/>
              </a:rPr>
              <a:t>,  y </a:t>
            </a:r>
            <a:r>
              <a:rPr lang="es-ES" sz="2000" b="1" dirty="0" smtClean="0">
                <a:solidFill>
                  <a:schemeClr val="bg2"/>
                </a:solidFill>
                <a:effectLst>
                  <a:outerShdw blurRad="38100" dist="38100" dir="2700000" algn="tl">
                    <a:srgbClr val="000000">
                      <a:alpha val="43137"/>
                    </a:srgbClr>
                  </a:outerShdw>
                </a:effectLst>
                <a:latin typeface="Verdana" pitchFamily="34" charset="0"/>
              </a:rPr>
              <a:t>Consumo </a:t>
            </a:r>
            <a:r>
              <a:rPr lang="es-ES" sz="2000" b="1" dirty="0">
                <a:solidFill>
                  <a:schemeClr val="bg2"/>
                </a:solidFill>
                <a:effectLst>
                  <a:outerShdw blurRad="38100" dist="38100" dir="2700000" algn="tl">
                    <a:srgbClr val="000000">
                      <a:alpha val="43137"/>
                    </a:srgbClr>
                  </a:outerShdw>
                </a:effectLst>
                <a:latin typeface="Verdana" pitchFamily="34" charset="0"/>
              </a:rPr>
              <a:t>de los </a:t>
            </a:r>
            <a:r>
              <a:rPr lang="es-ES" sz="2000" b="1" dirty="0" smtClean="0">
                <a:solidFill>
                  <a:schemeClr val="bg2"/>
                </a:solidFill>
                <a:effectLst>
                  <a:outerShdw blurRad="38100" dist="38100" dir="2700000" algn="tl">
                    <a:srgbClr val="000000">
                      <a:alpha val="43137"/>
                    </a:srgbClr>
                  </a:outerShdw>
                </a:effectLst>
                <a:latin typeface="Verdana" pitchFamily="34" charset="0"/>
              </a:rPr>
              <a:t>Bienes </a:t>
            </a:r>
            <a:r>
              <a:rPr lang="es-ES" sz="2000" b="1" dirty="0">
                <a:solidFill>
                  <a:schemeClr val="bg2"/>
                </a:solidFill>
                <a:effectLst>
                  <a:outerShdw blurRad="38100" dist="38100" dir="2700000" algn="tl">
                    <a:srgbClr val="000000">
                      <a:alpha val="43137"/>
                    </a:srgbClr>
                  </a:outerShdw>
                </a:effectLst>
                <a:latin typeface="Verdana" pitchFamily="34" charset="0"/>
              </a:rPr>
              <a:t>y </a:t>
            </a:r>
            <a:r>
              <a:rPr lang="es-ES" sz="2000" b="1" dirty="0" smtClean="0">
                <a:solidFill>
                  <a:schemeClr val="bg2"/>
                </a:solidFill>
                <a:effectLst>
                  <a:outerShdw blurRad="38100" dist="38100" dir="2700000" algn="tl">
                    <a:srgbClr val="000000">
                      <a:alpha val="43137"/>
                    </a:srgbClr>
                  </a:outerShdw>
                </a:effectLst>
                <a:latin typeface="Verdana" pitchFamily="34" charset="0"/>
              </a:rPr>
              <a:t>Servicios</a:t>
            </a:r>
            <a:r>
              <a:rPr lang="es-ES" sz="2000" b="1" dirty="0" smtClean="0">
                <a:solidFill>
                  <a:schemeClr val="tx1">
                    <a:lumMod val="20000"/>
                    <a:lumOff val="80000"/>
                  </a:schemeClr>
                </a:solidFill>
                <a:effectLst>
                  <a:outerShdw blurRad="38100" dist="38100" dir="2700000" algn="tl">
                    <a:srgbClr val="000000">
                      <a:alpha val="43137"/>
                    </a:srgbClr>
                  </a:outerShdw>
                </a:effectLst>
                <a:latin typeface="Verdana" pitchFamily="34" charset="0"/>
              </a:rPr>
              <a:t> </a:t>
            </a:r>
            <a:r>
              <a:rPr lang="es-ES" sz="2000" dirty="0">
                <a:solidFill>
                  <a:schemeClr val="tx1">
                    <a:lumMod val="20000"/>
                    <a:lumOff val="80000"/>
                  </a:schemeClr>
                </a:solidFill>
                <a:latin typeface="Verdana" pitchFamily="34" charset="0"/>
              </a:rPr>
              <a:t>que satisfacen necesidades humanas, decisiones empresariales y la conducta de los consumidores.</a:t>
            </a:r>
          </a:p>
          <a:p>
            <a:pPr algn="r">
              <a:lnSpc>
                <a:spcPct val="150000"/>
              </a:lnSpc>
            </a:pPr>
            <a:endParaRPr lang="es-ES" sz="800" dirty="0">
              <a:solidFill>
                <a:schemeClr val="tx1">
                  <a:lumMod val="20000"/>
                  <a:lumOff val="80000"/>
                </a:schemeClr>
              </a:solidFill>
              <a:latin typeface="Verdana" pitchFamily="34" charset="0"/>
            </a:endParaRPr>
          </a:p>
          <a:p>
            <a:pPr algn="r">
              <a:lnSpc>
                <a:spcPct val="150000"/>
              </a:lnSpc>
            </a:pPr>
            <a:r>
              <a:rPr lang="es-ES" sz="1100" dirty="0" err="1">
                <a:solidFill>
                  <a:schemeClr val="bg2"/>
                </a:solidFill>
                <a:latin typeface="SD Viewer Font" pitchFamily="50" charset="0"/>
              </a:rPr>
              <a:t>Mendez</a:t>
            </a:r>
            <a:r>
              <a:rPr lang="es-ES" sz="1100" dirty="0">
                <a:solidFill>
                  <a:schemeClr val="bg2"/>
                </a:solidFill>
                <a:latin typeface="SD Viewer Font" pitchFamily="50" charset="0"/>
              </a:rPr>
              <a:t> </a:t>
            </a:r>
            <a:r>
              <a:rPr lang="es-ES" sz="1100" dirty="0" err="1">
                <a:solidFill>
                  <a:schemeClr val="bg2"/>
                </a:solidFill>
                <a:latin typeface="SD Viewer Font" pitchFamily="50" charset="0"/>
              </a:rPr>
              <a:t>M</a:t>
            </a:r>
            <a:r>
              <a:rPr lang="es-ES" sz="1100" dirty="0">
                <a:solidFill>
                  <a:schemeClr val="bg2"/>
                </a:solidFill>
                <a:latin typeface="SD Viewer Font" pitchFamily="50" charset="0"/>
              </a:rPr>
              <a:t>., 2003. Economía y la Empresa</a:t>
            </a:r>
          </a:p>
        </p:txBody>
      </p:sp>
      <p:sp>
        <p:nvSpPr>
          <p:cNvPr id="6" name="Text Box 5"/>
          <p:cNvSpPr txBox="1">
            <a:spLocks noChangeArrowheads="1"/>
          </p:cNvSpPr>
          <p:nvPr/>
        </p:nvSpPr>
        <p:spPr bwMode="auto">
          <a:xfrm rot="16200000">
            <a:off x="4791254" y="3425770"/>
            <a:ext cx="677108" cy="5292080"/>
          </a:xfrm>
          <a:prstGeom prst="rect">
            <a:avLst/>
          </a:prstGeom>
          <a:solidFill>
            <a:schemeClr val="bg2"/>
          </a:solidFill>
          <a:ln>
            <a:headEnd/>
            <a:tailEnd/>
          </a:ln>
          <a:effectLst>
            <a:outerShdw blurRad="152400" dist="317500" dir="5400000" sx="90000" sy="-19000" rotWithShape="0">
              <a:prstClr val="black">
                <a:alpha val="15000"/>
              </a:prstClr>
            </a:outerShdw>
          </a:effectLst>
          <a:scene3d>
            <a:camera prst="isometricOffAxis2Left"/>
            <a:lightRig rig="threePt" dir="t">
              <a:rot lat="0" lon="0" rev="1200000"/>
            </a:lightRig>
          </a:scene3d>
          <a:sp3d>
            <a:bevelT w="63500" h="25400"/>
          </a:sp3d>
        </p:spPr>
        <p:style>
          <a:lnRef idx="0">
            <a:schemeClr val="dk1"/>
          </a:lnRef>
          <a:fillRef idx="3">
            <a:schemeClr val="dk1"/>
          </a:fillRef>
          <a:effectRef idx="3">
            <a:schemeClr val="dk1"/>
          </a:effectRef>
          <a:fontRef idx="minor">
            <a:schemeClr val="lt1"/>
          </a:fontRef>
        </p:style>
        <p:txBody>
          <a:bodyPr vert="eaVert" wrap="square">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La Microeconomía</a:t>
            </a:r>
            <a:endParaRPr lang="es-E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pic>
        <p:nvPicPr>
          <p:cNvPr id="7" name="Picture 2" descr="http://t2.gstatic.com/images?q=tbn:ANd9GcT89rNBXCmSzRkVIc7CFP-VZ7ov4lE-oqyRJf40dtjMw8CVRbOrrQ3Sfyf-"/>
          <p:cNvPicPr>
            <a:picLocks noChangeAspect="1" noChangeArrowheads="1"/>
          </p:cNvPicPr>
          <p:nvPr/>
        </p:nvPicPr>
        <p:blipFill>
          <a:blip r:embed="rId3" cstate="print">
            <a:lum bright="-46000"/>
          </a:blip>
          <a:srcRect/>
          <a:stretch>
            <a:fillRect/>
          </a:stretch>
        </p:blipFill>
        <p:spPr bwMode="auto">
          <a:xfrm>
            <a:off x="-324544" y="404664"/>
            <a:ext cx="3751799" cy="2664296"/>
          </a:xfrm>
          <a:prstGeom prst="roundRect">
            <a:avLst>
              <a:gd name="adj" fmla="val 8594"/>
            </a:avLst>
          </a:prstGeom>
          <a:noFill/>
          <a:ln>
            <a:noFill/>
          </a:ln>
          <a:effectLst>
            <a:reflection blurRad="12700" stA="38000" endPos="28000" dist="5000" dir="5400000" sy="-100000" algn="bl" rotWithShape="0"/>
          </a:effectLst>
          <a:scene3d>
            <a:camera prst="perspectiveContrastingLeftFacing"/>
            <a:lightRig rig="threePt" dir="t"/>
          </a:scene3d>
          <a:sp3d extrusionH="76200" contourW="95250" prstMaterial="softEdge">
            <a:bevelT w="165100"/>
            <a:bevelB w="88900"/>
            <a:contourClr>
              <a:schemeClr val="bg1"/>
            </a:contourClr>
          </a:sp3d>
        </p:spPr>
      </p:pic>
      <p:sp>
        <p:nvSpPr>
          <p:cNvPr id="8" name="7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ppt_w/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childTnLst>
                                </p:cTn>
                              </p:par>
                              <p:par>
                                <p:cTn id="11" presetID="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strVal val="#ppt_w*0.70"/>
                                          </p:val>
                                        </p:tav>
                                        <p:tav tm="100000">
                                          <p:val>
                                            <p:strVal val="#ppt_w"/>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323528" y="188640"/>
            <a:ext cx="5544616" cy="954107"/>
          </a:xfrm>
          <a:prstGeom prst="rect">
            <a:avLst/>
          </a:prstGeom>
          <a:noFill/>
          <a:ln w="9525">
            <a:noFill/>
            <a:miter lim="800000"/>
            <a:headEnd/>
            <a:tailEnd/>
          </a:ln>
          <a:effectLst/>
        </p:spPr>
        <p:txBody>
          <a:bodyPr wrap="square">
            <a:spAutoFit/>
          </a:bodyPr>
          <a:lstStyle/>
          <a:p>
            <a:r>
              <a:rPr lang="es-ES" sz="2800" b="1" dirty="0">
                <a:solidFill>
                  <a:schemeClr val="accent1">
                    <a:lumMod val="20000"/>
                    <a:lumOff val="80000"/>
                  </a:schemeClr>
                </a:solidFill>
                <a:effectLst>
                  <a:outerShdw blurRad="38100" dist="38100" dir="2700000" algn="tl">
                    <a:srgbClr val="000000"/>
                  </a:outerShdw>
                </a:effectLst>
                <a:latin typeface="Eras Bold ITC" pitchFamily="34" charset="0"/>
              </a:rPr>
              <a:t>FUNDAMENTOS </a:t>
            </a:r>
            <a:endParaRPr lang="es-ES" sz="2800" b="1" dirty="0" smtClean="0">
              <a:solidFill>
                <a:schemeClr val="accent1">
                  <a:lumMod val="20000"/>
                  <a:lumOff val="80000"/>
                </a:schemeClr>
              </a:solidFill>
              <a:effectLst>
                <a:outerShdw blurRad="38100" dist="38100" dir="2700000" algn="tl">
                  <a:srgbClr val="000000"/>
                </a:outerShdw>
              </a:effectLst>
              <a:latin typeface="Eras Bold ITC" pitchFamily="34" charset="0"/>
            </a:endParaRPr>
          </a:p>
          <a:p>
            <a:r>
              <a:rPr lang="es-ES" sz="2800" b="1" dirty="0" smtClean="0">
                <a:solidFill>
                  <a:schemeClr val="accent1">
                    <a:lumMod val="20000"/>
                    <a:lumOff val="80000"/>
                  </a:schemeClr>
                </a:solidFill>
                <a:effectLst>
                  <a:outerShdw blurRad="38100" dist="38100" dir="2700000" algn="tl">
                    <a:srgbClr val="000000"/>
                  </a:outerShdw>
                </a:effectLst>
                <a:latin typeface="Eras Bold ITC" pitchFamily="34" charset="0"/>
              </a:rPr>
              <a:t>DE </a:t>
            </a:r>
            <a:r>
              <a:rPr lang="es-ES" sz="2800" b="1" dirty="0">
                <a:solidFill>
                  <a:schemeClr val="accent1">
                    <a:lumMod val="20000"/>
                    <a:lumOff val="80000"/>
                  </a:schemeClr>
                </a:solidFill>
                <a:effectLst>
                  <a:outerShdw blurRad="38100" dist="38100" dir="2700000" algn="tl">
                    <a:srgbClr val="000000"/>
                  </a:outerShdw>
                </a:effectLst>
                <a:latin typeface="Eras Bold ITC" pitchFamily="34" charset="0"/>
              </a:rPr>
              <a:t>LA </a:t>
            </a:r>
            <a:r>
              <a:rPr lang="es-ES" sz="2800" b="1" dirty="0" smtClean="0">
                <a:solidFill>
                  <a:schemeClr val="accent1">
                    <a:lumMod val="20000"/>
                    <a:lumOff val="80000"/>
                  </a:schemeClr>
                </a:solidFill>
                <a:effectLst>
                  <a:outerShdw blurRad="38100" dist="38100" dir="2700000" algn="tl">
                    <a:srgbClr val="000000"/>
                  </a:outerShdw>
                </a:effectLst>
                <a:latin typeface="Eras Bold ITC" pitchFamily="34" charset="0"/>
              </a:rPr>
              <a:t>ORGANIZACIÓN </a:t>
            </a:r>
            <a:endParaRPr lang="es-ES" sz="2800" b="1" dirty="0">
              <a:solidFill>
                <a:schemeClr val="accent1">
                  <a:lumMod val="20000"/>
                  <a:lumOff val="80000"/>
                </a:schemeClr>
              </a:solidFill>
              <a:effectLst>
                <a:outerShdw blurRad="38100" dist="38100" dir="2700000" algn="tl">
                  <a:srgbClr val="000000"/>
                </a:outerShdw>
              </a:effectLst>
              <a:latin typeface="Eras Bold ITC" pitchFamily="34" charset="0"/>
            </a:endParaRPr>
          </a:p>
        </p:txBody>
      </p:sp>
      <p:sp>
        <p:nvSpPr>
          <p:cNvPr id="4" name="Text Box 5"/>
          <p:cNvSpPr txBox="1">
            <a:spLocks noChangeArrowheads="1"/>
          </p:cNvSpPr>
          <p:nvPr/>
        </p:nvSpPr>
        <p:spPr bwMode="auto">
          <a:xfrm>
            <a:off x="1655168" y="1412776"/>
            <a:ext cx="7488832" cy="5262979"/>
          </a:xfrm>
          <a:prstGeom prst="rect">
            <a:avLst/>
          </a:prstGeom>
          <a:noFill/>
          <a:ln w="9525">
            <a:noFill/>
            <a:miter lim="800000"/>
            <a:headEnd/>
            <a:tailEnd/>
          </a:ln>
          <a:effectLst/>
        </p:spPr>
        <p:txBody>
          <a:bodyPr wrap="square">
            <a:spAutoFit/>
          </a:bodyPr>
          <a:lstStyle/>
          <a:p>
            <a:pPr>
              <a:lnSpc>
                <a:spcPct val="200000"/>
              </a:lnSpc>
            </a:pPr>
            <a:r>
              <a:rPr lang="es-ES" sz="2400" dirty="0">
                <a:solidFill>
                  <a:schemeClr val="tx1">
                    <a:lumMod val="20000"/>
                    <a:lumOff val="80000"/>
                  </a:schemeClr>
                </a:solidFill>
                <a:latin typeface="SD Viewer Font" pitchFamily="50" charset="0"/>
              </a:rPr>
              <a:t>El elemento básico de toda </a:t>
            </a:r>
            <a:r>
              <a:rPr lang="es-ES" sz="2400" b="1" spc="300" dirty="0">
                <a:effectLst>
                  <a:outerShdw blurRad="38100" dist="38100" dir="2700000" algn="tl">
                    <a:srgbClr val="000000"/>
                  </a:outerShdw>
                </a:effectLst>
                <a:latin typeface="SD Viewer Font" pitchFamily="50" charset="0"/>
              </a:rPr>
              <a:t>ORGANIZACIÓN</a:t>
            </a:r>
            <a:r>
              <a:rPr lang="es-ES" sz="2400" dirty="0">
                <a:latin typeface="SD Viewer Font" pitchFamily="50" charset="0"/>
              </a:rPr>
              <a:t> </a:t>
            </a:r>
            <a:r>
              <a:rPr lang="es-ES" sz="2400" dirty="0">
                <a:solidFill>
                  <a:schemeClr val="tx1">
                    <a:lumMod val="20000"/>
                    <a:lumOff val="80000"/>
                  </a:schemeClr>
                </a:solidFill>
                <a:latin typeface="SD Viewer Font" pitchFamily="50" charset="0"/>
              </a:rPr>
              <a:t>es contar con una </a:t>
            </a:r>
            <a:r>
              <a:rPr lang="es-ES" sz="2400" b="1" spc="300" dirty="0">
                <a:effectLst>
                  <a:outerShdw blurRad="38100" dist="38100" dir="2700000" algn="tl">
                    <a:srgbClr val="000000"/>
                  </a:outerShdw>
                </a:effectLst>
                <a:latin typeface="SD Viewer Font" pitchFamily="50" charset="0"/>
              </a:rPr>
              <a:t>META</a:t>
            </a:r>
            <a:r>
              <a:rPr lang="es-ES" sz="2400" b="1" spc="300" dirty="0">
                <a:solidFill>
                  <a:schemeClr val="tx1">
                    <a:lumMod val="20000"/>
                    <a:lumOff val="80000"/>
                  </a:schemeClr>
                </a:solidFill>
                <a:effectLst>
                  <a:outerShdw blurRad="38100" dist="38100" dir="2700000" algn="tl">
                    <a:srgbClr val="000000"/>
                  </a:outerShdw>
                </a:effectLst>
                <a:latin typeface="SD Viewer Font" pitchFamily="50" charset="0"/>
              </a:rPr>
              <a:t> </a:t>
            </a:r>
            <a:r>
              <a:rPr lang="es-ES" sz="2400" dirty="0">
                <a:solidFill>
                  <a:schemeClr val="tx1">
                    <a:lumMod val="20000"/>
                    <a:lumOff val="80000"/>
                  </a:schemeClr>
                </a:solidFill>
                <a:latin typeface="SD Viewer Font" pitchFamily="50" charset="0"/>
              </a:rPr>
              <a:t>definida, cuya consecución debe darse en un </a:t>
            </a:r>
            <a:r>
              <a:rPr lang="es-ES" sz="2400" b="1" spc="300" dirty="0">
                <a:effectLst>
                  <a:outerShdw blurRad="38100" dist="38100" dir="2700000" algn="tl">
                    <a:srgbClr val="000000"/>
                  </a:outerShdw>
                </a:effectLst>
                <a:latin typeface="SD Viewer Font" pitchFamily="50" charset="0"/>
              </a:rPr>
              <a:t>TIEMPO</a:t>
            </a:r>
            <a:r>
              <a:rPr lang="es-ES" sz="2400" dirty="0">
                <a:solidFill>
                  <a:schemeClr val="tx1">
                    <a:lumMod val="20000"/>
                    <a:lumOff val="80000"/>
                  </a:schemeClr>
                </a:solidFill>
                <a:latin typeface="SD Viewer Font" pitchFamily="50" charset="0"/>
              </a:rPr>
              <a:t> dado.</a:t>
            </a:r>
          </a:p>
          <a:p>
            <a:pPr>
              <a:lnSpc>
                <a:spcPct val="200000"/>
              </a:lnSpc>
            </a:pPr>
            <a:r>
              <a:rPr lang="es-ES" sz="2400" dirty="0">
                <a:solidFill>
                  <a:schemeClr val="tx1">
                    <a:lumMod val="20000"/>
                    <a:lumOff val="80000"/>
                  </a:schemeClr>
                </a:solidFill>
                <a:latin typeface="SD Viewer Font" pitchFamily="50" charset="0"/>
              </a:rPr>
              <a:t>Una </a:t>
            </a:r>
            <a:r>
              <a:rPr lang="es-ES" sz="2400" b="1" spc="600" dirty="0">
                <a:effectLst>
                  <a:outerShdw blurRad="38100" dist="38100" dir="2700000" algn="tl">
                    <a:srgbClr val="000000"/>
                  </a:outerShdw>
                </a:effectLst>
                <a:latin typeface="SD Viewer Font" pitchFamily="50" charset="0"/>
              </a:rPr>
              <a:t>ORGANIZACIÓN</a:t>
            </a:r>
            <a:r>
              <a:rPr lang="es-ES" sz="2400" spc="600" dirty="0">
                <a:latin typeface="SD Viewer Font" pitchFamily="50" charset="0"/>
              </a:rPr>
              <a:t> </a:t>
            </a:r>
            <a:r>
              <a:rPr lang="es-ES" sz="2400" dirty="0">
                <a:solidFill>
                  <a:schemeClr val="tx1">
                    <a:lumMod val="20000"/>
                    <a:lumOff val="80000"/>
                  </a:schemeClr>
                </a:solidFill>
                <a:latin typeface="SD Viewer Font" pitchFamily="50" charset="0"/>
              </a:rPr>
              <a:t>es un grupo humano que trabajan </a:t>
            </a:r>
            <a:r>
              <a:rPr lang="es-ES" sz="2400" dirty="0" smtClean="0">
                <a:solidFill>
                  <a:schemeClr val="tx1">
                    <a:lumMod val="20000"/>
                    <a:lumOff val="80000"/>
                  </a:schemeClr>
                </a:solidFill>
                <a:latin typeface="SD Viewer Font" pitchFamily="50" charset="0"/>
              </a:rPr>
              <a:t>de </a:t>
            </a:r>
            <a:r>
              <a:rPr lang="es-ES" sz="2400" dirty="0">
                <a:solidFill>
                  <a:schemeClr val="tx1">
                    <a:lumMod val="20000"/>
                    <a:lumOff val="80000"/>
                  </a:schemeClr>
                </a:solidFill>
                <a:latin typeface="SD Viewer Font" pitchFamily="50" charset="0"/>
              </a:rPr>
              <a:t>manera estructurada en una tarea común, para </a:t>
            </a:r>
            <a:r>
              <a:rPr lang="es-ES" sz="2400" dirty="0" smtClean="0">
                <a:solidFill>
                  <a:schemeClr val="tx1">
                    <a:lumMod val="20000"/>
                    <a:lumOff val="80000"/>
                  </a:schemeClr>
                </a:solidFill>
                <a:latin typeface="SD Viewer Font" pitchFamily="50" charset="0"/>
              </a:rPr>
              <a:t>alcanzar una </a:t>
            </a:r>
            <a:r>
              <a:rPr lang="es-ES" sz="2400" dirty="0">
                <a:solidFill>
                  <a:schemeClr val="tx1">
                    <a:lumMod val="20000"/>
                    <a:lumOff val="80000"/>
                  </a:schemeClr>
                </a:solidFill>
                <a:latin typeface="SD Viewer Font" pitchFamily="50" charset="0"/>
              </a:rPr>
              <a:t>meta o una serie de metas específicas</a:t>
            </a:r>
          </a:p>
        </p:txBody>
      </p:sp>
      <p:sp>
        <p:nvSpPr>
          <p:cNvPr id="5" name="4 CuadroTexto"/>
          <p:cNvSpPr txBox="1"/>
          <p:nvPr/>
        </p:nvSpPr>
        <p:spPr>
          <a:xfrm>
            <a:off x="7524328" y="638132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660000"/>
            </a:gs>
          </a:gsLst>
          <a:lin ang="18900000" scaled="1"/>
        </a:gradFill>
        <a:effectLst/>
      </p:bgPr>
    </p:bg>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1835697" y="3285708"/>
            <a:ext cx="4608511" cy="1223412"/>
          </a:xfrm>
          <a:prstGeom prst="rect">
            <a:avLst/>
          </a:prstGeom>
          <a:noFill/>
          <a:ln w="9525">
            <a:noFill/>
            <a:miter lim="800000"/>
            <a:headEnd/>
            <a:tailEnd/>
          </a:ln>
          <a:effectLst/>
        </p:spPr>
        <p:txBody>
          <a:bodyPr wrap="square">
            <a:spAutoFit/>
          </a:bodyPr>
          <a:lstStyle/>
          <a:p>
            <a:pPr>
              <a:lnSpc>
                <a:spcPct val="150000"/>
              </a:lnSpc>
            </a:pPr>
            <a:r>
              <a:rPr lang="es-ES" dirty="0">
                <a:solidFill>
                  <a:schemeClr val="tx1">
                    <a:lumMod val="20000"/>
                    <a:lumOff val="80000"/>
                  </a:schemeClr>
                </a:solidFill>
                <a:latin typeface="Century Gothic" pitchFamily="34" charset="0"/>
              </a:rPr>
              <a:t>“ </a:t>
            </a:r>
            <a:r>
              <a:rPr lang="es-ES" i="1" dirty="0">
                <a:solidFill>
                  <a:schemeClr val="tx1">
                    <a:lumMod val="20000"/>
                    <a:lumOff val="80000"/>
                  </a:schemeClr>
                </a:solidFill>
                <a:effectLst>
                  <a:outerShdw blurRad="38100" dist="38100" dir="2700000" algn="tl">
                    <a:srgbClr val="FFFFFF"/>
                  </a:outerShdw>
                </a:effectLst>
                <a:latin typeface="Century Gothic" pitchFamily="34" charset="0"/>
              </a:rPr>
              <a:t>El hombre pasa la mayor parte de su tiempo en las organizaciones ……..”</a:t>
            </a:r>
            <a:r>
              <a:rPr lang="es-ES" dirty="0">
                <a:solidFill>
                  <a:schemeClr val="tx1">
                    <a:lumMod val="20000"/>
                    <a:lumOff val="80000"/>
                  </a:schemeClr>
                </a:solidFill>
                <a:latin typeface="Century Gothic" pitchFamily="34" charset="0"/>
              </a:rPr>
              <a:t> </a:t>
            </a:r>
            <a:endParaRPr lang="es-ES" dirty="0" smtClean="0">
              <a:solidFill>
                <a:schemeClr val="tx1">
                  <a:lumMod val="20000"/>
                  <a:lumOff val="80000"/>
                </a:schemeClr>
              </a:solidFill>
              <a:latin typeface="Century Gothic" pitchFamily="34" charset="0"/>
            </a:endParaRPr>
          </a:p>
          <a:p>
            <a:pPr>
              <a:lnSpc>
                <a:spcPct val="150000"/>
              </a:lnSpc>
            </a:pPr>
            <a:r>
              <a:rPr lang="es-ES" sz="1300" b="1" dirty="0" smtClean="0">
                <a:solidFill>
                  <a:schemeClr val="bg2"/>
                </a:solidFill>
                <a:latin typeface="Century Gothic" pitchFamily="34" charset="0"/>
              </a:rPr>
              <a:t>(</a:t>
            </a:r>
            <a:r>
              <a:rPr lang="es-ES" sz="1300" b="1" dirty="0" err="1">
                <a:solidFill>
                  <a:schemeClr val="bg2"/>
                </a:solidFill>
                <a:latin typeface="Century Gothic" pitchFamily="34" charset="0"/>
              </a:rPr>
              <a:t>Drucker</a:t>
            </a:r>
            <a:r>
              <a:rPr lang="es-ES" sz="1300" b="1" dirty="0">
                <a:solidFill>
                  <a:schemeClr val="bg2"/>
                </a:solidFill>
                <a:latin typeface="Century Gothic" pitchFamily="34" charset="0"/>
              </a:rPr>
              <a:t>, 1995</a:t>
            </a:r>
            <a:r>
              <a:rPr lang="es-ES" sz="1300" b="1" dirty="0" smtClean="0">
                <a:solidFill>
                  <a:schemeClr val="bg2"/>
                </a:solidFill>
                <a:latin typeface="Century Gothic" pitchFamily="34" charset="0"/>
              </a:rPr>
              <a:t>)</a:t>
            </a:r>
            <a:endParaRPr lang="es-ES" sz="1300" b="1" dirty="0">
              <a:solidFill>
                <a:schemeClr val="bg2"/>
              </a:solidFill>
              <a:latin typeface="Century Gothic" pitchFamily="34" charset="0"/>
            </a:endParaRPr>
          </a:p>
        </p:txBody>
      </p:sp>
      <p:sp>
        <p:nvSpPr>
          <p:cNvPr id="7" name="Text Box 9"/>
          <p:cNvSpPr txBox="1">
            <a:spLocks noChangeArrowheads="1"/>
          </p:cNvSpPr>
          <p:nvPr/>
        </p:nvSpPr>
        <p:spPr bwMode="auto">
          <a:xfrm>
            <a:off x="323528" y="332656"/>
            <a:ext cx="4464496" cy="2654573"/>
          </a:xfrm>
          <a:prstGeom prst="rect">
            <a:avLst/>
          </a:prstGeom>
          <a:noFill/>
          <a:ln w="9525">
            <a:noFill/>
            <a:miter lim="800000"/>
            <a:headEnd/>
            <a:tailEnd/>
          </a:ln>
          <a:effectLst/>
        </p:spPr>
        <p:txBody>
          <a:bodyPr wrap="square">
            <a:spAutoFit/>
          </a:bodyPr>
          <a:lstStyle/>
          <a:p>
            <a:pPr>
              <a:lnSpc>
                <a:spcPct val="150000"/>
              </a:lnSpc>
            </a:pPr>
            <a:r>
              <a:rPr lang="es-ES" sz="1500" dirty="0">
                <a:solidFill>
                  <a:schemeClr val="tx1">
                    <a:lumMod val="20000"/>
                    <a:lumOff val="80000"/>
                  </a:schemeClr>
                </a:solidFill>
                <a:latin typeface="Century Gothic" pitchFamily="34" charset="0"/>
              </a:rPr>
              <a:t>Dos elementos esenciales en la </a:t>
            </a:r>
            <a:r>
              <a:rPr lang="es-ES" sz="1500" dirty="0" smtClean="0">
                <a:solidFill>
                  <a:schemeClr val="tx1">
                    <a:lumMod val="20000"/>
                    <a:lumOff val="80000"/>
                  </a:schemeClr>
                </a:solidFill>
                <a:latin typeface="Century Gothic" pitchFamily="34" charset="0"/>
              </a:rPr>
              <a:t>administración son </a:t>
            </a:r>
            <a:r>
              <a:rPr lang="es-ES" sz="1500" dirty="0">
                <a:solidFill>
                  <a:schemeClr val="tx1">
                    <a:lumMod val="20000"/>
                    <a:lumOff val="80000"/>
                  </a:schemeClr>
                </a:solidFill>
                <a:latin typeface="Century Gothic" pitchFamily="34" charset="0"/>
              </a:rPr>
              <a:t>el </a:t>
            </a:r>
            <a:r>
              <a:rPr lang="es-ES" sz="1500" b="1" spc="300" dirty="0">
                <a:solidFill>
                  <a:schemeClr val="tx1">
                    <a:lumMod val="75000"/>
                  </a:schemeClr>
                </a:solidFill>
                <a:effectLst>
                  <a:outerShdw blurRad="38100" dist="38100" dir="2700000" algn="tl">
                    <a:srgbClr val="000000"/>
                  </a:outerShdw>
                </a:effectLst>
                <a:latin typeface="Century Gothic" pitchFamily="34" charset="0"/>
              </a:rPr>
              <a:t>TIEMPO</a:t>
            </a:r>
            <a:r>
              <a:rPr lang="es-ES" sz="1500" dirty="0">
                <a:solidFill>
                  <a:schemeClr val="tx1">
                    <a:lumMod val="20000"/>
                    <a:lumOff val="80000"/>
                  </a:schemeClr>
                </a:solidFill>
                <a:latin typeface="Century Gothic" pitchFamily="34" charset="0"/>
              </a:rPr>
              <a:t> y las </a:t>
            </a:r>
            <a:r>
              <a:rPr lang="es-ES" sz="1500" b="1" spc="300" dirty="0">
                <a:solidFill>
                  <a:schemeClr val="tx1">
                    <a:lumMod val="75000"/>
                  </a:schemeClr>
                </a:solidFill>
                <a:effectLst>
                  <a:outerShdw blurRad="38100" dist="38100" dir="2700000" algn="tl">
                    <a:srgbClr val="000000"/>
                  </a:outerShdw>
                </a:effectLst>
                <a:latin typeface="Century Gothic" pitchFamily="34" charset="0"/>
              </a:rPr>
              <a:t>RELACIONES HUMANAS</a:t>
            </a:r>
            <a:r>
              <a:rPr lang="es-ES" sz="1500" spc="300" dirty="0">
                <a:solidFill>
                  <a:schemeClr val="tx1">
                    <a:lumMod val="75000"/>
                  </a:schemeClr>
                </a:solidFill>
                <a:latin typeface="Century Gothic" pitchFamily="34" charset="0"/>
              </a:rPr>
              <a:t> </a:t>
            </a:r>
            <a:endParaRPr lang="es-ES" sz="1500" spc="300" dirty="0" smtClean="0">
              <a:solidFill>
                <a:schemeClr val="tx1">
                  <a:lumMod val="75000"/>
                </a:schemeClr>
              </a:solidFill>
              <a:latin typeface="Century Gothic" pitchFamily="34" charset="0"/>
            </a:endParaRPr>
          </a:p>
          <a:p>
            <a:pPr>
              <a:lnSpc>
                <a:spcPct val="150000"/>
              </a:lnSpc>
            </a:pPr>
            <a:r>
              <a:rPr lang="es-ES" sz="1200" b="1" dirty="0" smtClean="0">
                <a:solidFill>
                  <a:schemeClr val="bg2"/>
                </a:solidFill>
                <a:latin typeface="Century Gothic" pitchFamily="34" charset="0"/>
              </a:rPr>
              <a:t>(</a:t>
            </a:r>
            <a:r>
              <a:rPr lang="es-ES" sz="1200" b="1" dirty="0" err="1">
                <a:solidFill>
                  <a:schemeClr val="bg2"/>
                </a:solidFill>
                <a:latin typeface="Century Gothic" pitchFamily="34" charset="0"/>
              </a:rPr>
              <a:t>Stoner</a:t>
            </a:r>
            <a:r>
              <a:rPr lang="es-ES" sz="1200" b="1" dirty="0">
                <a:solidFill>
                  <a:schemeClr val="bg2"/>
                </a:solidFill>
                <a:latin typeface="Century Gothic" pitchFamily="34" charset="0"/>
              </a:rPr>
              <a:t> </a:t>
            </a:r>
            <a:r>
              <a:rPr lang="es-ES" sz="1200" b="1" i="1" dirty="0">
                <a:solidFill>
                  <a:schemeClr val="bg2"/>
                </a:solidFill>
                <a:latin typeface="Century Gothic" pitchFamily="34" charset="0"/>
              </a:rPr>
              <a:t>et al</a:t>
            </a:r>
            <a:r>
              <a:rPr lang="es-ES" sz="1200" b="1" dirty="0">
                <a:solidFill>
                  <a:schemeClr val="bg2"/>
                </a:solidFill>
                <a:latin typeface="Century Gothic" pitchFamily="34" charset="0"/>
              </a:rPr>
              <a:t>, 1996) </a:t>
            </a:r>
          </a:p>
          <a:p>
            <a:pPr>
              <a:lnSpc>
                <a:spcPct val="150000"/>
              </a:lnSpc>
            </a:pPr>
            <a:r>
              <a:rPr lang="es-ES" dirty="0">
                <a:solidFill>
                  <a:schemeClr val="tx1">
                    <a:lumMod val="20000"/>
                    <a:lumOff val="80000"/>
                  </a:schemeClr>
                </a:solidFill>
                <a:latin typeface="Century Gothic" pitchFamily="34" charset="0"/>
              </a:rPr>
              <a:t>La tarea de la administración consiste en darles forma a las organizaciones de manera consciente y constante</a:t>
            </a:r>
          </a:p>
        </p:txBody>
      </p:sp>
      <p:pic>
        <p:nvPicPr>
          <p:cNvPr id="8" name="Picture 8" descr="http://t3.gstatic.com/images?q=tbn:ANd9GcQj_xleSyDJq63q4Dn_-zDcGt1iUQoM3japipu0O07xpTgIhhgL"/>
          <p:cNvPicPr>
            <a:picLocks noChangeAspect="1" noChangeArrowheads="1"/>
          </p:cNvPicPr>
          <p:nvPr/>
        </p:nvPicPr>
        <p:blipFill>
          <a:blip r:embed="rId3" cstate="print">
            <a:clrChange>
              <a:clrFrom>
                <a:srgbClr val="69AD64"/>
              </a:clrFrom>
              <a:clrTo>
                <a:srgbClr val="69AD64">
                  <a:alpha val="0"/>
                </a:srgbClr>
              </a:clrTo>
            </a:clrChange>
            <a:duotone>
              <a:schemeClr val="accent2">
                <a:shade val="45000"/>
                <a:satMod val="135000"/>
              </a:schemeClr>
              <a:prstClr val="white"/>
            </a:duotone>
            <a:lum bright="-31000" contrast="30000"/>
          </a:blip>
          <a:srcRect/>
          <a:stretch>
            <a:fillRect/>
          </a:stretch>
        </p:blipFill>
        <p:spPr bwMode="auto">
          <a:xfrm>
            <a:off x="5148064" y="620688"/>
            <a:ext cx="3384376" cy="2443822"/>
          </a:xfrm>
          <a:prstGeom prst="rect">
            <a:avLst/>
          </a:prstGeom>
          <a:noFill/>
          <a:effectLst>
            <a:outerShdw blurRad="254000" dist="317500" dir="5400000" sx="129000" sy="129000" rotWithShape="0">
              <a:prstClr val="black">
                <a:alpha val="46000"/>
              </a:prstClr>
            </a:outerShdw>
          </a:effectLst>
          <a:scene3d>
            <a:camera prst="isometricOffAxis2Left"/>
            <a:lightRig rig="threePt" dir="t"/>
          </a:scene3d>
          <a:sp3d extrusionH="209550" contourW="57150">
            <a:bevelT w="279400" prst="coolSlant"/>
            <a:bevelB w="260350" prst="coolSlant"/>
            <a:contourClr>
              <a:schemeClr val="bg1">
                <a:lumMod val="75000"/>
              </a:schemeClr>
            </a:contourClr>
          </a:sp3d>
        </p:spPr>
      </p:pic>
      <p:sp>
        <p:nvSpPr>
          <p:cNvPr id="9" name="8 Rectángulo"/>
          <p:cNvSpPr/>
          <p:nvPr/>
        </p:nvSpPr>
        <p:spPr>
          <a:xfrm>
            <a:off x="3887416" y="4614951"/>
            <a:ext cx="5256584" cy="2054409"/>
          </a:xfrm>
          <a:prstGeom prst="rect">
            <a:avLst/>
          </a:prstGeom>
        </p:spPr>
        <p:txBody>
          <a:bodyPr wrap="square">
            <a:spAutoFit/>
          </a:bodyPr>
          <a:lstStyle/>
          <a:p>
            <a:pPr>
              <a:lnSpc>
                <a:spcPct val="150000"/>
              </a:lnSpc>
            </a:pPr>
            <a:r>
              <a:rPr lang="es-ES" sz="1700" b="1" dirty="0" smtClean="0">
                <a:solidFill>
                  <a:schemeClr val="tx1">
                    <a:lumMod val="75000"/>
                  </a:schemeClr>
                </a:solidFill>
                <a:latin typeface="Century Gothic" pitchFamily="34" charset="0"/>
              </a:rPr>
              <a:t>Tipos DE ORGANIZACIÓN</a:t>
            </a:r>
          </a:p>
          <a:p>
            <a:pPr>
              <a:lnSpc>
                <a:spcPct val="150000"/>
              </a:lnSpc>
            </a:pPr>
            <a:r>
              <a:rPr lang="es-ES" sz="1700" dirty="0" smtClean="0">
                <a:solidFill>
                  <a:schemeClr val="tx1">
                    <a:lumMod val="20000"/>
                    <a:lumOff val="80000"/>
                  </a:schemeClr>
                </a:solidFill>
                <a:latin typeface="Century Gothic" pitchFamily="34" charset="0"/>
              </a:rPr>
              <a:t>Universidades, hospitales, escuelas, instituciones, fincas, empresas, hospitales, iglesia , ……….</a:t>
            </a:r>
          </a:p>
          <a:p>
            <a:pPr>
              <a:lnSpc>
                <a:spcPct val="150000"/>
              </a:lnSpc>
            </a:pPr>
            <a:r>
              <a:rPr lang="es-ES" sz="1700" dirty="0" smtClean="0">
                <a:solidFill>
                  <a:schemeClr val="tx1">
                    <a:lumMod val="20000"/>
                    <a:lumOff val="80000"/>
                  </a:schemeClr>
                </a:solidFill>
                <a:latin typeface="Century Gothic" pitchFamily="34" charset="0"/>
              </a:rPr>
              <a:t>En la organización es importante medir el </a:t>
            </a:r>
            <a:r>
              <a:rPr lang="es-ES" sz="1700" b="1" dirty="0" smtClean="0">
                <a:solidFill>
                  <a:schemeClr val="bg2"/>
                </a:solidFill>
                <a:effectLst>
                  <a:outerShdw blurRad="38100" dist="38100" dir="2700000" algn="tl">
                    <a:srgbClr val="000000"/>
                  </a:outerShdw>
                </a:effectLst>
                <a:latin typeface="Arial Black" pitchFamily="34" charset="0"/>
              </a:rPr>
              <a:t>DESEMPEÑO GERENCIAL</a:t>
            </a:r>
            <a:endParaRPr lang="es-ES" sz="1700" b="1" dirty="0">
              <a:solidFill>
                <a:schemeClr val="bg2"/>
              </a:solidFill>
              <a:effectLst>
                <a:outerShdw blurRad="38100" dist="38100" dir="2700000" algn="tl">
                  <a:srgbClr val="000000"/>
                </a:outerShdw>
              </a:effectLst>
              <a:latin typeface="Arial Black" pitchFamily="34" charset="0"/>
            </a:endParaRPr>
          </a:p>
        </p:txBody>
      </p:sp>
      <p:sp>
        <p:nvSpPr>
          <p:cNvPr id="10" name="9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10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childTnLst>
                          </p:cTn>
                        </p:par>
                        <p:par>
                          <p:cTn id="11" fill="hold">
                            <p:stCondLst>
                              <p:cond delay="1000"/>
                            </p:stCondLst>
                            <p:childTnLst>
                              <p:par>
                                <p:cTn id="12" presetID="2" presetClass="entr" presetSubtype="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0" fill="hold"/>
                                        <p:tgtEl>
                                          <p:spTgt spid="6"/>
                                        </p:tgtEl>
                                        <p:attrNameLst>
                                          <p:attrName>ppt_x</p:attrName>
                                        </p:attrNameLst>
                                      </p:cBhvr>
                                      <p:tavLst>
                                        <p:tav tm="0">
                                          <p:val>
                                            <p:strVal val="1+#ppt_w/2"/>
                                          </p:val>
                                        </p:tav>
                                        <p:tav tm="100000">
                                          <p:val>
                                            <p:strVal val="#ppt_x"/>
                                          </p:val>
                                        </p:tav>
                                      </p:tavLst>
                                    </p:anim>
                                    <p:anim calcmode="lin" valueType="num">
                                      <p:cBhvr additive="base">
                                        <p:cTn id="15" dur="5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60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Bottom)">
                                      <p:cBhvr>
                                        <p:cTn id="19"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lumMod val="75000"/>
              </a:schemeClr>
            </a:gs>
            <a:gs pos="100000">
              <a:srgbClr val="660000"/>
            </a:gs>
          </a:gsLst>
          <a:lin ang="18900000" scaled="1"/>
        </a:gradFill>
        <a:effectLst/>
      </p:bgPr>
    </p:bg>
    <p:spTree>
      <p:nvGrpSpPr>
        <p:cNvPr id="1" name=""/>
        <p:cNvGrpSpPr/>
        <p:nvPr/>
      </p:nvGrpSpPr>
      <p:grpSpPr>
        <a:xfrm>
          <a:off x="0" y="0"/>
          <a:ext cx="0" cy="0"/>
          <a:chOff x="0" y="0"/>
          <a:chExt cx="0" cy="0"/>
        </a:xfrm>
      </p:grpSpPr>
      <p:sp>
        <p:nvSpPr>
          <p:cNvPr id="2" name="1 Rectángulo"/>
          <p:cNvSpPr/>
          <p:nvPr/>
        </p:nvSpPr>
        <p:spPr>
          <a:xfrm rot="16200000">
            <a:off x="-2032927" y="2394059"/>
            <a:ext cx="4968553" cy="701731"/>
          </a:xfrm>
          <a:prstGeom prst="rect">
            <a:avLst/>
          </a:prstGeom>
        </p:spPr>
        <p:txBody>
          <a:bodyPr wrap="square">
            <a:spAutoFit/>
          </a:bodyPr>
          <a:lstStyle/>
          <a:p>
            <a:pPr algn="r">
              <a:lnSpc>
                <a:spcPct val="110000"/>
              </a:lnSpc>
            </a:pPr>
            <a:r>
              <a:rPr lang="es-ES" b="1" spc="300" dirty="0" smtClean="0">
                <a:solidFill>
                  <a:schemeClr val="accent1">
                    <a:lumMod val="40000"/>
                    <a:lumOff val="60000"/>
                  </a:schemeClr>
                </a:solidFill>
                <a:effectLst>
                  <a:outerShdw blurRad="38100" dist="38100" dir="2700000" algn="tl">
                    <a:srgbClr val="000000"/>
                  </a:outerShdw>
                </a:effectLst>
                <a:latin typeface="Nyala" pitchFamily="2" charset="0"/>
              </a:rPr>
              <a:t>CARACTERISTICAS DE LOS </a:t>
            </a:r>
          </a:p>
          <a:p>
            <a:pPr algn="r">
              <a:lnSpc>
                <a:spcPct val="110000"/>
              </a:lnSpc>
            </a:pPr>
            <a:r>
              <a:rPr lang="es-ES" b="1" spc="300" dirty="0" smtClean="0">
                <a:solidFill>
                  <a:schemeClr val="accent1">
                    <a:lumMod val="40000"/>
                    <a:lumOff val="60000"/>
                  </a:schemeClr>
                </a:solidFill>
                <a:effectLst>
                  <a:outerShdw blurRad="38100" dist="38100" dir="2700000" algn="tl">
                    <a:srgbClr val="000000"/>
                  </a:outerShdw>
                </a:effectLst>
                <a:latin typeface="Nyala" pitchFamily="2" charset="0"/>
              </a:rPr>
              <a:t>MODELOS  ORGANIZACIONALES </a:t>
            </a:r>
            <a:endParaRPr lang="en-US" spc="300" dirty="0">
              <a:solidFill>
                <a:schemeClr val="accent1">
                  <a:lumMod val="40000"/>
                  <a:lumOff val="60000"/>
                </a:schemeClr>
              </a:solidFill>
              <a:latin typeface="Nyala" pitchFamily="2" charset="0"/>
            </a:endParaRPr>
          </a:p>
        </p:txBody>
      </p:sp>
      <p:sp>
        <p:nvSpPr>
          <p:cNvPr id="3" name="2 CuadroTexto"/>
          <p:cNvSpPr txBox="1"/>
          <p:nvPr/>
        </p:nvSpPr>
        <p:spPr>
          <a:xfrm>
            <a:off x="1619672" y="836712"/>
            <a:ext cx="7056784" cy="5101397"/>
          </a:xfrm>
          <a:prstGeom prst="rect">
            <a:avLst/>
          </a:prstGeom>
          <a:noFill/>
        </p:spPr>
        <p:txBody>
          <a:bodyPr wrap="square" rtlCol="0">
            <a:spAutoFit/>
          </a:bodyPr>
          <a:lstStyle/>
          <a:p>
            <a:pPr>
              <a:lnSpc>
                <a:spcPct val="150000"/>
              </a:lnSpc>
              <a:buFont typeface="Wingdings" pitchFamily="2" charset="2"/>
              <a:buChar char="ü"/>
            </a:pPr>
            <a:r>
              <a:rPr lang="es-ES" sz="2800" dirty="0" smtClean="0">
                <a:solidFill>
                  <a:srgbClr val="FFFFFF"/>
                </a:solidFill>
                <a:latin typeface="Nyala" pitchFamily="2" charset="0"/>
              </a:rPr>
              <a:t>Diseño de estructuras basadas en equipos de forma que se consideran hoy en día las unidades básicas de funcionamiento  de las organizaciones.  </a:t>
            </a:r>
          </a:p>
          <a:p>
            <a:pPr>
              <a:lnSpc>
                <a:spcPct val="150000"/>
              </a:lnSpc>
              <a:buFont typeface="Wingdings" pitchFamily="2" charset="2"/>
              <a:buChar char="ü"/>
            </a:pPr>
            <a:endParaRPr lang="es-ES" sz="1400" i="1" dirty="0" smtClean="0">
              <a:solidFill>
                <a:srgbClr val="FFFFFF"/>
              </a:solidFill>
              <a:latin typeface="Nyala" pitchFamily="2" charset="0"/>
              <a:ea typeface="Tahoma" pitchFamily="34" charset="0"/>
              <a:cs typeface="Tahoma" pitchFamily="34" charset="0"/>
            </a:endParaRPr>
          </a:p>
          <a:p>
            <a:pPr>
              <a:lnSpc>
                <a:spcPct val="150000"/>
              </a:lnSpc>
              <a:buFont typeface="Wingdings" pitchFamily="2" charset="2"/>
              <a:buChar char="ü"/>
            </a:pPr>
            <a:r>
              <a:rPr lang="es-ES" sz="2400" i="1" dirty="0" smtClean="0">
                <a:solidFill>
                  <a:srgbClr val="FFFFFF"/>
                </a:solidFill>
                <a:latin typeface="Tahoma" pitchFamily="34" charset="0"/>
                <a:ea typeface="Tahoma" pitchFamily="34" charset="0"/>
                <a:cs typeface="Tahoma" pitchFamily="34" charset="0"/>
              </a:rPr>
              <a:t>Clave el Liderazgo de Equipo</a:t>
            </a:r>
          </a:p>
          <a:p>
            <a:pPr>
              <a:lnSpc>
                <a:spcPct val="150000"/>
              </a:lnSpc>
            </a:pPr>
            <a:r>
              <a:rPr lang="es-ES" sz="1600" b="1" i="1" dirty="0" smtClean="0">
                <a:solidFill>
                  <a:srgbClr val="000000"/>
                </a:solidFill>
                <a:latin typeface="Nyala" pitchFamily="2" charset="0"/>
              </a:rPr>
              <a:t>(</a:t>
            </a:r>
            <a:r>
              <a:rPr lang="es-ES" sz="1600" b="1" i="1" dirty="0" err="1" smtClean="0">
                <a:solidFill>
                  <a:srgbClr val="000000"/>
                </a:solidFill>
                <a:latin typeface="Nyala" pitchFamily="2" charset="0"/>
              </a:rPr>
              <a:t>Kozlowski</a:t>
            </a:r>
            <a:r>
              <a:rPr lang="es-ES" sz="1600" b="1" i="1" dirty="0" smtClean="0">
                <a:solidFill>
                  <a:srgbClr val="000000"/>
                </a:solidFill>
                <a:latin typeface="Nyala" pitchFamily="2" charset="0"/>
              </a:rPr>
              <a:t> y Bell, 2003; Salas,</a:t>
            </a:r>
            <a:r>
              <a:rPr lang="en-US" sz="1600" b="1" i="1" dirty="0" smtClean="0">
                <a:solidFill>
                  <a:srgbClr val="000000"/>
                </a:solidFill>
                <a:latin typeface="Nyala" pitchFamily="2" charset="0"/>
              </a:rPr>
              <a:t> </a:t>
            </a:r>
            <a:r>
              <a:rPr lang="en-US" sz="1600" b="1" i="1" dirty="0" err="1" smtClean="0">
                <a:solidFill>
                  <a:srgbClr val="000000"/>
                </a:solidFill>
                <a:latin typeface="Nyala" pitchFamily="2" charset="0"/>
              </a:rPr>
              <a:t>Sagl</a:t>
            </a:r>
            <a:r>
              <a:rPr lang="en-US" sz="1600" b="1" i="1" dirty="0" smtClean="0">
                <a:solidFill>
                  <a:srgbClr val="000000"/>
                </a:solidFill>
                <a:latin typeface="Nyala" pitchFamily="2" charset="0"/>
              </a:rPr>
              <a:t> y Burke, 2004; West, </a:t>
            </a:r>
            <a:r>
              <a:rPr lang="en-US" sz="1600" b="1" i="1" dirty="0" err="1" smtClean="0">
                <a:solidFill>
                  <a:srgbClr val="000000"/>
                </a:solidFill>
                <a:latin typeface="Nyala" pitchFamily="2" charset="0"/>
              </a:rPr>
              <a:t>Tosvold</a:t>
            </a:r>
            <a:r>
              <a:rPr lang="en-US" sz="1600" b="1" i="1" dirty="0" smtClean="0">
                <a:solidFill>
                  <a:srgbClr val="000000"/>
                </a:solidFill>
                <a:latin typeface="Nyala" pitchFamily="2" charset="0"/>
              </a:rPr>
              <a:t> y Smith, 2003)</a:t>
            </a:r>
          </a:p>
          <a:p>
            <a:pPr>
              <a:lnSpc>
                <a:spcPct val="150000"/>
              </a:lnSpc>
              <a:buFont typeface="Wingdings" pitchFamily="2" charset="2"/>
              <a:buChar char="ü"/>
            </a:pPr>
            <a:endParaRPr lang="es-ES_tradnl" sz="1400" i="1" dirty="0" smtClean="0">
              <a:solidFill>
                <a:srgbClr val="FFFFFF"/>
              </a:solidFill>
              <a:latin typeface="Nyala" pitchFamily="2" charset="0"/>
            </a:endParaRPr>
          </a:p>
          <a:p>
            <a:pPr>
              <a:lnSpc>
                <a:spcPct val="150000"/>
              </a:lnSpc>
              <a:buFont typeface="Wingdings" pitchFamily="2" charset="2"/>
              <a:buChar char="ü"/>
            </a:pPr>
            <a:r>
              <a:rPr lang="es-ES" sz="2800" dirty="0" smtClean="0">
                <a:solidFill>
                  <a:srgbClr val="FFFFFF"/>
                </a:solidFill>
                <a:latin typeface="Nyala" pitchFamily="2" charset="0"/>
              </a:rPr>
              <a:t>Propiciar el cambio y la </a:t>
            </a:r>
            <a:r>
              <a:rPr lang="en-US" sz="2800" dirty="0" err="1" smtClean="0">
                <a:solidFill>
                  <a:srgbClr val="FFFFFF"/>
                </a:solidFill>
                <a:latin typeface="Nyala" pitchFamily="2" charset="0"/>
              </a:rPr>
              <a:t>Innovación</a:t>
            </a:r>
            <a:r>
              <a:rPr lang="en-US" sz="2800" dirty="0" smtClean="0">
                <a:solidFill>
                  <a:srgbClr val="FFFFFF"/>
                </a:solidFill>
                <a:latin typeface="Nyala" pitchFamily="2" charset="0"/>
              </a:rPr>
              <a:t> </a:t>
            </a:r>
          </a:p>
          <a:p>
            <a:pPr>
              <a:lnSpc>
                <a:spcPct val="150000"/>
              </a:lnSpc>
            </a:pPr>
            <a:r>
              <a:rPr lang="en-US" sz="1600" b="1" i="1" dirty="0" smtClean="0">
                <a:solidFill>
                  <a:srgbClr val="000000"/>
                </a:solidFill>
                <a:latin typeface="Nyala" pitchFamily="2" charset="0"/>
              </a:rPr>
              <a:t>(</a:t>
            </a:r>
            <a:r>
              <a:rPr lang="en-US" sz="1600" b="1" i="1" dirty="0" err="1" smtClean="0">
                <a:solidFill>
                  <a:srgbClr val="000000"/>
                </a:solidFill>
                <a:latin typeface="Nyala" pitchFamily="2" charset="0"/>
              </a:rPr>
              <a:t>Yukl</a:t>
            </a:r>
            <a:r>
              <a:rPr lang="en-US" sz="1600" b="1" i="1" dirty="0" smtClean="0">
                <a:solidFill>
                  <a:srgbClr val="000000"/>
                </a:solidFill>
                <a:latin typeface="Nyala" pitchFamily="2" charset="0"/>
              </a:rPr>
              <a:t>, 2006).</a:t>
            </a:r>
            <a:endParaRPr lang="es-ES" sz="1600" b="1" i="1" dirty="0" smtClean="0">
              <a:solidFill>
                <a:srgbClr val="000000"/>
              </a:solidFill>
              <a:latin typeface="Nyala" pitchFamily="2" charset="0"/>
            </a:endParaRPr>
          </a:p>
          <a:p>
            <a:pPr>
              <a:lnSpc>
                <a:spcPct val="150000"/>
              </a:lnSpc>
            </a:pPr>
            <a:endParaRPr lang="en-US" sz="2100" b="1" kern="1800" dirty="0" smtClean="0">
              <a:solidFill>
                <a:srgbClr val="FFFFFF"/>
              </a:solidFill>
              <a:latin typeface="Nyala" pitchFamily="2" charset="0"/>
            </a:endParaRPr>
          </a:p>
        </p:txBody>
      </p:sp>
      <p:pic>
        <p:nvPicPr>
          <p:cNvPr id="4" name="Picture 10" descr="http://us.123rf.com/400wm/400/400/iserg/iserg0912/iserg091200005/6020146-concepto-de-liderazgo-sobre-fondo-blanco-aislado-de-la-imagen-3d.jpg"/>
          <p:cNvPicPr>
            <a:picLocks noChangeAspect="1" noChangeArrowheads="1"/>
          </p:cNvPicPr>
          <p:nvPr/>
        </p:nvPicPr>
        <p:blipFill>
          <a:blip r:embed="rId3" cstate="print">
            <a:lum bright="-30000" contrast="4000"/>
          </a:blip>
          <a:stretch>
            <a:fillRect/>
          </a:stretch>
        </p:blipFill>
        <p:spPr bwMode="auto">
          <a:xfrm>
            <a:off x="6732240" y="4149080"/>
            <a:ext cx="2153816" cy="2153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2Left"/>
            <a:lightRig rig="threePt" dir="t"/>
          </a:scene3d>
          <a:sp3d extrusionH="101600" contourW="146050">
            <a:bevelT w="165100" prst="coolSlant"/>
            <a:bevelB w="165100" prst="coolSlant"/>
            <a:contourClr>
              <a:schemeClr val="bg1">
                <a:lumMod val="75000"/>
              </a:schemeClr>
            </a:contourClr>
          </a:sp3d>
        </p:spPr>
      </p:pic>
      <p:sp>
        <p:nvSpPr>
          <p:cNvPr id="5" name="4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16200000">
            <a:off x="-2032927" y="2394059"/>
            <a:ext cx="4968553" cy="701731"/>
          </a:xfrm>
          <a:prstGeom prst="rect">
            <a:avLst/>
          </a:prstGeom>
        </p:spPr>
        <p:txBody>
          <a:bodyPr wrap="square">
            <a:spAutoFit/>
          </a:bodyPr>
          <a:lstStyle/>
          <a:p>
            <a:pPr algn="r">
              <a:lnSpc>
                <a:spcPct val="110000"/>
              </a:lnSpc>
            </a:pPr>
            <a:r>
              <a:rPr lang="es-ES" b="1" spc="300" dirty="0" smtClean="0">
                <a:solidFill>
                  <a:schemeClr val="accent1">
                    <a:lumMod val="40000"/>
                    <a:lumOff val="60000"/>
                  </a:schemeClr>
                </a:solidFill>
                <a:effectLst>
                  <a:outerShdw blurRad="38100" dist="38100" dir="2700000" algn="tl">
                    <a:srgbClr val="000000"/>
                  </a:outerShdw>
                </a:effectLst>
                <a:latin typeface="Nyala" pitchFamily="2" charset="0"/>
              </a:rPr>
              <a:t>CARACTERISTICAS DE LOS MODELOS </a:t>
            </a:r>
          </a:p>
          <a:p>
            <a:pPr algn="r">
              <a:lnSpc>
                <a:spcPct val="110000"/>
              </a:lnSpc>
            </a:pPr>
            <a:r>
              <a:rPr lang="es-ES" b="1" spc="300" dirty="0" smtClean="0">
                <a:solidFill>
                  <a:schemeClr val="accent1">
                    <a:lumMod val="40000"/>
                    <a:lumOff val="60000"/>
                  </a:schemeClr>
                </a:solidFill>
                <a:effectLst>
                  <a:outerShdw blurRad="38100" dist="38100" dir="2700000" algn="tl">
                    <a:srgbClr val="000000"/>
                  </a:outerShdw>
                </a:effectLst>
                <a:latin typeface="Nyala" pitchFamily="2" charset="0"/>
              </a:rPr>
              <a:t>ORGANIZACIONALES </a:t>
            </a:r>
            <a:endParaRPr lang="en-US" spc="300" dirty="0">
              <a:solidFill>
                <a:schemeClr val="accent1">
                  <a:lumMod val="40000"/>
                  <a:lumOff val="60000"/>
                </a:schemeClr>
              </a:solidFill>
              <a:latin typeface="Nyala" pitchFamily="2" charset="0"/>
            </a:endParaRPr>
          </a:p>
        </p:txBody>
      </p:sp>
      <p:sp>
        <p:nvSpPr>
          <p:cNvPr id="3" name="2 CuadroTexto"/>
          <p:cNvSpPr txBox="1"/>
          <p:nvPr/>
        </p:nvSpPr>
        <p:spPr>
          <a:xfrm>
            <a:off x="1475656" y="260648"/>
            <a:ext cx="7668344" cy="5678478"/>
          </a:xfrm>
          <a:prstGeom prst="rect">
            <a:avLst/>
          </a:prstGeom>
          <a:noFill/>
        </p:spPr>
        <p:txBody>
          <a:bodyPr wrap="square" rtlCol="0">
            <a:spAutoFit/>
          </a:bodyPr>
          <a:lstStyle/>
          <a:p>
            <a:pPr>
              <a:lnSpc>
                <a:spcPct val="150000"/>
              </a:lnSpc>
              <a:buFont typeface="Wingdings" pitchFamily="2" charset="2"/>
              <a:buChar char="ü"/>
            </a:pPr>
            <a:endParaRPr lang="es-ES" sz="2800" dirty="0" smtClean="0">
              <a:solidFill>
                <a:srgbClr val="FFFFFF"/>
              </a:solidFill>
              <a:latin typeface="Nyala" pitchFamily="2" charset="0"/>
            </a:endParaRPr>
          </a:p>
          <a:p>
            <a:pPr>
              <a:lnSpc>
                <a:spcPct val="150000"/>
              </a:lnSpc>
              <a:buFont typeface="Wingdings" pitchFamily="2" charset="2"/>
              <a:buChar char="ü"/>
            </a:pPr>
            <a:r>
              <a:rPr lang="es-ES" sz="2800" dirty="0" smtClean="0">
                <a:solidFill>
                  <a:srgbClr val="FFFFFF"/>
                </a:solidFill>
                <a:latin typeface="Nyala" pitchFamily="2" charset="0"/>
              </a:rPr>
              <a:t>Necesidad de innovación en las organizaciones, </a:t>
            </a:r>
          </a:p>
          <a:p>
            <a:pPr>
              <a:lnSpc>
                <a:spcPct val="150000"/>
              </a:lnSpc>
            </a:pPr>
            <a:r>
              <a:rPr lang="es-ES" sz="2800" dirty="0" smtClean="0">
                <a:solidFill>
                  <a:srgbClr val="FFFFFF"/>
                </a:solidFill>
                <a:latin typeface="Nyala" pitchFamily="2" charset="0"/>
              </a:rPr>
              <a:t>como resultado de los procesos de trabajo </a:t>
            </a:r>
          </a:p>
          <a:p>
            <a:pPr>
              <a:lnSpc>
                <a:spcPct val="150000"/>
              </a:lnSpc>
            </a:pPr>
            <a:r>
              <a:rPr lang="es-ES" sz="1600" b="1" i="1" dirty="0" smtClean="0">
                <a:solidFill>
                  <a:srgbClr val="000000"/>
                </a:solidFill>
                <a:latin typeface="Nyala" pitchFamily="2" charset="0"/>
              </a:rPr>
              <a:t>(</a:t>
            </a:r>
            <a:r>
              <a:rPr lang="es-ES" sz="1600" b="1" i="1" dirty="0" err="1" smtClean="0">
                <a:solidFill>
                  <a:srgbClr val="000000"/>
                </a:solidFill>
                <a:latin typeface="Nyala" pitchFamily="2" charset="0"/>
              </a:rPr>
              <a:t>Barrasa</a:t>
            </a:r>
            <a:r>
              <a:rPr lang="es-ES" sz="1600" b="1" i="1" dirty="0" smtClean="0">
                <a:solidFill>
                  <a:srgbClr val="000000"/>
                </a:solidFill>
                <a:latin typeface="Nyala" pitchFamily="2" charset="0"/>
              </a:rPr>
              <a:t>, Sahagún, </a:t>
            </a:r>
            <a:r>
              <a:rPr lang="es-ES" sz="1600" b="1" i="1" dirty="0" err="1" smtClean="0">
                <a:solidFill>
                  <a:srgbClr val="000000"/>
                </a:solidFill>
                <a:latin typeface="Nyala" pitchFamily="2" charset="0"/>
              </a:rPr>
              <a:t>Pallarés</a:t>
            </a:r>
            <a:r>
              <a:rPr lang="es-ES" sz="1600" b="1" i="1" dirty="0" smtClean="0">
                <a:solidFill>
                  <a:srgbClr val="000000"/>
                </a:solidFill>
                <a:latin typeface="Nyala" pitchFamily="2" charset="0"/>
              </a:rPr>
              <a:t> y Martínez, 2007).</a:t>
            </a:r>
          </a:p>
          <a:p>
            <a:pPr>
              <a:lnSpc>
                <a:spcPct val="150000"/>
              </a:lnSpc>
              <a:buFont typeface="Wingdings" pitchFamily="2" charset="2"/>
              <a:buChar char="ü"/>
            </a:pPr>
            <a:endParaRPr lang="es-ES" sz="1400" dirty="0" smtClean="0">
              <a:solidFill>
                <a:srgbClr val="FFFFFF"/>
              </a:solidFill>
              <a:latin typeface="Nyala" pitchFamily="2" charset="0"/>
            </a:endParaRPr>
          </a:p>
          <a:p>
            <a:pPr>
              <a:lnSpc>
                <a:spcPct val="150000"/>
              </a:lnSpc>
              <a:buFont typeface="Wingdings" pitchFamily="2" charset="2"/>
              <a:buChar char="ü"/>
            </a:pPr>
            <a:r>
              <a:rPr lang="es-ES" sz="2800" dirty="0" smtClean="0">
                <a:solidFill>
                  <a:srgbClr val="FFFFFF"/>
                </a:solidFill>
                <a:latin typeface="Nyala" pitchFamily="2" charset="0"/>
              </a:rPr>
              <a:t>Experiencias y competencias para responder </a:t>
            </a:r>
          </a:p>
          <a:p>
            <a:pPr>
              <a:lnSpc>
                <a:spcPct val="150000"/>
              </a:lnSpc>
            </a:pPr>
            <a:r>
              <a:rPr lang="es-ES" sz="2800" dirty="0" smtClean="0">
                <a:solidFill>
                  <a:srgbClr val="FFFFFF"/>
                </a:solidFill>
                <a:latin typeface="Nyala" pitchFamily="2" charset="0"/>
              </a:rPr>
              <a:t>de forma rápida y flexible a las </a:t>
            </a:r>
          </a:p>
          <a:p>
            <a:pPr>
              <a:lnSpc>
                <a:spcPct val="150000"/>
              </a:lnSpc>
            </a:pPr>
            <a:r>
              <a:rPr lang="es-ES" sz="2800" dirty="0" smtClean="0">
                <a:solidFill>
                  <a:srgbClr val="FFFFFF"/>
                </a:solidFill>
                <a:latin typeface="Nyala" pitchFamily="2" charset="0"/>
              </a:rPr>
              <a:t>demandas de las organizaciones</a:t>
            </a:r>
          </a:p>
          <a:p>
            <a:pPr>
              <a:lnSpc>
                <a:spcPct val="150000"/>
              </a:lnSpc>
            </a:pPr>
            <a:r>
              <a:rPr lang="es-ES" sz="1600" b="1" i="1" dirty="0" smtClean="0">
                <a:solidFill>
                  <a:srgbClr val="000000"/>
                </a:solidFill>
                <a:latin typeface="Nyala" pitchFamily="2" charset="0"/>
              </a:rPr>
              <a:t>(</a:t>
            </a:r>
            <a:r>
              <a:rPr lang="es-ES" sz="1600" b="1" i="1" dirty="0" err="1" smtClean="0">
                <a:solidFill>
                  <a:srgbClr val="000000"/>
                </a:solidFill>
                <a:latin typeface="Nyala" pitchFamily="2" charset="0"/>
              </a:rPr>
              <a:t>Barrasa</a:t>
            </a:r>
            <a:r>
              <a:rPr lang="es-ES" sz="1600" b="1" i="1" dirty="0" smtClean="0">
                <a:solidFill>
                  <a:srgbClr val="000000"/>
                </a:solidFill>
                <a:latin typeface="Nyala" pitchFamily="2" charset="0"/>
              </a:rPr>
              <a:t>, West y Gil, 2007)</a:t>
            </a:r>
            <a:endParaRPr lang="es-ES_tradnl" sz="2800" b="1" kern="1800" dirty="0" smtClean="0">
              <a:solidFill>
                <a:srgbClr val="FFFFFF"/>
              </a:solidFill>
              <a:latin typeface="Nyala" pitchFamily="2" charset="0"/>
            </a:endParaRPr>
          </a:p>
          <a:p>
            <a:pPr>
              <a:lnSpc>
                <a:spcPct val="150000"/>
              </a:lnSpc>
              <a:buFont typeface="Arial" pitchFamily="34" charset="0"/>
              <a:buChar char="•"/>
            </a:pPr>
            <a:endParaRPr lang="en-US" sz="2800" b="1" kern="1800" dirty="0" smtClean="0">
              <a:solidFill>
                <a:srgbClr val="FFFFFF"/>
              </a:solidFill>
              <a:latin typeface="Nyala" pitchFamily="2" charset="0"/>
            </a:endParaRPr>
          </a:p>
        </p:txBody>
      </p:sp>
      <p:pic>
        <p:nvPicPr>
          <p:cNvPr id="6" name="Picture 24" descr="http://t2.gstatic.com/images?q=tbn:ANd9GcRyaQBnQaUdQMgWKgQsjGMSLi8IQeKkfvuUTa09J9M34gemjlVU"/>
          <p:cNvPicPr>
            <a:picLocks noChangeAspect="1" noChangeArrowheads="1"/>
          </p:cNvPicPr>
          <p:nvPr/>
        </p:nvPicPr>
        <p:blipFill>
          <a:blip r:embed="rId3" cstate="print">
            <a:clrChange>
              <a:clrFrom>
                <a:srgbClr val="FFFFFF"/>
              </a:clrFrom>
              <a:clrTo>
                <a:srgbClr val="FFFFFF">
                  <a:alpha val="0"/>
                </a:srgbClr>
              </a:clrTo>
            </a:clrChange>
            <a:lum bright="-2000" contrast="4000"/>
          </a:blip>
          <a:srcRect/>
          <a:stretch>
            <a:fillRect/>
          </a:stretch>
        </p:blipFill>
        <p:spPr bwMode="auto">
          <a:xfrm>
            <a:off x="6181751" y="3573016"/>
            <a:ext cx="2782737"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LeftDown">
              <a:rot lat="2100000" lon="1800000" rev="0"/>
            </a:camera>
            <a:lightRig rig="threePt" dir="t"/>
          </a:scene3d>
          <a:sp3d extrusionH="76200" contourW="88900">
            <a:bevelT/>
            <a:bevelB/>
            <a:contourClr>
              <a:schemeClr val="bg1">
                <a:lumMod val="75000"/>
              </a:schemeClr>
            </a:contourClr>
          </a:sp3d>
        </p:spPr>
      </p:pic>
      <p:sp>
        <p:nvSpPr>
          <p:cNvPr id="8" name="7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par>
                                <p:cTn id="9" presetID="8"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1000"/>
                                        <p:tgtEl>
                                          <p:spTgt spid="3"/>
                                        </p:tgtEl>
                                      </p:cBhvr>
                                    </p:animEffect>
                                  </p:childTnLst>
                                </p:cTn>
                              </p:par>
                              <p:par>
                                <p:cTn id="12" presetID="2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99792" y="2636912"/>
            <a:ext cx="6102424" cy="3785652"/>
          </a:xfrm>
          <a:prstGeom prst="rect">
            <a:avLst/>
          </a:prstGeom>
        </p:spPr>
        <p:txBody>
          <a:bodyPr wrap="square">
            <a:spAutoFit/>
          </a:bodyPr>
          <a:lstStyle/>
          <a:p>
            <a:pPr>
              <a:lnSpc>
                <a:spcPct val="200000"/>
              </a:lnSpc>
              <a:buClr>
                <a:srgbClr val="FFFFFF"/>
              </a:buClr>
              <a:buSzPct val="104000"/>
              <a:buFont typeface="Wingdings" pitchFamily="2" charset="2"/>
              <a:buChar char="ü"/>
            </a:pPr>
            <a:r>
              <a:rPr lang="es-ES" sz="2400" dirty="0" smtClean="0">
                <a:solidFill>
                  <a:srgbClr val="FFFFFF"/>
                </a:solidFill>
                <a:latin typeface="Nyala" pitchFamily="2" charset="0"/>
              </a:rPr>
              <a:t>Velocidad y capacidad de reacción</a:t>
            </a:r>
          </a:p>
          <a:p>
            <a:pPr>
              <a:lnSpc>
                <a:spcPct val="200000"/>
              </a:lnSpc>
              <a:buClr>
                <a:srgbClr val="FFFFFF"/>
              </a:buClr>
              <a:buSzPct val="104000"/>
              <a:buFont typeface="Wingdings" pitchFamily="2" charset="2"/>
              <a:buChar char="ü"/>
            </a:pPr>
            <a:r>
              <a:rPr lang="es-ES" sz="2400" dirty="0" smtClean="0">
                <a:solidFill>
                  <a:srgbClr val="FFFFFF"/>
                </a:solidFill>
                <a:latin typeface="Nyala" pitchFamily="2" charset="0"/>
              </a:rPr>
              <a:t> Otorgar poder o facultar, liderazgo general</a:t>
            </a:r>
          </a:p>
          <a:p>
            <a:pPr>
              <a:lnSpc>
                <a:spcPct val="200000"/>
              </a:lnSpc>
              <a:buClr>
                <a:srgbClr val="FFFFFF"/>
              </a:buClr>
              <a:buSzPct val="104000"/>
              <a:buFont typeface="Wingdings" pitchFamily="2" charset="2"/>
              <a:buChar char="ü"/>
            </a:pPr>
            <a:r>
              <a:rPr lang="es-ES" sz="2400" dirty="0" smtClean="0">
                <a:solidFill>
                  <a:srgbClr val="FFFFFF"/>
                </a:solidFill>
                <a:latin typeface="Nyala" pitchFamily="2" charset="0"/>
              </a:rPr>
              <a:t> Organizaciones virtuales, flexibilidad permanente</a:t>
            </a:r>
          </a:p>
          <a:p>
            <a:pPr>
              <a:lnSpc>
                <a:spcPct val="200000"/>
              </a:lnSpc>
              <a:buClr>
                <a:srgbClr val="FFFFFF"/>
              </a:buClr>
              <a:buSzPct val="104000"/>
              <a:buFont typeface="Wingdings" pitchFamily="2" charset="2"/>
              <a:buChar char="ü"/>
            </a:pPr>
            <a:r>
              <a:rPr lang="es-ES" sz="2400" dirty="0" smtClean="0">
                <a:solidFill>
                  <a:srgbClr val="FFFFFF"/>
                </a:solidFill>
                <a:latin typeface="Nyala" pitchFamily="2" charset="0"/>
              </a:rPr>
              <a:t> Control por medio de visión, identidad y valores</a:t>
            </a:r>
          </a:p>
          <a:p>
            <a:pPr>
              <a:lnSpc>
                <a:spcPct val="200000"/>
              </a:lnSpc>
              <a:buClr>
                <a:srgbClr val="FFFFFF"/>
              </a:buClr>
              <a:buSzPct val="104000"/>
              <a:buFont typeface="Wingdings" pitchFamily="2" charset="2"/>
              <a:buChar char="ü"/>
            </a:pPr>
            <a:r>
              <a:rPr lang="es-ES" sz="2400" dirty="0" smtClean="0">
                <a:solidFill>
                  <a:srgbClr val="FFFFFF"/>
                </a:solidFill>
                <a:latin typeface="Nyala" pitchFamily="2" charset="0"/>
              </a:rPr>
              <a:t> Información compartida, creatividad e intuición</a:t>
            </a:r>
          </a:p>
        </p:txBody>
      </p:sp>
      <p:sp>
        <p:nvSpPr>
          <p:cNvPr id="3" name="2 Rectángulo"/>
          <p:cNvSpPr/>
          <p:nvPr/>
        </p:nvSpPr>
        <p:spPr>
          <a:xfrm rot="16200000">
            <a:off x="-2032927" y="2394059"/>
            <a:ext cx="4968553" cy="701731"/>
          </a:xfrm>
          <a:prstGeom prst="rect">
            <a:avLst/>
          </a:prstGeom>
        </p:spPr>
        <p:txBody>
          <a:bodyPr wrap="square">
            <a:spAutoFit/>
          </a:bodyPr>
          <a:lstStyle/>
          <a:p>
            <a:pPr algn="r">
              <a:lnSpc>
                <a:spcPct val="110000"/>
              </a:lnSpc>
            </a:pPr>
            <a:r>
              <a:rPr lang="es-ES" b="1" spc="300" dirty="0" smtClean="0">
                <a:solidFill>
                  <a:schemeClr val="accent1">
                    <a:lumMod val="40000"/>
                    <a:lumOff val="60000"/>
                  </a:schemeClr>
                </a:solidFill>
                <a:effectLst>
                  <a:outerShdw blurRad="38100" dist="38100" dir="2700000" algn="tl">
                    <a:srgbClr val="000000"/>
                  </a:outerShdw>
                </a:effectLst>
                <a:latin typeface="Nyala" pitchFamily="2" charset="0"/>
              </a:rPr>
              <a:t>CARACTERISTICAS DE LOS MODELOS </a:t>
            </a:r>
          </a:p>
          <a:p>
            <a:pPr algn="r">
              <a:lnSpc>
                <a:spcPct val="110000"/>
              </a:lnSpc>
            </a:pPr>
            <a:r>
              <a:rPr lang="es-ES" b="1" spc="300" dirty="0" smtClean="0">
                <a:solidFill>
                  <a:schemeClr val="accent1">
                    <a:lumMod val="40000"/>
                    <a:lumOff val="60000"/>
                  </a:schemeClr>
                </a:solidFill>
                <a:effectLst>
                  <a:outerShdw blurRad="38100" dist="38100" dir="2700000" algn="tl">
                    <a:srgbClr val="000000"/>
                  </a:outerShdw>
                </a:effectLst>
                <a:latin typeface="Nyala" pitchFamily="2" charset="0"/>
              </a:rPr>
              <a:t>ORGANIZACIONALES </a:t>
            </a:r>
            <a:endParaRPr lang="en-US" spc="300" dirty="0">
              <a:solidFill>
                <a:schemeClr val="accent1">
                  <a:lumMod val="40000"/>
                  <a:lumOff val="60000"/>
                </a:schemeClr>
              </a:solidFill>
              <a:latin typeface="Nyala" pitchFamily="2" charset="0"/>
            </a:endParaRPr>
          </a:p>
        </p:txBody>
      </p:sp>
      <p:pic>
        <p:nvPicPr>
          <p:cNvPr id="5" name="Picture 20" descr="http://t0.gstatic.com/images?q=tbn:ANd9GcRc_UMOp8IRgk01dOQfGF3XEk2Z1ItO2abApilZPGBAIFnf4k4hAkqBE3U"/>
          <p:cNvPicPr>
            <a:picLocks noChangeAspect="1" noChangeArrowheads="1"/>
          </p:cNvPicPr>
          <p:nvPr/>
        </p:nvPicPr>
        <p:blipFill>
          <a:blip r:embed="rId3" cstate="print"/>
          <a:srcRect/>
          <a:stretch>
            <a:fillRect/>
          </a:stretch>
        </p:blipFill>
        <p:spPr bwMode="auto">
          <a:xfrm>
            <a:off x="3707904" y="404664"/>
            <a:ext cx="3096344" cy="2047877"/>
          </a:xfrm>
          <a:prstGeom prst="rect">
            <a:avLst/>
          </a:prstGeom>
          <a:noFill/>
          <a:effectLst>
            <a:outerShdw blurRad="228600" dist="406400" dir="4260000" sx="145000" sy="145000" kx="-800400" algn="bl" rotWithShape="0">
              <a:prstClr val="black">
                <a:alpha val="28000"/>
              </a:prstClr>
            </a:outerShdw>
          </a:effectLst>
          <a:scene3d>
            <a:camera prst="perspectiveRight"/>
            <a:lightRig rig="threePt" dir="t"/>
          </a:scene3d>
          <a:sp3d extrusionH="146050" contourW="88900">
            <a:bevelT/>
            <a:bevelB/>
            <a:contourClr>
              <a:schemeClr val="bg1">
                <a:lumMod val="75000"/>
              </a:schemeClr>
            </a:contourClr>
          </a:sp3d>
        </p:spPr>
      </p:pic>
      <p:sp>
        <p:nvSpPr>
          <p:cNvPr id="6" name="5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par>
                                <p:cTn id="11" presetID="2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836712"/>
            <a:ext cx="7380312" cy="5016758"/>
          </a:xfrm>
          <a:prstGeom prst="rect">
            <a:avLst/>
          </a:prstGeom>
        </p:spPr>
        <p:txBody>
          <a:bodyPr wrap="square">
            <a:spAutoFit/>
          </a:bodyPr>
          <a:lstStyle/>
          <a:p>
            <a:pPr>
              <a:lnSpc>
                <a:spcPct val="200000"/>
              </a:lnSpc>
              <a:buClr>
                <a:srgbClr val="FFFFFF"/>
              </a:buClr>
              <a:buSzPct val="104000"/>
              <a:buFont typeface="Wingdings" pitchFamily="2" charset="2"/>
              <a:buChar char="ü"/>
            </a:pPr>
            <a:r>
              <a:rPr lang="es-ES" sz="3200" dirty="0" smtClean="0">
                <a:solidFill>
                  <a:srgbClr val="FFFFFF"/>
                </a:solidFill>
                <a:latin typeface="Nyala" pitchFamily="2" charset="0"/>
                <a:ea typeface="Tahoma" pitchFamily="34" charset="0"/>
                <a:cs typeface="Tahoma" pitchFamily="34" charset="0"/>
              </a:rPr>
              <a:t> Tolerancia ante la ambigüedad</a:t>
            </a:r>
          </a:p>
          <a:p>
            <a:pPr>
              <a:lnSpc>
                <a:spcPct val="200000"/>
              </a:lnSpc>
              <a:buClr>
                <a:srgbClr val="FFFFFF"/>
              </a:buClr>
              <a:buSzPct val="104000"/>
              <a:buFont typeface="Wingdings" pitchFamily="2" charset="2"/>
              <a:buChar char="ü"/>
            </a:pPr>
            <a:r>
              <a:rPr lang="es-ES" sz="3200" dirty="0" smtClean="0">
                <a:solidFill>
                  <a:srgbClr val="FFFFFF"/>
                </a:solidFill>
                <a:latin typeface="Nyala" pitchFamily="2" charset="0"/>
                <a:ea typeface="Tahoma" pitchFamily="34" charset="0"/>
                <a:cs typeface="Tahoma" pitchFamily="34" charset="0"/>
              </a:rPr>
              <a:t> Proactiva, emprendedora</a:t>
            </a:r>
          </a:p>
          <a:p>
            <a:pPr>
              <a:lnSpc>
                <a:spcPct val="200000"/>
              </a:lnSpc>
              <a:buClr>
                <a:srgbClr val="FFFFFF"/>
              </a:buClr>
              <a:buSzPct val="104000"/>
              <a:buFont typeface="Wingdings" pitchFamily="2" charset="2"/>
              <a:buChar char="ü"/>
            </a:pPr>
            <a:r>
              <a:rPr lang="es-ES" sz="3200" dirty="0" smtClean="0">
                <a:solidFill>
                  <a:srgbClr val="FFFFFF"/>
                </a:solidFill>
                <a:latin typeface="Nyala" pitchFamily="2" charset="0"/>
                <a:ea typeface="Tahoma" pitchFamily="34" charset="0"/>
                <a:cs typeface="Tahoma" pitchFamily="34" charset="0"/>
              </a:rPr>
              <a:t> Guiada por los resultados</a:t>
            </a:r>
          </a:p>
          <a:p>
            <a:pPr>
              <a:lnSpc>
                <a:spcPct val="200000"/>
              </a:lnSpc>
              <a:buClr>
                <a:srgbClr val="FFFFFF"/>
              </a:buClr>
              <a:buSzPct val="104000"/>
              <a:buFont typeface="Wingdings" pitchFamily="2" charset="2"/>
              <a:buChar char="ü"/>
            </a:pPr>
            <a:r>
              <a:rPr lang="es-ES" sz="3200" dirty="0" smtClean="0">
                <a:solidFill>
                  <a:srgbClr val="FFFFFF"/>
                </a:solidFill>
                <a:latin typeface="Nyala" pitchFamily="2" charset="0"/>
                <a:ea typeface="Tahoma" pitchFamily="34" charset="0"/>
                <a:cs typeface="Tahoma" pitchFamily="34" charset="0"/>
              </a:rPr>
              <a:t>  Integración virtual, redes</a:t>
            </a:r>
          </a:p>
          <a:p>
            <a:pPr>
              <a:lnSpc>
                <a:spcPct val="200000"/>
              </a:lnSpc>
              <a:buClr>
                <a:srgbClr val="FFFFFF"/>
              </a:buClr>
              <a:buSzPct val="104000"/>
              <a:buFont typeface="Wingdings" pitchFamily="2" charset="2"/>
              <a:buChar char="ü"/>
            </a:pPr>
            <a:r>
              <a:rPr lang="es-ES" sz="3200" dirty="0" smtClean="0">
                <a:solidFill>
                  <a:srgbClr val="FFFFFF"/>
                </a:solidFill>
                <a:latin typeface="Nyala" pitchFamily="2" charset="0"/>
                <a:ea typeface="Tahoma" pitchFamily="34" charset="0"/>
                <a:cs typeface="Tahoma" pitchFamily="34" charset="0"/>
              </a:rPr>
              <a:t> Discusión Constructiva, ventaja cooperativa</a:t>
            </a:r>
            <a:endParaRPr lang="es-ES" sz="3200" dirty="0">
              <a:solidFill>
                <a:srgbClr val="FFFFFF"/>
              </a:solidFill>
              <a:latin typeface="Nyala" pitchFamily="2" charset="0"/>
              <a:ea typeface="Tahoma" pitchFamily="34" charset="0"/>
              <a:cs typeface="Tahoma" pitchFamily="34" charset="0"/>
            </a:endParaRPr>
          </a:p>
        </p:txBody>
      </p:sp>
      <p:sp>
        <p:nvSpPr>
          <p:cNvPr id="3" name="2 Rectángulo"/>
          <p:cNvSpPr/>
          <p:nvPr/>
        </p:nvSpPr>
        <p:spPr>
          <a:xfrm rot="16200000">
            <a:off x="-2032927" y="2394059"/>
            <a:ext cx="4968553" cy="701731"/>
          </a:xfrm>
          <a:prstGeom prst="rect">
            <a:avLst/>
          </a:prstGeom>
        </p:spPr>
        <p:txBody>
          <a:bodyPr wrap="square">
            <a:spAutoFit/>
          </a:bodyPr>
          <a:lstStyle/>
          <a:p>
            <a:pPr algn="r">
              <a:lnSpc>
                <a:spcPct val="110000"/>
              </a:lnSpc>
            </a:pPr>
            <a:r>
              <a:rPr lang="es-ES" b="1" spc="300" dirty="0" smtClean="0">
                <a:solidFill>
                  <a:schemeClr val="accent1">
                    <a:lumMod val="40000"/>
                    <a:lumOff val="60000"/>
                  </a:schemeClr>
                </a:solidFill>
                <a:effectLst>
                  <a:outerShdw blurRad="38100" dist="38100" dir="2700000" algn="tl">
                    <a:srgbClr val="000000"/>
                  </a:outerShdw>
                </a:effectLst>
                <a:latin typeface="Nyala" pitchFamily="2" charset="0"/>
              </a:rPr>
              <a:t>CARACTERISTICAS DE LOS MODELOS </a:t>
            </a:r>
          </a:p>
          <a:p>
            <a:pPr algn="r">
              <a:lnSpc>
                <a:spcPct val="110000"/>
              </a:lnSpc>
            </a:pPr>
            <a:r>
              <a:rPr lang="es-ES" b="1" spc="300" dirty="0" smtClean="0">
                <a:solidFill>
                  <a:schemeClr val="accent1">
                    <a:lumMod val="40000"/>
                    <a:lumOff val="60000"/>
                  </a:schemeClr>
                </a:solidFill>
                <a:effectLst>
                  <a:outerShdw blurRad="38100" dist="38100" dir="2700000" algn="tl">
                    <a:srgbClr val="000000"/>
                  </a:outerShdw>
                </a:effectLst>
                <a:latin typeface="Nyala" pitchFamily="2" charset="0"/>
              </a:rPr>
              <a:t>ORGANIZACIONALES </a:t>
            </a:r>
            <a:endParaRPr lang="en-US" spc="300" dirty="0">
              <a:solidFill>
                <a:schemeClr val="accent1">
                  <a:lumMod val="40000"/>
                  <a:lumOff val="60000"/>
                </a:schemeClr>
              </a:solidFill>
              <a:latin typeface="Nyala" pitchFamily="2" charset="0"/>
            </a:endParaRPr>
          </a:p>
        </p:txBody>
      </p:sp>
      <p:pic>
        <p:nvPicPr>
          <p:cNvPr id="4" name="Picture 36" descr="http://t2.gstatic.com/images?q=tbn:ANd9GcR0pBTHD2HTIjezhHPmrlfrnLW0FMaVsQc4pT0zNmkjlgOGXzkZFYwYg1M"/>
          <p:cNvPicPr>
            <a:picLocks noChangeAspect="1" noChangeArrowheads="1"/>
          </p:cNvPicPr>
          <p:nvPr/>
        </p:nvPicPr>
        <p:blipFill>
          <a:blip r:embed="rId3" cstate="print">
            <a:lum bright="-9000" contrast="-33000"/>
          </a:blip>
          <a:srcRect/>
          <a:stretch>
            <a:fillRect/>
          </a:stretch>
        </p:blipFill>
        <p:spPr bwMode="auto">
          <a:xfrm>
            <a:off x="6156177" y="449846"/>
            <a:ext cx="2802408" cy="2835138"/>
          </a:xfrm>
          <a:prstGeom prst="rect">
            <a:avLst/>
          </a:prstGeom>
          <a:noFill/>
          <a:effectLst>
            <a:outerShdw blurRad="279400" dist="812800" dir="7080000" sx="90000" sy="-19000" rotWithShape="0">
              <a:prstClr val="black">
                <a:alpha val="31000"/>
              </a:prstClr>
            </a:outerShdw>
          </a:effectLst>
          <a:scene3d>
            <a:camera prst="perspectiveContrastingLeftFacing"/>
            <a:lightRig rig="threePt" dir="t"/>
          </a:scene3d>
          <a:sp3d extrusionH="114300" contourW="139700">
            <a:bevelT/>
            <a:bevelB/>
            <a:contourClr>
              <a:schemeClr val="bg1">
                <a:lumMod val="75000"/>
              </a:schemeClr>
            </a:contourClr>
          </a:sp3d>
        </p:spPr>
      </p:pic>
      <p:sp>
        <p:nvSpPr>
          <p:cNvPr id="5" name="4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A0000"/>
            </a:gs>
            <a:gs pos="100000">
              <a:srgbClr val="660000"/>
            </a:gs>
          </a:gsLst>
          <a:lin ang="18900000" scaled="1"/>
        </a:gradFill>
        <a:effectLst/>
      </p:bgPr>
    </p:bg>
    <p:spTree>
      <p:nvGrpSpPr>
        <p:cNvPr id="1" name=""/>
        <p:cNvGrpSpPr/>
        <p:nvPr/>
      </p:nvGrpSpPr>
      <p:grpSpPr>
        <a:xfrm>
          <a:off x="0" y="0"/>
          <a:ext cx="0" cy="0"/>
          <a:chOff x="0" y="0"/>
          <a:chExt cx="0" cy="0"/>
        </a:xfrm>
      </p:grpSpPr>
      <p:sp>
        <p:nvSpPr>
          <p:cNvPr id="5" name="Text Box 6"/>
          <p:cNvSpPr txBox="1">
            <a:spLocks noChangeArrowheads="1"/>
          </p:cNvSpPr>
          <p:nvPr/>
        </p:nvSpPr>
        <p:spPr bwMode="auto">
          <a:xfrm rot="19668081">
            <a:off x="2586949" y="1831370"/>
            <a:ext cx="4829706" cy="2862322"/>
          </a:xfrm>
          <a:prstGeom prst="rect">
            <a:avLst/>
          </a:prstGeom>
          <a:noFill/>
          <a:ln w="9525">
            <a:noFill/>
            <a:miter lim="800000"/>
            <a:headEnd/>
            <a:tailEnd/>
          </a:ln>
          <a:effectLst>
            <a:prstShdw prst="shdw17" dist="17961" dir="2700000">
              <a:srgbClr val="FFC285">
                <a:gamma/>
                <a:shade val="60000"/>
                <a:invGamma/>
              </a:srgbClr>
            </a:prstShdw>
          </a:effectLst>
        </p:spPr>
        <p:txBody>
          <a:bodyPr wrap="square">
            <a:spAutoFit/>
          </a:bodyPr>
          <a:lstStyle/>
          <a:p>
            <a:pPr>
              <a:lnSpc>
                <a:spcPct val="150000"/>
              </a:lnSpc>
            </a:pPr>
            <a:r>
              <a:rPr lang="es-ES" sz="6000" b="1" dirty="0">
                <a:effectLst>
                  <a:outerShdw blurRad="38100" dist="38100" dir="2700000" algn="tl">
                    <a:srgbClr val="FFFFFF"/>
                  </a:outerShdw>
                </a:effectLst>
                <a:latin typeface="Segoe UI Semibold" pitchFamily="34" charset="0"/>
              </a:rPr>
              <a:t>Aspectos Conceptuales</a:t>
            </a:r>
          </a:p>
        </p:txBody>
      </p:sp>
      <p:pic>
        <p:nvPicPr>
          <p:cNvPr id="9" name="Picture 32" descr="http://t1.gstatic.com/images?q=tbn:ANd9GcQU5LcILQmoNyo8aLDA9yK2gnDePBEwj7BStwoMJotwPJFfAmvLeIxvuEWY"/>
          <p:cNvPicPr>
            <a:picLocks noChangeAspect="1" noChangeArrowheads="1"/>
          </p:cNvPicPr>
          <p:nvPr/>
        </p:nvPicPr>
        <p:blipFill>
          <a:blip r:embed="rId3" cstate="print">
            <a:duotone>
              <a:prstClr val="black"/>
              <a:schemeClr val="accent6">
                <a:tint val="45000"/>
                <a:satMod val="400000"/>
              </a:schemeClr>
            </a:duotone>
            <a:lum bright="-31000" contrast="19000"/>
          </a:blip>
          <a:stretch>
            <a:fillRect/>
          </a:stretch>
        </p:blipFill>
        <p:spPr bwMode="auto">
          <a:xfrm>
            <a:off x="251520" y="332656"/>
            <a:ext cx="2794620" cy="2592288"/>
          </a:xfrm>
          <a:prstGeom prst="rect">
            <a:avLst/>
          </a:prstGeom>
          <a:noFill/>
          <a:ln>
            <a:noFill/>
          </a:ln>
          <a:effectLst>
            <a:outerShdw blurRad="876300" dist="850900" dir="5400000" sx="104000" sy="104000" algn="ctr" rotWithShape="0">
              <a:srgbClr val="000000">
                <a:alpha val="69000"/>
              </a:srgbClr>
            </a:outerShdw>
          </a:effectLst>
          <a:scene3d>
            <a:camera prst="isometricOffAxis1Right">
              <a:rot lat="1080000" lon="19200000" rev="0"/>
            </a:camera>
            <a:lightRig rig="threePt" dir="t"/>
          </a:scene3d>
          <a:sp3d extrusionH="82550" contourW="82550">
            <a:bevelT w="165100" prst="coolSlant"/>
            <a:bevelB w="165100" prst="coolSlant"/>
            <a:contourClr>
              <a:schemeClr val="bg1">
                <a:lumMod val="50000"/>
              </a:schemeClr>
            </a:contourClr>
          </a:sp3d>
        </p:spPr>
      </p:pic>
      <p:sp>
        <p:nvSpPr>
          <p:cNvPr id="6" name="5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979613" y="692150"/>
            <a:ext cx="6623050" cy="3490913"/>
          </a:xfrm>
          <a:prstGeom prst="rect">
            <a:avLst/>
          </a:prstGeom>
          <a:noFill/>
          <a:ln w="9525">
            <a:noFill/>
            <a:miter lim="800000"/>
            <a:headEnd/>
            <a:tailEnd/>
          </a:ln>
          <a:effectLst/>
        </p:spPr>
        <p:txBody>
          <a:bodyPr>
            <a:spAutoFit/>
          </a:bodyPr>
          <a:lstStyle/>
          <a:p>
            <a:pPr algn="ctr">
              <a:lnSpc>
                <a:spcPct val="110000"/>
              </a:lnSpc>
              <a:defRPr/>
            </a:pPr>
            <a:r>
              <a:rPr lang="es-ES" sz="2800" b="1" dirty="0">
                <a:solidFill>
                  <a:schemeClr val="tx1">
                    <a:lumMod val="20000"/>
                    <a:lumOff val="80000"/>
                  </a:schemeClr>
                </a:solidFill>
                <a:latin typeface="Aharoni" pitchFamily="2" charset="-79"/>
                <a:ea typeface="Segoe UI Symbol" pitchFamily="34" charset="0"/>
                <a:cs typeface="Aharoni" pitchFamily="2" charset="-79"/>
              </a:rPr>
              <a:t>Bibliografía</a:t>
            </a:r>
          </a:p>
          <a:p>
            <a:pPr>
              <a:lnSpc>
                <a:spcPct val="110000"/>
              </a:lnSpc>
              <a:defRPr/>
            </a:pPr>
            <a:endParaRPr lang="es-ES" sz="2000" b="1" dirty="0">
              <a:effectLst>
                <a:outerShdw blurRad="38100" dist="38100" dir="2700000" algn="tl">
                  <a:srgbClr val="FFFFFF"/>
                </a:outerShdw>
              </a:effectLst>
              <a:latin typeface="Segoe UI Symbol" pitchFamily="34" charset="0"/>
              <a:ea typeface="Segoe UI Symbol" pitchFamily="34" charset="0"/>
            </a:endParaRPr>
          </a:p>
          <a:p>
            <a:pPr>
              <a:lnSpc>
                <a:spcPct val="150000"/>
              </a:lnSpc>
              <a:defRPr/>
            </a:pPr>
            <a:r>
              <a:rPr lang="es-ES_tradnl" sz="2400" b="1" i="1" dirty="0">
                <a:solidFill>
                  <a:schemeClr val="tx1">
                    <a:lumMod val="20000"/>
                    <a:lumOff val="80000"/>
                  </a:schemeClr>
                </a:solidFill>
                <a:effectLst>
                  <a:outerShdw blurRad="38100" dist="38100" dir="2700000" algn="tl">
                    <a:srgbClr val="000000">
                      <a:alpha val="43137"/>
                    </a:srgbClr>
                  </a:outerShdw>
                </a:effectLst>
                <a:latin typeface="Segoe UI Symbol" pitchFamily="34" charset="0"/>
                <a:ea typeface="Segoe UI Symbol" pitchFamily="34" charset="0"/>
              </a:rPr>
              <a:t>GUERRA, Guillermo.</a:t>
            </a:r>
            <a:r>
              <a:rPr lang="es-ES_tradnl" sz="2400" i="1" dirty="0">
                <a:solidFill>
                  <a:schemeClr val="tx1">
                    <a:lumMod val="20000"/>
                    <a:lumOff val="80000"/>
                  </a:schemeClr>
                </a:solidFill>
                <a:effectLst>
                  <a:outerShdw blurRad="38100" dist="38100" dir="2700000" algn="tl">
                    <a:srgbClr val="000000">
                      <a:alpha val="43137"/>
                    </a:srgbClr>
                  </a:outerShdw>
                </a:effectLst>
                <a:latin typeface="Segoe UI Symbol" pitchFamily="34" charset="0"/>
                <a:ea typeface="Segoe UI Symbol" pitchFamily="34" charset="0"/>
              </a:rPr>
              <a:t> </a:t>
            </a:r>
            <a:r>
              <a:rPr lang="es-ES_tradnl" sz="2400" b="1" i="1" dirty="0">
                <a:solidFill>
                  <a:schemeClr val="tx1">
                    <a:lumMod val="20000"/>
                    <a:lumOff val="80000"/>
                  </a:schemeClr>
                </a:solidFill>
                <a:effectLst>
                  <a:outerShdw blurRad="38100" dist="38100" dir="2700000" algn="tl">
                    <a:srgbClr val="000000">
                      <a:alpha val="43137"/>
                    </a:srgbClr>
                  </a:outerShdw>
                </a:effectLst>
                <a:latin typeface="Segoe UI Symbol" pitchFamily="34" charset="0"/>
                <a:ea typeface="Segoe UI Symbol" pitchFamily="34" charset="0"/>
              </a:rPr>
              <a:t>2002. </a:t>
            </a:r>
          </a:p>
          <a:p>
            <a:pPr>
              <a:lnSpc>
                <a:spcPct val="150000"/>
              </a:lnSpc>
              <a:defRPr/>
            </a:pPr>
            <a:r>
              <a:rPr lang="es-ES_tradnl" sz="2200" dirty="0">
                <a:latin typeface="Segoe UI Symbol" pitchFamily="34" charset="0"/>
                <a:ea typeface="Segoe UI Symbol" pitchFamily="34" charset="0"/>
              </a:rPr>
              <a:t>El Agronegocio y la empresa agropecuaria frente al siglo XXI.   Serie de libros y materiales educativos IICA  Nº 98.  Ed. IICA. San José. Costa  Rica.  509 p.   Cap.  1  </a:t>
            </a:r>
            <a:r>
              <a:rPr lang="es-ES_tradnl" sz="2200" dirty="0" err="1">
                <a:latin typeface="Segoe UI Symbol" pitchFamily="34" charset="0"/>
                <a:ea typeface="Segoe UI Symbol" pitchFamily="34" charset="0"/>
              </a:rPr>
              <a:t>pp</a:t>
            </a:r>
            <a:r>
              <a:rPr lang="es-ES_tradnl" sz="2200" dirty="0">
                <a:latin typeface="Segoe UI Symbol" pitchFamily="34" charset="0"/>
                <a:ea typeface="Segoe UI Symbol" pitchFamily="34" charset="0"/>
              </a:rPr>
              <a:t>  5 – 24,  Cap. 4 pp. 120 - 122</a:t>
            </a:r>
            <a:endParaRPr lang="es-ES" sz="2200" dirty="0">
              <a:latin typeface="Segoe UI Symbol" pitchFamily="34" charset="0"/>
              <a:ea typeface="Segoe UI Symbol" pitchFamily="34" charset="0"/>
            </a:endParaRPr>
          </a:p>
        </p:txBody>
      </p:sp>
      <p:pic>
        <p:nvPicPr>
          <p:cNvPr id="3" name="Picture 2" descr="http://t1.gstatic.com/images?q=tbn:ANd9GcQ5Zfj1obdJN6wAHfiaUzLIk-JwJTkciA-dRbk_hjIT6aJnBVe7"/>
          <p:cNvPicPr>
            <a:picLocks noChangeAspect="1" noChangeArrowheads="1"/>
          </p:cNvPicPr>
          <p:nvPr/>
        </p:nvPicPr>
        <p:blipFill>
          <a:blip r:embed="rId3" cstate="print">
            <a:lum bright="-31000" contrast="-45000"/>
          </a:blip>
          <a:srcRect/>
          <a:stretch>
            <a:fillRect/>
          </a:stretch>
        </p:blipFill>
        <p:spPr bwMode="auto">
          <a:xfrm>
            <a:off x="7020272" y="4335692"/>
            <a:ext cx="1818928" cy="2019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2Left"/>
            <a:lightRig rig="threePt" dir="t"/>
          </a:scene3d>
          <a:sp3d extrusionH="50800" contourW="63500">
            <a:bevelT w="209550" h="133350"/>
            <a:bevelB w="127000"/>
            <a:contourClr>
              <a:schemeClr val="tx1">
                <a:lumMod val="85000"/>
                <a:lumOff val="15000"/>
              </a:schemeClr>
            </a:contourClr>
          </a:sp3d>
        </p:spPr>
      </p:pic>
      <p:sp>
        <p:nvSpPr>
          <p:cNvPr id="5" name="4 CuadroTexto"/>
          <p:cNvSpPr txBox="1"/>
          <p:nvPr/>
        </p:nvSpPr>
        <p:spPr>
          <a:xfrm>
            <a:off x="0" y="6581001"/>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10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A0000"/>
            </a:gs>
            <a:gs pos="100000">
              <a:srgbClr val="660000"/>
            </a:gs>
          </a:gsLst>
          <a:lin ang="18900000" scaled="1"/>
        </a:gradFill>
        <a:effectLst/>
      </p:bgPr>
    </p:bg>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3059832" y="0"/>
            <a:ext cx="5688632" cy="6555641"/>
          </a:xfrm>
          <a:prstGeom prst="rect">
            <a:avLst/>
          </a:prstGeom>
          <a:noFill/>
          <a:ln w="9525">
            <a:noFill/>
            <a:miter lim="800000"/>
            <a:headEnd/>
            <a:tailEnd/>
          </a:ln>
          <a:effectLst>
            <a:prstShdw prst="shdw17" dist="17961" dir="2700000">
              <a:srgbClr val="FFF8EB">
                <a:gamma/>
                <a:shade val="60000"/>
                <a:invGamma/>
              </a:srgbClr>
            </a:prstShdw>
          </a:effectLst>
        </p:spPr>
        <p:txBody>
          <a:bodyPr wrap="square">
            <a:spAutoFit/>
          </a:bodyPr>
          <a:lstStyle/>
          <a:p>
            <a:pPr>
              <a:lnSpc>
                <a:spcPct val="150000"/>
              </a:lnSpc>
            </a:pPr>
            <a:r>
              <a:rPr lang="es-ES_tradnl" sz="2800" i="1" spc="300" dirty="0">
                <a:solidFill>
                  <a:schemeClr val="accent4">
                    <a:lumMod val="75000"/>
                  </a:schemeClr>
                </a:solidFill>
                <a:effectLst>
                  <a:outerShdw blurRad="38100" dist="38100" dir="2700000" algn="tl">
                    <a:srgbClr val="000000">
                      <a:alpha val="43137"/>
                    </a:srgbClr>
                  </a:outerShdw>
                </a:effectLst>
                <a:latin typeface="Segoe UI Semibold" pitchFamily="34" charset="0"/>
              </a:rPr>
              <a:t>EMPRESA </a:t>
            </a:r>
            <a:r>
              <a:rPr lang="es-ES_tradnl" sz="2800" i="1" spc="300" dirty="0" smtClean="0">
                <a:solidFill>
                  <a:schemeClr val="accent4">
                    <a:lumMod val="75000"/>
                  </a:schemeClr>
                </a:solidFill>
                <a:effectLst>
                  <a:outerShdw blurRad="38100" dist="38100" dir="2700000" algn="tl">
                    <a:srgbClr val="000000">
                      <a:alpha val="43137"/>
                    </a:srgbClr>
                  </a:outerShdw>
                </a:effectLst>
                <a:latin typeface="Segoe UI Semibold" pitchFamily="34" charset="0"/>
              </a:rPr>
              <a:t>AGRÍCOLA</a:t>
            </a:r>
            <a:endParaRPr lang="es-ES_tradnl" sz="2800" i="1" spc="300" dirty="0">
              <a:solidFill>
                <a:schemeClr val="accent4">
                  <a:lumMod val="75000"/>
                </a:schemeClr>
              </a:solidFill>
              <a:effectLst>
                <a:outerShdw blurRad="38100" dist="38100" dir="2700000" algn="tl">
                  <a:srgbClr val="000000">
                    <a:alpha val="43137"/>
                  </a:srgbClr>
                </a:outerShdw>
              </a:effectLst>
              <a:latin typeface="Segoe UI Semibold" pitchFamily="34" charset="0"/>
            </a:endParaRPr>
          </a:p>
          <a:p>
            <a:pPr>
              <a:lnSpc>
                <a:spcPct val="150000"/>
              </a:lnSpc>
            </a:pPr>
            <a:r>
              <a:rPr lang="es-ES_tradnl" sz="2600" dirty="0">
                <a:solidFill>
                  <a:schemeClr val="tx1">
                    <a:lumMod val="20000"/>
                    <a:lumOff val="80000"/>
                  </a:schemeClr>
                </a:solidFill>
                <a:latin typeface="Albertus Medium" pitchFamily="34" charset="0"/>
              </a:rPr>
              <a:t>“Representa la unidad de producción de </a:t>
            </a:r>
            <a:r>
              <a:rPr lang="es-ES_tradnl" sz="2600" dirty="0" smtClean="0">
                <a:solidFill>
                  <a:schemeClr val="accent5">
                    <a:lumMod val="60000"/>
                    <a:lumOff val="40000"/>
                  </a:schemeClr>
                </a:solidFill>
                <a:latin typeface="Albertus Medium" pitchFamily="34" charset="0"/>
              </a:rPr>
              <a:t>TOMA DE DECISIONES </a:t>
            </a:r>
            <a:r>
              <a:rPr lang="es-ES_tradnl" sz="2600" dirty="0" smtClean="0">
                <a:solidFill>
                  <a:schemeClr val="tx1">
                    <a:lumMod val="20000"/>
                    <a:lumOff val="80000"/>
                  </a:schemeClr>
                </a:solidFill>
                <a:latin typeface="Albertus Medium" pitchFamily="34" charset="0"/>
              </a:rPr>
              <a:t>en </a:t>
            </a:r>
            <a:r>
              <a:rPr lang="es-ES_tradnl" sz="2600" dirty="0">
                <a:solidFill>
                  <a:schemeClr val="tx1">
                    <a:lumMod val="20000"/>
                    <a:lumOff val="80000"/>
                  </a:schemeClr>
                </a:solidFill>
                <a:latin typeface="Albertus Medium" pitchFamily="34" charset="0"/>
              </a:rPr>
              <a:t>un sector económico, e implica que el productor (o “</a:t>
            </a:r>
            <a:r>
              <a:rPr lang="es-ES_tradnl" sz="2600" i="1" dirty="0">
                <a:solidFill>
                  <a:schemeClr val="tx1">
                    <a:lumMod val="20000"/>
                    <a:lumOff val="80000"/>
                  </a:schemeClr>
                </a:solidFill>
                <a:latin typeface="Albertus Medium" pitchFamily="34" charset="0"/>
              </a:rPr>
              <a:t>empresario”)</a:t>
            </a:r>
            <a:r>
              <a:rPr lang="es-ES_tradnl" sz="2600" dirty="0">
                <a:solidFill>
                  <a:schemeClr val="tx1">
                    <a:lumMod val="20000"/>
                    <a:lumOff val="80000"/>
                  </a:schemeClr>
                </a:solidFill>
                <a:latin typeface="Albertus Medium" pitchFamily="34" charset="0"/>
              </a:rPr>
              <a:t> </a:t>
            </a:r>
            <a:r>
              <a:rPr lang="es-ES_tradnl" sz="2600" dirty="0" smtClean="0">
                <a:solidFill>
                  <a:schemeClr val="tx1">
                    <a:lumMod val="20000"/>
                    <a:lumOff val="80000"/>
                  </a:schemeClr>
                </a:solidFill>
                <a:latin typeface="Albertus Medium" pitchFamily="34" charset="0"/>
              </a:rPr>
              <a:t>maneja </a:t>
            </a:r>
            <a:r>
              <a:rPr lang="es-ES_tradnl" sz="2600" dirty="0">
                <a:solidFill>
                  <a:schemeClr val="tx1">
                    <a:lumMod val="20000"/>
                    <a:lumOff val="80000"/>
                  </a:schemeClr>
                </a:solidFill>
                <a:latin typeface="Albertus Medium" pitchFamily="34" charset="0"/>
              </a:rPr>
              <a:t>los recursos para obtener un </a:t>
            </a:r>
            <a:r>
              <a:rPr lang="es-ES_tradnl" sz="2600" dirty="0" smtClean="0">
                <a:solidFill>
                  <a:schemeClr val="tx1">
                    <a:lumMod val="20000"/>
                    <a:lumOff val="80000"/>
                  </a:schemeClr>
                </a:solidFill>
                <a:latin typeface="Albertus Medium" pitchFamily="34" charset="0"/>
              </a:rPr>
              <a:t>producto o servicio.</a:t>
            </a:r>
          </a:p>
          <a:p>
            <a:pPr>
              <a:lnSpc>
                <a:spcPct val="150000"/>
              </a:lnSpc>
            </a:pPr>
            <a:r>
              <a:rPr lang="es-ES_tradnl" sz="2600" dirty="0" smtClean="0">
                <a:solidFill>
                  <a:schemeClr val="tx1">
                    <a:lumMod val="20000"/>
                    <a:lumOff val="80000"/>
                  </a:schemeClr>
                </a:solidFill>
                <a:latin typeface="Albertus Medium" pitchFamily="34" charset="0"/>
              </a:rPr>
              <a:t>En </a:t>
            </a:r>
            <a:r>
              <a:rPr lang="es-ES_tradnl" sz="2600" dirty="0">
                <a:solidFill>
                  <a:schemeClr val="tx1">
                    <a:lumMod val="20000"/>
                    <a:lumOff val="80000"/>
                  </a:schemeClr>
                </a:solidFill>
                <a:latin typeface="Albertus Medium" pitchFamily="34" charset="0"/>
              </a:rPr>
              <a:t>la explotación agropecuaria</a:t>
            </a:r>
            <a:r>
              <a:rPr lang="es-ES_tradnl" sz="2600" dirty="0">
                <a:solidFill>
                  <a:schemeClr val="accent6">
                    <a:lumMod val="60000"/>
                    <a:lumOff val="40000"/>
                  </a:schemeClr>
                </a:solidFill>
                <a:latin typeface="Albertus Medium" pitchFamily="34" charset="0"/>
              </a:rPr>
              <a:t> </a:t>
            </a:r>
            <a:r>
              <a:rPr lang="es-ES_tradnl" sz="2600" b="1" i="1" u="sng" dirty="0">
                <a:solidFill>
                  <a:schemeClr val="accent6">
                    <a:lumMod val="60000"/>
                    <a:lumOff val="40000"/>
                  </a:schemeClr>
                </a:solidFill>
                <a:latin typeface="Albertus Medium" pitchFamily="34" charset="0"/>
              </a:rPr>
              <a:t>la finca es la firma</a:t>
            </a:r>
            <a:r>
              <a:rPr lang="es-ES_tradnl" sz="2600" b="1" dirty="0">
                <a:solidFill>
                  <a:schemeClr val="accent6">
                    <a:lumMod val="60000"/>
                    <a:lumOff val="40000"/>
                  </a:schemeClr>
                </a:solidFill>
                <a:latin typeface="Albertus Medium" pitchFamily="34" charset="0"/>
              </a:rPr>
              <a:t> y </a:t>
            </a:r>
            <a:r>
              <a:rPr lang="es-ES_tradnl" sz="2600" b="1" i="1" u="sng" dirty="0">
                <a:solidFill>
                  <a:schemeClr val="accent6">
                    <a:lumMod val="60000"/>
                    <a:lumOff val="40000"/>
                  </a:schemeClr>
                </a:solidFill>
                <a:latin typeface="Albertus Medium" pitchFamily="34" charset="0"/>
              </a:rPr>
              <a:t>el productor es el empresario</a:t>
            </a:r>
            <a:r>
              <a:rPr lang="es-ES_tradnl" sz="2600" b="1" dirty="0">
                <a:solidFill>
                  <a:schemeClr val="accent6">
                    <a:lumMod val="60000"/>
                    <a:lumOff val="40000"/>
                  </a:schemeClr>
                </a:solidFill>
                <a:latin typeface="Albertus Medium" pitchFamily="34" charset="0"/>
              </a:rPr>
              <a:t>.” </a:t>
            </a:r>
          </a:p>
          <a:p>
            <a:pPr>
              <a:lnSpc>
                <a:spcPct val="150000"/>
              </a:lnSpc>
            </a:pPr>
            <a:r>
              <a:rPr lang="es-ES_tradnl" b="1" dirty="0">
                <a:solidFill>
                  <a:schemeClr val="bg2"/>
                </a:solidFill>
                <a:latin typeface="Segoe UI Semibold" pitchFamily="34" charset="0"/>
              </a:rPr>
              <a:t> </a:t>
            </a:r>
            <a:r>
              <a:rPr lang="es-ES" sz="1200" b="1" dirty="0" err="1" smtClean="0">
                <a:solidFill>
                  <a:schemeClr val="tx1">
                    <a:lumMod val="20000"/>
                    <a:lumOff val="80000"/>
                  </a:schemeClr>
                </a:solidFill>
                <a:latin typeface="Segoe UI Semibold" pitchFamily="34" charset="0"/>
              </a:rPr>
              <a:t>Barnard</a:t>
            </a:r>
            <a:r>
              <a:rPr lang="es-ES" sz="1200" b="1" dirty="0" smtClean="0">
                <a:solidFill>
                  <a:schemeClr val="tx1">
                    <a:lumMod val="20000"/>
                    <a:lumOff val="80000"/>
                  </a:schemeClr>
                </a:solidFill>
                <a:latin typeface="Segoe UI Semibold" pitchFamily="34" charset="0"/>
              </a:rPr>
              <a:t>, C. </a:t>
            </a:r>
            <a:r>
              <a:rPr lang="es-ES" sz="1200" b="1" dirty="0">
                <a:solidFill>
                  <a:schemeClr val="tx1">
                    <a:lumMod val="20000"/>
                    <a:lumOff val="80000"/>
                  </a:schemeClr>
                </a:solidFill>
                <a:latin typeface="Segoe UI Semibold" pitchFamily="34" charset="0"/>
              </a:rPr>
              <a:t>y </a:t>
            </a:r>
            <a:r>
              <a:rPr lang="es-ES" sz="1200" b="1" dirty="0" smtClean="0">
                <a:solidFill>
                  <a:schemeClr val="tx1">
                    <a:lumMod val="20000"/>
                    <a:lumOff val="80000"/>
                  </a:schemeClr>
                </a:solidFill>
                <a:latin typeface="Segoe UI Semibold" pitchFamily="34" charset="0"/>
              </a:rPr>
              <a:t> J. </a:t>
            </a:r>
            <a:r>
              <a:rPr lang="es-ES" sz="1200" b="1" dirty="0" err="1" smtClean="0">
                <a:solidFill>
                  <a:schemeClr val="tx1">
                    <a:lumMod val="20000"/>
                    <a:lumOff val="80000"/>
                  </a:schemeClr>
                </a:solidFill>
                <a:latin typeface="Segoe UI Semibold" pitchFamily="34" charset="0"/>
              </a:rPr>
              <a:t>Nix</a:t>
            </a:r>
            <a:r>
              <a:rPr lang="es-ES" sz="1200" b="1" dirty="0">
                <a:solidFill>
                  <a:schemeClr val="tx1">
                    <a:lumMod val="20000"/>
                    <a:lumOff val="80000"/>
                  </a:schemeClr>
                </a:solidFill>
                <a:latin typeface="Segoe UI Semibold" pitchFamily="34" charset="0"/>
              </a:rPr>
              <a:t>, </a:t>
            </a:r>
            <a:r>
              <a:rPr lang="es-ES" sz="1200" b="1" dirty="0" smtClean="0">
                <a:solidFill>
                  <a:schemeClr val="tx1">
                    <a:lumMod val="20000"/>
                    <a:lumOff val="80000"/>
                  </a:schemeClr>
                </a:solidFill>
                <a:latin typeface="Segoe UI Semibold" pitchFamily="34" charset="0"/>
              </a:rPr>
              <a:t>1984. Planificación y Control.</a:t>
            </a:r>
            <a:endParaRPr lang="es-ES" sz="1200" b="1" dirty="0">
              <a:solidFill>
                <a:schemeClr val="tx1">
                  <a:lumMod val="20000"/>
                  <a:lumOff val="80000"/>
                </a:schemeClr>
              </a:solidFill>
              <a:latin typeface="Segoe UI Semibold" pitchFamily="34" charset="0"/>
            </a:endParaRPr>
          </a:p>
        </p:txBody>
      </p:sp>
      <p:pic>
        <p:nvPicPr>
          <p:cNvPr id="9" name="Picture 32" descr="http://t1.gstatic.com/images?q=tbn:ANd9GcQU5LcILQmoNyo8aLDA9yK2gnDePBEwj7BStwoMJotwPJFfAmvLeIxvuEWY"/>
          <p:cNvPicPr>
            <a:picLocks noChangeAspect="1" noChangeArrowheads="1"/>
          </p:cNvPicPr>
          <p:nvPr/>
        </p:nvPicPr>
        <p:blipFill>
          <a:blip r:embed="rId3" cstate="print">
            <a:duotone>
              <a:prstClr val="black"/>
              <a:schemeClr val="accent6">
                <a:tint val="45000"/>
                <a:satMod val="400000"/>
              </a:schemeClr>
            </a:duotone>
            <a:lum bright="-31000" contrast="19000"/>
          </a:blip>
          <a:stretch>
            <a:fillRect/>
          </a:stretch>
        </p:blipFill>
        <p:spPr bwMode="auto">
          <a:xfrm>
            <a:off x="251520" y="332656"/>
            <a:ext cx="2794620" cy="2592288"/>
          </a:xfrm>
          <a:prstGeom prst="rect">
            <a:avLst/>
          </a:prstGeom>
          <a:noFill/>
          <a:ln>
            <a:noFill/>
          </a:ln>
          <a:effectLst>
            <a:outerShdw blurRad="876300" dist="850900" dir="5400000" sx="104000" sy="104000" algn="ctr" rotWithShape="0">
              <a:srgbClr val="000000">
                <a:alpha val="69000"/>
              </a:srgbClr>
            </a:outerShdw>
          </a:effectLst>
          <a:scene3d>
            <a:camera prst="isometricOffAxis1Right">
              <a:rot lat="1080000" lon="19200000" rev="0"/>
            </a:camera>
            <a:lightRig rig="threePt" dir="t"/>
          </a:scene3d>
          <a:sp3d extrusionH="82550" contourW="82550">
            <a:bevelT w="165100" prst="coolSlant"/>
            <a:bevelB w="165100" prst="coolSlant"/>
            <a:contourClr>
              <a:schemeClr val="bg1">
                <a:lumMod val="50000"/>
              </a:schemeClr>
            </a:contourClr>
          </a:sp3d>
        </p:spPr>
      </p:pic>
      <p:sp>
        <p:nvSpPr>
          <p:cNvPr id="6" name="5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lumMod val="50000"/>
              </a:schemeClr>
            </a:gs>
            <a:gs pos="100000">
              <a:srgbClr val="660000"/>
            </a:gs>
          </a:gsLst>
          <a:lin ang="18900000" scaled="1"/>
        </a:gradFill>
        <a:effectLst/>
      </p:bgPr>
    </p:bg>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4932040" y="476672"/>
            <a:ext cx="3996952" cy="6209392"/>
          </a:xfrm>
          <a:prstGeom prst="rect">
            <a:avLst/>
          </a:prstGeom>
          <a:noFill/>
          <a:ln w="9525">
            <a:noFill/>
            <a:miter lim="800000"/>
            <a:headEnd/>
            <a:tailEnd/>
          </a:ln>
          <a:effectLst>
            <a:prstShdw prst="shdw18" dist="17961" dir="13500000">
              <a:srgbClr val="FFF8EB">
                <a:gamma/>
                <a:shade val="60000"/>
                <a:invGamma/>
              </a:srgbClr>
            </a:prstShdw>
          </a:effectLst>
          <a:scene3d>
            <a:camera prst="isometricOffAxis2Left"/>
            <a:lightRig rig="threePt" dir="t"/>
          </a:scene3d>
        </p:spPr>
        <p:txBody>
          <a:bodyPr wrap="square">
            <a:spAutoFit/>
          </a:bodyPr>
          <a:lstStyle/>
          <a:p>
            <a:pPr>
              <a:lnSpc>
                <a:spcPct val="150000"/>
              </a:lnSpc>
            </a:pPr>
            <a:r>
              <a:rPr lang="es-ES_tradnl" sz="2800" i="1" spc="300" dirty="0" smtClean="0">
                <a:solidFill>
                  <a:schemeClr val="accent4">
                    <a:lumMod val="75000"/>
                  </a:schemeClr>
                </a:solidFill>
                <a:latin typeface="Segoe UI Semibold" pitchFamily="34" charset="0"/>
              </a:rPr>
              <a:t>EMPRESAS</a:t>
            </a:r>
            <a:endParaRPr lang="es-ES_tradnl" sz="2800" i="1" spc="300" dirty="0">
              <a:solidFill>
                <a:schemeClr val="accent4">
                  <a:lumMod val="75000"/>
                </a:schemeClr>
              </a:solidFill>
              <a:latin typeface="Segoe UI Semibold" pitchFamily="34" charset="0"/>
            </a:endParaRPr>
          </a:p>
          <a:p>
            <a:pPr>
              <a:lnSpc>
                <a:spcPct val="150000"/>
              </a:lnSpc>
            </a:pPr>
            <a:r>
              <a:rPr lang="es-ES_tradnl" sz="2500" dirty="0">
                <a:solidFill>
                  <a:srgbClr val="FFFFFF"/>
                </a:solidFill>
                <a:latin typeface="Segoe UI Semibold" pitchFamily="34" charset="0"/>
              </a:rPr>
              <a:t>“Incluyen todas las casas, organizaciones instituciones que producen bienes y servicios para la venta a precios fijados, de modo que cubran aproximadamente el costo de producción.” </a:t>
            </a:r>
            <a:endParaRPr lang="es-ES_tradnl" sz="2500" dirty="0" smtClean="0">
              <a:solidFill>
                <a:srgbClr val="FFFFFF"/>
              </a:solidFill>
              <a:latin typeface="Segoe UI Semibold" pitchFamily="34" charset="0"/>
            </a:endParaRPr>
          </a:p>
          <a:p>
            <a:pPr>
              <a:lnSpc>
                <a:spcPct val="150000"/>
              </a:lnSpc>
            </a:pPr>
            <a:r>
              <a:rPr lang="es-ES_tradnl" sz="1200" b="1" dirty="0" smtClean="0">
                <a:solidFill>
                  <a:srgbClr val="FFFFFF"/>
                </a:solidFill>
                <a:latin typeface="Segoe UI Semibold" pitchFamily="34" charset="0"/>
              </a:rPr>
              <a:t>MAC</a:t>
            </a:r>
            <a:r>
              <a:rPr lang="es-ES_tradnl" sz="1200" b="1" dirty="0">
                <a:solidFill>
                  <a:srgbClr val="FFFFFF"/>
                </a:solidFill>
                <a:latin typeface="Segoe UI Semibold" pitchFamily="34" charset="0"/>
              </a:rPr>
              <a:t>, </a:t>
            </a:r>
            <a:r>
              <a:rPr lang="es-ES_tradnl" sz="1200" b="1" dirty="0" smtClean="0">
                <a:solidFill>
                  <a:srgbClr val="FFFFFF"/>
                </a:solidFill>
                <a:latin typeface="Segoe UI Semibold" pitchFamily="34" charset="0"/>
              </a:rPr>
              <a:t>1998</a:t>
            </a:r>
            <a:r>
              <a:rPr lang="es-ES_tradnl" sz="1200" b="1" dirty="0">
                <a:solidFill>
                  <a:srgbClr val="FFFFFF"/>
                </a:solidFill>
                <a:latin typeface="Segoe UI Semibold" pitchFamily="34" charset="0"/>
              </a:rPr>
              <a:t>.</a:t>
            </a:r>
          </a:p>
        </p:txBody>
      </p:sp>
      <p:pic>
        <p:nvPicPr>
          <p:cNvPr id="9" name="Picture 32" descr="http://t1.gstatic.com/images?q=tbn:ANd9GcQU5LcILQmoNyo8aLDA9yK2gnDePBEwj7BStwoMJotwPJFfAmvLeIxvuEWY"/>
          <p:cNvPicPr>
            <a:picLocks noChangeAspect="1" noChangeArrowheads="1"/>
          </p:cNvPicPr>
          <p:nvPr/>
        </p:nvPicPr>
        <p:blipFill>
          <a:blip r:embed="rId3" cstate="print">
            <a:duotone>
              <a:prstClr val="black"/>
              <a:schemeClr val="accent6">
                <a:tint val="45000"/>
                <a:satMod val="400000"/>
              </a:schemeClr>
            </a:duotone>
            <a:lum bright="-31000" contrast="19000"/>
          </a:blip>
          <a:stretch>
            <a:fillRect/>
          </a:stretch>
        </p:blipFill>
        <p:spPr bwMode="auto">
          <a:xfrm>
            <a:off x="1331640" y="692696"/>
            <a:ext cx="2794620" cy="2592288"/>
          </a:xfrm>
          <a:prstGeom prst="rect">
            <a:avLst/>
          </a:prstGeom>
          <a:noFill/>
          <a:ln>
            <a:noFill/>
          </a:ln>
          <a:effectLst>
            <a:outerShdw blurRad="876300" dist="850900" dir="5400000" sx="104000" sy="104000" algn="ctr" rotWithShape="0">
              <a:srgbClr val="000000">
                <a:alpha val="69000"/>
              </a:srgbClr>
            </a:outerShdw>
          </a:effectLst>
          <a:scene3d>
            <a:camera prst="isometricLeftDown">
              <a:rot lat="2100000" lon="1800000" rev="0"/>
            </a:camera>
            <a:lightRig rig="threePt" dir="t"/>
          </a:scene3d>
          <a:sp3d extrusionH="82550" contourW="82550">
            <a:bevelT w="165100" prst="coolSlant"/>
            <a:bevelB w="165100" prst="coolSlant"/>
            <a:contourClr>
              <a:schemeClr val="bg1">
                <a:lumMod val="50000"/>
              </a:schemeClr>
            </a:contourClr>
          </a:sp3d>
        </p:spPr>
      </p:pic>
      <p:sp>
        <p:nvSpPr>
          <p:cNvPr id="5" name="4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251520" y="188640"/>
            <a:ext cx="8568952" cy="4278094"/>
          </a:xfrm>
          <a:prstGeom prst="rect">
            <a:avLst/>
          </a:prstGeom>
          <a:noFill/>
          <a:ln w="9525">
            <a:noFill/>
            <a:miter lim="800000"/>
            <a:headEnd/>
            <a:tailEnd/>
          </a:ln>
          <a:effectLst>
            <a:prstShdw prst="shdw18" dist="17961" dir="13500000">
              <a:srgbClr val="FFF8EB">
                <a:gamma/>
                <a:shade val="60000"/>
                <a:invGamma/>
              </a:srgbClr>
            </a:prstShdw>
          </a:effectLst>
        </p:spPr>
        <p:txBody>
          <a:bodyPr wrap="square">
            <a:spAutoFit/>
          </a:bodyPr>
          <a:lstStyle/>
          <a:p>
            <a:pPr>
              <a:lnSpc>
                <a:spcPct val="200000"/>
              </a:lnSpc>
            </a:pPr>
            <a:r>
              <a:rPr lang="es-ES" sz="2400" b="1" spc="300" dirty="0">
                <a:solidFill>
                  <a:schemeClr val="accent6">
                    <a:lumMod val="20000"/>
                    <a:lumOff val="80000"/>
                  </a:schemeClr>
                </a:solidFill>
                <a:effectLst>
                  <a:outerShdw blurRad="38100" dist="38100" dir="2700000" algn="tl">
                    <a:srgbClr val="FFFFFF"/>
                  </a:outerShdw>
                </a:effectLst>
                <a:latin typeface="Agency FB" pitchFamily="34" charset="0"/>
              </a:rPr>
              <a:t>LA EMPRESA AGROPECUARIA</a:t>
            </a:r>
          </a:p>
          <a:p>
            <a:pPr>
              <a:lnSpc>
                <a:spcPct val="200000"/>
              </a:lnSpc>
            </a:pPr>
            <a:r>
              <a:rPr lang="es-ES" sz="2000" dirty="0">
                <a:solidFill>
                  <a:schemeClr val="tx2">
                    <a:lumMod val="40000"/>
                    <a:lumOff val="60000"/>
                  </a:schemeClr>
                </a:solidFill>
                <a:latin typeface="Futura Lt BT" pitchFamily="34" charset="0"/>
              </a:rPr>
              <a:t>Es una </a:t>
            </a:r>
            <a:r>
              <a:rPr lang="es-ES" sz="2000" b="1" i="1" dirty="0">
                <a:solidFill>
                  <a:schemeClr val="tx1">
                    <a:lumMod val="75000"/>
                  </a:schemeClr>
                </a:solidFill>
                <a:latin typeface="Futura Lt BT" pitchFamily="34" charset="0"/>
              </a:rPr>
              <a:t>Unidad de </a:t>
            </a:r>
            <a:r>
              <a:rPr lang="es-ES" sz="2000" b="1" i="1" dirty="0" smtClean="0">
                <a:solidFill>
                  <a:schemeClr val="tx1">
                    <a:lumMod val="75000"/>
                  </a:schemeClr>
                </a:solidFill>
                <a:latin typeface="Futura Lt BT" pitchFamily="34" charset="0"/>
              </a:rPr>
              <a:t>Decisión </a:t>
            </a:r>
            <a:r>
              <a:rPr lang="es-ES" sz="2000" dirty="0">
                <a:solidFill>
                  <a:schemeClr val="tx2">
                    <a:lumMod val="40000"/>
                    <a:lumOff val="60000"/>
                  </a:schemeClr>
                </a:solidFill>
                <a:latin typeface="Futura Lt BT" pitchFamily="34" charset="0"/>
              </a:rPr>
              <a:t>que combina conocimiento (principalmente tecnología) e información, recursos naturales (tierra, agua, clima, vegetación, y animales), talento humano y recursos de capital para producir bienes ya sean de origen animal o vegetal, o servicios, para un mercado determinado y dentro de una operación rentable y sostenible</a:t>
            </a:r>
            <a:r>
              <a:rPr lang="es-ES" sz="2000" dirty="0" smtClean="0">
                <a:solidFill>
                  <a:schemeClr val="tx2">
                    <a:lumMod val="40000"/>
                    <a:lumOff val="60000"/>
                  </a:schemeClr>
                </a:solidFill>
                <a:latin typeface="Futura Lt BT" pitchFamily="34" charset="0"/>
              </a:rPr>
              <a:t>.</a:t>
            </a:r>
          </a:p>
          <a:p>
            <a:pPr>
              <a:lnSpc>
                <a:spcPct val="200000"/>
              </a:lnSpc>
            </a:pPr>
            <a:r>
              <a:rPr lang="es-ES" sz="1200" b="1" dirty="0" smtClean="0">
                <a:solidFill>
                  <a:schemeClr val="bg2"/>
                </a:solidFill>
                <a:latin typeface="Segoe UI Semibold" pitchFamily="34" charset="0"/>
              </a:rPr>
              <a:t>Guerra</a:t>
            </a:r>
            <a:r>
              <a:rPr lang="es-ES" sz="1200" b="1" dirty="0">
                <a:solidFill>
                  <a:schemeClr val="bg2"/>
                </a:solidFill>
                <a:latin typeface="Segoe UI Semibold" pitchFamily="34" charset="0"/>
              </a:rPr>
              <a:t>, </a:t>
            </a:r>
            <a:r>
              <a:rPr lang="es-ES" sz="1200" b="1" dirty="0" smtClean="0">
                <a:solidFill>
                  <a:schemeClr val="bg2"/>
                </a:solidFill>
                <a:latin typeface="Segoe UI Semibold" pitchFamily="34" charset="0"/>
              </a:rPr>
              <a:t>2002</a:t>
            </a:r>
            <a:endParaRPr lang="es-ES" sz="1200" b="1" dirty="0">
              <a:solidFill>
                <a:schemeClr val="bg2"/>
              </a:solidFill>
              <a:latin typeface="Segoe UI Semibold" pitchFamily="34" charset="0"/>
            </a:endParaRPr>
          </a:p>
        </p:txBody>
      </p:sp>
      <p:pic>
        <p:nvPicPr>
          <p:cNvPr id="28674" name="Picture 2" descr="C:\Users\Mary\Desktop\FIGURITAS 2011\2918117131_a45c18a4c2[1].jpg"/>
          <p:cNvPicPr>
            <a:picLocks noChangeAspect="1" noChangeArrowheads="1"/>
          </p:cNvPicPr>
          <p:nvPr/>
        </p:nvPicPr>
        <p:blipFill>
          <a:blip r:embed="rId3" cstate="print">
            <a:duotone>
              <a:prstClr val="black"/>
              <a:schemeClr val="accent6">
                <a:tint val="45000"/>
                <a:satMod val="400000"/>
              </a:schemeClr>
            </a:duotone>
            <a:lum bright="6000" contrast="44000"/>
          </a:blip>
          <a:srcRect/>
          <a:stretch>
            <a:fillRect/>
          </a:stretch>
        </p:blipFill>
        <p:spPr bwMode="auto">
          <a:xfrm>
            <a:off x="4716016" y="4221088"/>
            <a:ext cx="3456384" cy="226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extrusionH="107950" contourW="101600">
            <a:bevelT w="165100" prst="coolSlant"/>
            <a:bevelB w="165100" prst="coolSlant"/>
            <a:contourClr>
              <a:schemeClr val="bg1">
                <a:lumMod val="75000"/>
              </a:schemeClr>
            </a:contourClr>
          </a:sp3d>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ppt_w/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ppt_w</p:attrName>
                                        </p:attrNameLst>
                                      </p:cBhvr>
                                      <p:tavLst>
                                        <p:tav tm="0">
                                          <p:val>
                                            <p:fltVal val="0"/>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childTnLst>
                                </p:cTn>
                              </p:par>
                              <p:par>
                                <p:cTn id="11" presetID="17" presetClass="entr" presetSubtype="2" fill="hold" nodeType="withEffect">
                                  <p:stCondLst>
                                    <p:cond delay="0"/>
                                  </p:stCondLst>
                                  <p:childTnLst>
                                    <p:set>
                                      <p:cBhvr>
                                        <p:cTn id="12" dur="1" fill="hold">
                                          <p:stCondLst>
                                            <p:cond delay="0"/>
                                          </p:stCondLst>
                                        </p:cTn>
                                        <p:tgtEl>
                                          <p:spTgt spid="28674"/>
                                        </p:tgtEl>
                                        <p:attrNameLst>
                                          <p:attrName>style.visibility</p:attrName>
                                        </p:attrNameLst>
                                      </p:cBhvr>
                                      <p:to>
                                        <p:strVal val="visible"/>
                                      </p:to>
                                    </p:set>
                                    <p:anim calcmode="lin" valueType="num">
                                      <p:cBhvr>
                                        <p:cTn id="13" dur="1000" fill="hold"/>
                                        <p:tgtEl>
                                          <p:spTgt spid="28674"/>
                                        </p:tgtEl>
                                        <p:attrNameLst>
                                          <p:attrName>ppt_x</p:attrName>
                                        </p:attrNameLst>
                                      </p:cBhvr>
                                      <p:tavLst>
                                        <p:tav tm="0">
                                          <p:val>
                                            <p:strVal val="#ppt_x+#ppt_w/2"/>
                                          </p:val>
                                        </p:tav>
                                        <p:tav tm="100000">
                                          <p:val>
                                            <p:strVal val="#ppt_x"/>
                                          </p:val>
                                        </p:tav>
                                      </p:tavLst>
                                    </p:anim>
                                    <p:anim calcmode="lin" valueType="num">
                                      <p:cBhvr>
                                        <p:cTn id="14" dur="1000" fill="hold"/>
                                        <p:tgtEl>
                                          <p:spTgt spid="28674"/>
                                        </p:tgtEl>
                                        <p:attrNameLst>
                                          <p:attrName>ppt_y</p:attrName>
                                        </p:attrNameLst>
                                      </p:cBhvr>
                                      <p:tavLst>
                                        <p:tav tm="0">
                                          <p:val>
                                            <p:strVal val="#ppt_y"/>
                                          </p:val>
                                        </p:tav>
                                        <p:tav tm="100000">
                                          <p:val>
                                            <p:strVal val="#ppt_y"/>
                                          </p:val>
                                        </p:tav>
                                      </p:tavLst>
                                    </p:anim>
                                    <p:anim calcmode="lin" valueType="num">
                                      <p:cBhvr>
                                        <p:cTn id="15" dur="1000" fill="hold"/>
                                        <p:tgtEl>
                                          <p:spTgt spid="28674"/>
                                        </p:tgtEl>
                                        <p:attrNameLst>
                                          <p:attrName>ppt_w</p:attrName>
                                        </p:attrNameLst>
                                      </p:cBhvr>
                                      <p:tavLst>
                                        <p:tav tm="0">
                                          <p:val>
                                            <p:fltVal val="0"/>
                                          </p:val>
                                        </p:tav>
                                        <p:tav tm="100000">
                                          <p:val>
                                            <p:strVal val="#ppt_w"/>
                                          </p:val>
                                        </p:tav>
                                      </p:tavLst>
                                    </p:anim>
                                    <p:anim calcmode="lin" valueType="num">
                                      <p:cBhvr>
                                        <p:cTn id="16" dur="1000" fill="hold"/>
                                        <p:tgtEl>
                                          <p:spTgt spid="286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331640" y="260648"/>
            <a:ext cx="7128792" cy="5386090"/>
          </a:xfrm>
          <a:prstGeom prst="rect">
            <a:avLst/>
          </a:prstGeom>
          <a:noFill/>
          <a:ln w="9525">
            <a:noFill/>
            <a:miter lim="800000"/>
            <a:headEnd/>
            <a:tailEnd/>
          </a:ln>
          <a:effectLst>
            <a:prstShdw prst="shdw17" dist="17961" dir="2700000">
              <a:srgbClr val="FFF8EB">
                <a:gamma/>
                <a:shade val="60000"/>
                <a:invGamma/>
              </a:srgbClr>
            </a:prstShdw>
          </a:effectLst>
        </p:spPr>
        <p:txBody>
          <a:bodyPr wrap="square">
            <a:spAutoFit/>
          </a:bodyPr>
          <a:lstStyle/>
          <a:p>
            <a:pPr>
              <a:lnSpc>
                <a:spcPct val="200000"/>
              </a:lnSpc>
            </a:pPr>
            <a:r>
              <a:rPr lang="es-ES_tradnl" sz="2000" b="1" dirty="0">
                <a:solidFill>
                  <a:schemeClr val="tx2">
                    <a:lumMod val="20000"/>
                    <a:lumOff val="80000"/>
                  </a:schemeClr>
                </a:solidFill>
                <a:latin typeface="Arial Black" pitchFamily="34" charset="0"/>
              </a:rPr>
              <a:t>EMPRESA COMERCIAL</a:t>
            </a:r>
          </a:p>
          <a:p>
            <a:pPr>
              <a:lnSpc>
                <a:spcPct val="200000"/>
              </a:lnSpc>
            </a:pPr>
            <a:r>
              <a:rPr lang="es-ES_tradnl" sz="2000" spc="300" dirty="0" smtClean="0">
                <a:latin typeface="Segoe UI Semibold" pitchFamily="34" charset="0"/>
              </a:rPr>
              <a:t>Son </a:t>
            </a:r>
            <a:r>
              <a:rPr lang="es-ES_tradnl" sz="2000" spc="300" dirty="0">
                <a:latin typeface="Segoe UI Semibold" pitchFamily="34" charset="0"/>
              </a:rPr>
              <a:t>empresas de tamaño variable, con tierra de buena calidad, alta inversión de capital, mano de obra asalariada, alta productividad, producción total para el mercado interno y/o externo; con diferentes </a:t>
            </a:r>
            <a:endParaRPr lang="es-ES_tradnl" sz="2000" spc="300" dirty="0" smtClean="0">
              <a:latin typeface="Segoe UI Semibold" pitchFamily="34" charset="0"/>
            </a:endParaRPr>
          </a:p>
          <a:p>
            <a:pPr>
              <a:lnSpc>
                <a:spcPct val="200000"/>
              </a:lnSpc>
            </a:pPr>
            <a:r>
              <a:rPr lang="es-ES_tradnl" sz="2000" spc="300" dirty="0" smtClean="0">
                <a:latin typeface="Segoe UI Semibold" pitchFamily="34" charset="0"/>
              </a:rPr>
              <a:t>formas </a:t>
            </a:r>
            <a:r>
              <a:rPr lang="es-ES_tradnl" sz="2000" spc="300" dirty="0">
                <a:latin typeface="Segoe UI Semibold" pitchFamily="34" charset="0"/>
              </a:rPr>
              <a:t>de </a:t>
            </a:r>
            <a:r>
              <a:rPr lang="es-ES_tradnl" sz="2000" spc="300" dirty="0" smtClean="0">
                <a:latin typeface="Segoe UI Semibold" pitchFamily="34" charset="0"/>
              </a:rPr>
              <a:t>vinculación</a:t>
            </a:r>
          </a:p>
          <a:p>
            <a:pPr>
              <a:lnSpc>
                <a:spcPct val="200000"/>
              </a:lnSpc>
            </a:pPr>
            <a:r>
              <a:rPr lang="es-ES_tradnl" sz="2000" spc="300" dirty="0" smtClean="0">
                <a:latin typeface="Segoe UI Semibold" pitchFamily="34" charset="0"/>
              </a:rPr>
              <a:t> </a:t>
            </a:r>
            <a:r>
              <a:rPr lang="es-ES_tradnl" sz="2000" spc="300" dirty="0">
                <a:latin typeface="Segoe UI Semibold" pitchFamily="34" charset="0"/>
              </a:rPr>
              <a:t>con el aparato estatal</a:t>
            </a:r>
            <a:r>
              <a:rPr lang="es-ES_tradnl" sz="2000" spc="300" dirty="0" smtClean="0">
                <a:latin typeface="Segoe UI Semibold" pitchFamily="34" charset="0"/>
              </a:rPr>
              <a:t>.</a:t>
            </a:r>
          </a:p>
          <a:p>
            <a:pPr>
              <a:lnSpc>
                <a:spcPct val="200000"/>
              </a:lnSpc>
            </a:pPr>
            <a:r>
              <a:rPr lang="es-ES_tradnl" sz="1200" dirty="0" smtClean="0">
                <a:solidFill>
                  <a:schemeClr val="tx1">
                    <a:lumMod val="20000"/>
                    <a:lumOff val="80000"/>
                  </a:schemeClr>
                </a:solidFill>
                <a:latin typeface="Segoe UI Semibold" pitchFamily="34" charset="0"/>
              </a:rPr>
              <a:t>Guerra</a:t>
            </a:r>
            <a:r>
              <a:rPr lang="es-ES_tradnl" sz="1200" dirty="0">
                <a:solidFill>
                  <a:schemeClr val="tx1">
                    <a:lumMod val="20000"/>
                    <a:lumOff val="80000"/>
                  </a:schemeClr>
                </a:solidFill>
                <a:latin typeface="Segoe UI Semibold" pitchFamily="34" charset="0"/>
              </a:rPr>
              <a:t>, </a:t>
            </a:r>
            <a:r>
              <a:rPr lang="es-ES_tradnl" sz="1200" dirty="0" smtClean="0">
                <a:solidFill>
                  <a:schemeClr val="tx1">
                    <a:lumMod val="20000"/>
                    <a:lumOff val="80000"/>
                  </a:schemeClr>
                </a:solidFill>
                <a:latin typeface="Segoe UI Semibold" pitchFamily="34" charset="0"/>
              </a:rPr>
              <a:t>1992</a:t>
            </a:r>
            <a:endParaRPr lang="es-ES" sz="1200" dirty="0">
              <a:solidFill>
                <a:schemeClr val="tx1">
                  <a:lumMod val="20000"/>
                  <a:lumOff val="80000"/>
                </a:schemeClr>
              </a:solidFill>
              <a:latin typeface="Segoe UI Semibold" pitchFamily="34" charset="0"/>
            </a:endParaRPr>
          </a:p>
        </p:txBody>
      </p:sp>
      <p:pic>
        <p:nvPicPr>
          <p:cNvPr id="29698" name="Picture 2" descr="C:\Users\Mary\Desktop\FIGURITAS 2011\imagesCAKURAZX.jpg"/>
          <p:cNvPicPr>
            <a:picLocks noChangeAspect="1" noChangeArrowheads="1"/>
          </p:cNvPicPr>
          <p:nvPr/>
        </p:nvPicPr>
        <p:blipFill>
          <a:blip r:embed="rId3" cstate="print">
            <a:duotone>
              <a:prstClr val="black"/>
              <a:schemeClr val="accent5">
                <a:tint val="45000"/>
                <a:satMod val="400000"/>
              </a:schemeClr>
            </a:duotone>
            <a:lum bright="-31000" contrast="-2000"/>
          </a:blip>
          <a:srcRect/>
          <a:stretch>
            <a:fillRect/>
          </a:stretch>
        </p:blipFill>
        <p:spPr bwMode="auto">
          <a:xfrm>
            <a:off x="5364088" y="4293096"/>
            <a:ext cx="3076301" cy="2304256"/>
          </a:xfrm>
          <a:prstGeom prst="rect">
            <a:avLst/>
          </a:prstGeom>
          <a:noFill/>
          <a:effectLst>
            <a:outerShdw blurRad="622300" dist="38100" dir="18900000" sx="132000" sy="132000" algn="bl" rotWithShape="0">
              <a:prstClr val="black">
                <a:alpha val="40000"/>
              </a:prstClr>
            </a:outerShdw>
          </a:effectLst>
          <a:scene3d>
            <a:camera prst="isometricOffAxis2Left"/>
            <a:lightRig rig="threePt" dir="t"/>
          </a:scene3d>
          <a:sp3d extrusionH="292100" contourW="107950">
            <a:bevelT w="165100" prst="coolSlant"/>
            <a:bevelB w="165100" prst="coolSlant"/>
            <a:contourClr>
              <a:schemeClr val="bg1">
                <a:lumMod val="75000"/>
              </a:schemeClr>
            </a:contourClr>
          </a:sp3d>
        </p:spPr>
      </p:pic>
      <p:sp>
        <p:nvSpPr>
          <p:cNvPr id="5" name="4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bwMode="auto">
          <a:xfrm>
            <a:off x="0" y="0"/>
            <a:ext cx="9144000" cy="6858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4" name="Text Box 6"/>
          <p:cNvSpPr txBox="1">
            <a:spLocks noChangeArrowheads="1"/>
          </p:cNvSpPr>
          <p:nvPr/>
        </p:nvSpPr>
        <p:spPr bwMode="auto">
          <a:xfrm>
            <a:off x="4067944" y="692696"/>
            <a:ext cx="4679875" cy="5701561"/>
          </a:xfrm>
          <a:prstGeom prst="rect">
            <a:avLst/>
          </a:prstGeom>
          <a:noFill/>
          <a:ln w="9525">
            <a:noFill/>
            <a:miter lim="800000"/>
            <a:headEnd/>
            <a:tailEnd/>
          </a:ln>
          <a:effectLst>
            <a:prstShdw prst="shdw17" dist="17961" dir="2700000">
              <a:srgbClr val="CC9900"/>
            </a:prstShdw>
          </a:effectLst>
        </p:spPr>
        <p:txBody>
          <a:bodyPr wrap="square">
            <a:spAutoFit/>
          </a:bodyPr>
          <a:lstStyle/>
          <a:p>
            <a:pPr algn="ctr">
              <a:lnSpc>
                <a:spcPct val="150000"/>
              </a:lnSpc>
            </a:pPr>
            <a:r>
              <a:rPr lang="es-ES_tradnl" dirty="0" smtClean="0"/>
              <a:t> </a:t>
            </a:r>
            <a:r>
              <a:rPr lang="es-ES_tradnl" b="1" dirty="0">
                <a:solidFill>
                  <a:schemeClr val="bg2"/>
                </a:solidFill>
                <a:effectLst>
                  <a:outerShdw blurRad="38100" dist="38100" dir="2700000" algn="tl">
                    <a:srgbClr val="000000"/>
                  </a:outerShdw>
                </a:effectLst>
                <a:latin typeface="Eras Bold ITC" pitchFamily="34" charset="0"/>
              </a:rPr>
              <a:t>La Unidad de Producción </a:t>
            </a:r>
            <a:r>
              <a:rPr lang="es-ES_tradnl" b="1" dirty="0" smtClean="0">
                <a:solidFill>
                  <a:schemeClr val="bg2"/>
                </a:solidFill>
                <a:effectLst>
                  <a:outerShdw blurRad="38100" dist="38100" dir="2700000" algn="tl">
                    <a:srgbClr val="000000"/>
                  </a:outerShdw>
                </a:effectLst>
                <a:latin typeface="Eras Bold ITC" pitchFamily="34" charset="0"/>
              </a:rPr>
              <a:t>Agropecuaria</a:t>
            </a:r>
            <a:endParaRPr lang="es-ES_tradnl" dirty="0" smtClean="0">
              <a:solidFill>
                <a:schemeClr val="bg2"/>
              </a:solidFill>
              <a:latin typeface="Eras Bold ITC" pitchFamily="34" charset="0"/>
            </a:endParaRPr>
          </a:p>
          <a:p>
            <a:pPr>
              <a:lnSpc>
                <a:spcPct val="150000"/>
              </a:lnSpc>
            </a:pPr>
            <a:r>
              <a:rPr lang="es-ES_tradnl" dirty="0" smtClean="0">
                <a:solidFill>
                  <a:schemeClr val="tx1">
                    <a:lumMod val="20000"/>
                    <a:lumOff val="80000"/>
                  </a:schemeClr>
                </a:solidFill>
                <a:latin typeface="Albertus Medium" pitchFamily="34" charset="0"/>
              </a:rPr>
              <a:t>Es </a:t>
            </a:r>
            <a:r>
              <a:rPr lang="es-ES_tradnl" dirty="0">
                <a:solidFill>
                  <a:schemeClr val="tx1">
                    <a:lumMod val="20000"/>
                    <a:lumOff val="80000"/>
                  </a:schemeClr>
                </a:solidFill>
                <a:latin typeface="Albertus Medium" pitchFamily="34" charset="0"/>
              </a:rPr>
              <a:t>aquella organización que ocupa un lugar precisamente delimitado en el espacio y en el tiempo, que constituye una unidad económica en la cual prevalecen determinadas interrelaciones entre el hombre y la tierra y donde se desarrollan procesos productivos con el fin de obtener un resultado económico y social beneficioso, dentro de un marco ecológico, económico-social e institucional </a:t>
            </a:r>
            <a:r>
              <a:rPr lang="es-ES_tradnl" dirty="0" smtClean="0">
                <a:solidFill>
                  <a:schemeClr val="tx1">
                    <a:lumMod val="20000"/>
                    <a:lumOff val="80000"/>
                  </a:schemeClr>
                </a:solidFill>
                <a:latin typeface="Albertus Medium" pitchFamily="34" charset="0"/>
              </a:rPr>
              <a:t>determinado</a:t>
            </a:r>
            <a:r>
              <a:rPr lang="es-ES_tradnl" dirty="0">
                <a:solidFill>
                  <a:schemeClr val="tx1">
                    <a:lumMod val="20000"/>
                    <a:lumOff val="80000"/>
                  </a:schemeClr>
                </a:solidFill>
              </a:rPr>
              <a:t>.</a:t>
            </a:r>
          </a:p>
          <a:p>
            <a:pPr>
              <a:lnSpc>
                <a:spcPct val="150000"/>
              </a:lnSpc>
            </a:pPr>
            <a:r>
              <a:rPr lang="es-ES_tradnl" sz="900" dirty="0">
                <a:solidFill>
                  <a:schemeClr val="bg2"/>
                </a:solidFill>
                <a:latin typeface="Arial Black" pitchFamily="34" charset="0"/>
              </a:rPr>
              <a:t>Cátedra de Administración de Empresas Agrícolas, FAGRO-U.C.V., 1989</a:t>
            </a:r>
            <a:endParaRPr lang="es-ES" sz="900" dirty="0">
              <a:solidFill>
                <a:schemeClr val="bg2"/>
              </a:solidFill>
              <a:latin typeface="Arial Black" pitchFamily="34" charset="0"/>
            </a:endParaRPr>
          </a:p>
        </p:txBody>
      </p:sp>
      <p:pic>
        <p:nvPicPr>
          <p:cNvPr id="5" name="Picture 7" descr="j0150016"/>
          <p:cNvPicPr>
            <a:picLocks noChangeAspect="1" noChangeArrowheads="1"/>
          </p:cNvPicPr>
          <p:nvPr/>
        </p:nvPicPr>
        <p:blipFill>
          <a:blip r:embed="rId3" cstate="print">
            <a:duotone>
              <a:prstClr val="black"/>
              <a:schemeClr val="accent6">
                <a:tint val="45000"/>
                <a:satMod val="400000"/>
              </a:schemeClr>
            </a:duotone>
            <a:lum bright="26000" contrast="52000"/>
          </a:blip>
          <a:srcRect/>
          <a:stretch>
            <a:fillRect/>
          </a:stretch>
        </p:blipFill>
        <p:spPr bwMode="auto">
          <a:xfrm>
            <a:off x="0" y="0"/>
            <a:ext cx="1872208" cy="1556792"/>
          </a:xfrm>
          <a:prstGeom prst="rect">
            <a:avLst/>
          </a:prstGeom>
          <a:noFill/>
          <a:scene3d>
            <a:camera prst="isometricOffAxis1Right"/>
            <a:lightRig rig="threePt" dir="t"/>
          </a:scene3d>
          <a:sp3d>
            <a:bevelT w="165100" prst="coolSlant"/>
            <a:bevelB w="165100" prst="coolSlant"/>
          </a:sp3d>
        </p:spPr>
      </p:pic>
      <p:pic>
        <p:nvPicPr>
          <p:cNvPr id="6" name="Picture 8" descr="j0150149"/>
          <p:cNvPicPr>
            <a:picLocks noChangeAspect="1" noChangeArrowheads="1"/>
          </p:cNvPicPr>
          <p:nvPr/>
        </p:nvPicPr>
        <p:blipFill>
          <a:blip r:embed="rId4" cstate="print">
            <a:duotone>
              <a:prstClr val="black"/>
              <a:schemeClr val="accent6">
                <a:tint val="45000"/>
                <a:satMod val="400000"/>
              </a:schemeClr>
            </a:duotone>
            <a:lum bright="26000" contrast="52000"/>
          </a:blip>
          <a:srcRect/>
          <a:stretch>
            <a:fillRect/>
          </a:stretch>
        </p:blipFill>
        <p:spPr bwMode="auto">
          <a:xfrm>
            <a:off x="1835695" y="1124745"/>
            <a:ext cx="1971567" cy="1656882"/>
          </a:xfrm>
          <a:prstGeom prst="rect">
            <a:avLst/>
          </a:prstGeom>
          <a:noFill/>
          <a:scene3d>
            <a:camera prst="isometricOffAxis1Right"/>
            <a:lightRig rig="threePt" dir="t"/>
          </a:scene3d>
          <a:sp3d>
            <a:bevelT w="165100" prst="coolSlant"/>
            <a:bevelB w="165100" prst="coolSlant"/>
          </a:sp3d>
        </p:spPr>
      </p:pic>
      <p:pic>
        <p:nvPicPr>
          <p:cNvPr id="7" name="Picture 9" descr="j0150059"/>
          <p:cNvPicPr>
            <a:picLocks noChangeAspect="1" noChangeArrowheads="1"/>
          </p:cNvPicPr>
          <p:nvPr/>
        </p:nvPicPr>
        <p:blipFill>
          <a:blip r:embed="rId5" cstate="print">
            <a:duotone>
              <a:prstClr val="black"/>
              <a:schemeClr val="accent6">
                <a:tint val="45000"/>
                <a:satMod val="400000"/>
              </a:schemeClr>
            </a:duotone>
            <a:lum bright="26000" contrast="52000"/>
          </a:blip>
          <a:srcRect/>
          <a:stretch>
            <a:fillRect/>
          </a:stretch>
        </p:blipFill>
        <p:spPr bwMode="auto">
          <a:xfrm>
            <a:off x="1979712" y="3429000"/>
            <a:ext cx="1752920" cy="1584176"/>
          </a:xfrm>
          <a:prstGeom prst="rect">
            <a:avLst/>
          </a:prstGeom>
          <a:noFill/>
          <a:scene3d>
            <a:camera prst="isometricOffAxis1Right"/>
            <a:lightRig rig="threePt" dir="t"/>
          </a:scene3d>
          <a:sp3d>
            <a:bevelT w="165100" prst="coolSlant"/>
            <a:bevelB w="165100" prst="coolSlant"/>
          </a:sp3d>
        </p:spPr>
      </p:pic>
      <p:pic>
        <p:nvPicPr>
          <p:cNvPr id="8" name="Picture 10" descr="j0198374"/>
          <p:cNvPicPr>
            <a:picLocks noChangeAspect="1" noChangeArrowheads="1"/>
          </p:cNvPicPr>
          <p:nvPr/>
        </p:nvPicPr>
        <p:blipFill>
          <a:blip r:embed="rId6" cstate="print">
            <a:duotone>
              <a:prstClr val="black"/>
              <a:schemeClr val="accent6">
                <a:tint val="45000"/>
                <a:satMod val="400000"/>
              </a:schemeClr>
            </a:duotone>
            <a:lum bright="26000" contrast="52000"/>
          </a:blip>
          <a:srcRect/>
          <a:stretch>
            <a:fillRect/>
          </a:stretch>
        </p:blipFill>
        <p:spPr bwMode="auto">
          <a:xfrm>
            <a:off x="395536" y="5229200"/>
            <a:ext cx="1713776" cy="1443788"/>
          </a:xfrm>
          <a:prstGeom prst="rect">
            <a:avLst/>
          </a:prstGeom>
          <a:noFill/>
          <a:scene3d>
            <a:camera prst="isometricOffAxis1Right"/>
            <a:lightRig rig="threePt" dir="t"/>
          </a:scene3d>
          <a:sp3d>
            <a:bevelT w="165100" prst="coolSlant"/>
            <a:bevelB w="165100" prst="coolSlant"/>
          </a:sp3d>
        </p:spPr>
      </p:pic>
      <p:pic>
        <p:nvPicPr>
          <p:cNvPr id="9" name="Picture 11" descr="j0214923"/>
          <p:cNvPicPr>
            <a:picLocks noChangeAspect="1" noChangeArrowheads="1"/>
          </p:cNvPicPr>
          <p:nvPr/>
        </p:nvPicPr>
        <p:blipFill>
          <a:blip r:embed="rId7" cstate="print">
            <a:duotone>
              <a:prstClr val="black"/>
              <a:schemeClr val="accent6">
                <a:tint val="45000"/>
                <a:satMod val="400000"/>
              </a:schemeClr>
            </a:duotone>
            <a:lum bright="26000" contrast="52000"/>
          </a:blip>
          <a:srcRect/>
          <a:stretch>
            <a:fillRect/>
          </a:stretch>
        </p:blipFill>
        <p:spPr bwMode="auto">
          <a:xfrm>
            <a:off x="0" y="2636912"/>
            <a:ext cx="2038916" cy="1656184"/>
          </a:xfrm>
          <a:prstGeom prst="rect">
            <a:avLst/>
          </a:prstGeom>
          <a:noFill/>
          <a:scene3d>
            <a:camera prst="isometricOffAxis1Right"/>
            <a:lightRig rig="threePt" dir="t"/>
          </a:scene3d>
          <a:sp3d>
            <a:bevelT w="165100" prst="coolSlant"/>
            <a:bevelB w="165100" prst="coolSlant"/>
          </a:sp3d>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par>
                                <p:cTn id="8" presetID="1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in)">
                                      <p:cBhvr>
                                        <p:cTn id="10" dur="1000"/>
                                        <p:tgtEl>
                                          <p:spTgt spid="5"/>
                                        </p:tgtEl>
                                      </p:cBhvr>
                                    </p:animEffect>
                                  </p:childTnLst>
                                </p:cTn>
                              </p:par>
                              <p:par>
                                <p:cTn id="11" presetID="1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plus(in)">
                                      <p:cBhvr>
                                        <p:cTn id="13" dur="1000"/>
                                        <p:tgtEl>
                                          <p:spTgt spid="6"/>
                                        </p:tgtEl>
                                      </p:cBhvr>
                                    </p:animEffect>
                                  </p:childTnLst>
                                </p:cTn>
                              </p:par>
                              <p:par>
                                <p:cTn id="14" presetID="1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plus(in)">
                                      <p:cBhvr>
                                        <p:cTn id="16" dur="1000"/>
                                        <p:tgtEl>
                                          <p:spTgt spid="7"/>
                                        </p:tgtEl>
                                      </p:cBhvr>
                                    </p:animEffect>
                                  </p:childTnLst>
                                </p:cTn>
                              </p:par>
                              <p:par>
                                <p:cTn id="17" presetID="1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plus(in)">
                                      <p:cBhvr>
                                        <p:cTn id="19" dur="1000"/>
                                        <p:tgtEl>
                                          <p:spTgt spid="8"/>
                                        </p:tgtEl>
                                      </p:cBhvr>
                                    </p:animEffect>
                                  </p:childTnLst>
                                </p:cTn>
                              </p:par>
                              <p:par>
                                <p:cTn id="20" presetID="1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4227713" y="404664"/>
            <a:ext cx="4916287" cy="5941627"/>
          </a:xfrm>
          <a:prstGeom prst="rect">
            <a:avLst/>
          </a:prstGeom>
          <a:noFill/>
          <a:ln w="9525">
            <a:noFill/>
            <a:miter lim="800000"/>
            <a:headEnd/>
            <a:tailEnd/>
          </a:ln>
          <a:effectLst>
            <a:outerShdw blurRad="76200" dist="12700" dir="2700000" sy="-23000" kx="-800400" algn="bl" rotWithShape="0">
              <a:prstClr val="black">
                <a:alpha val="20000"/>
              </a:prstClr>
            </a:outerShdw>
          </a:effectLst>
          <a:scene3d>
            <a:camera prst="isometricOffAxis2Left"/>
            <a:lightRig rig="twoPt" dir="t"/>
          </a:scene3d>
          <a:sp3d extrusionH="63500">
            <a:bevelB w="165100" prst="coolSlant"/>
            <a:contourClr>
              <a:schemeClr val="tx1">
                <a:lumMod val="20000"/>
                <a:lumOff val="80000"/>
              </a:schemeClr>
            </a:contourClr>
          </a:sp3d>
        </p:spPr>
        <p:txBody>
          <a:bodyPr wrap="square">
            <a:spAutoFit/>
          </a:bodyPr>
          <a:lstStyle/>
          <a:p>
            <a:pPr>
              <a:lnSpc>
                <a:spcPct val="150000"/>
              </a:lnSpc>
            </a:pPr>
            <a:r>
              <a:rPr lang="es-ES" sz="2000" dirty="0">
                <a:solidFill>
                  <a:schemeClr val="tx1">
                    <a:lumMod val="20000"/>
                    <a:lumOff val="80000"/>
                  </a:schemeClr>
                </a:solidFill>
                <a:effectLst>
                  <a:outerShdw blurRad="38100" dist="38100" dir="2700000" algn="tl">
                    <a:srgbClr val="000000">
                      <a:alpha val="43137"/>
                    </a:srgbClr>
                  </a:outerShdw>
                </a:effectLst>
                <a:latin typeface="Verdana" pitchFamily="34" charset="0"/>
              </a:rPr>
              <a:t>Unidad Económica productiva conformada por </a:t>
            </a:r>
            <a:r>
              <a:rPr lang="es-ES" sz="2000" dirty="0" smtClean="0">
                <a:solidFill>
                  <a:schemeClr val="tx1">
                    <a:lumMod val="20000"/>
                    <a:lumOff val="80000"/>
                  </a:schemeClr>
                </a:solidFill>
                <a:effectLst>
                  <a:outerShdw blurRad="38100" dist="38100" dir="2700000" algn="tl">
                    <a:srgbClr val="000000">
                      <a:alpha val="43137"/>
                    </a:srgbClr>
                  </a:outerShdw>
                </a:effectLst>
                <a:latin typeface="Verdana" pitchFamily="34" charset="0"/>
              </a:rPr>
              <a:t>talento humano,  </a:t>
            </a:r>
            <a:r>
              <a:rPr lang="es-ES" sz="2000" dirty="0">
                <a:solidFill>
                  <a:schemeClr val="tx1">
                    <a:lumMod val="20000"/>
                    <a:lumOff val="80000"/>
                  </a:schemeClr>
                </a:solidFill>
                <a:effectLst>
                  <a:outerShdw blurRad="38100" dist="38100" dir="2700000" algn="tl">
                    <a:srgbClr val="000000">
                      <a:alpha val="43137"/>
                    </a:srgbClr>
                  </a:outerShdw>
                </a:effectLst>
                <a:latin typeface="Verdana" pitchFamily="34" charset="0"/>
              </a:rPr>
              <a:t>factores de producción  y técnicos que interactúan  con los procesos productivos, relaciones humanas; </a:t>
            </a:r>
            <a:r>
              <a:rPr lang="es-ES" sz="2000" dirty="0" smtClean="0">
                <a:solidFill>
                  <a:schemeClr val="tx1">
                    <a:lumMod val="20000"/>
                    <a:lumOff val="80000"/>
                  </a:schemeClr>
                </a:solidFill>
                <a:effectLst>
                  <a:outerShdw blurRad="38100" dist="38100" dir="2700000" algn="tl">
                    <a:srgbClr val="000000">
                      <a:alpha val="43137"/>
                    </a:srgbClr>
                  </a:outerShdw>
                </a:effectLst>
                <a:latin typeface="Verdana" pitchFamily="34" charset="0"/>
              </a:rPr>
              <a:t>relaciones </a:t>
            </a:r>
            <a:r>
              <a:rPr lang="es-ES" sz="2000" dirty="0">
                <a:solidFill>
                  <a:schemeClr val="tx1">
                    <a:lumMod val="20000"/>
                    <a:lumOff val="80000"/>
                  </a:schemeClr>
                </a:solidFill>
                <a:effectLst>
                  <a:outerShdw blurRad="38100" dist="38100" dir="2700000" algn="tl">
                    <a:srgbClr val="000000">
                      <a:alpha val="43137"/>
                    </a:srgbClr>
                  </a:outerShdw>
                </a:effectLst>
                <a:latin typeface="Verdana" pitchFamily="34" charset="0"/>
              </a:rPr>
              <a:t>técnicas y sociales de producción, con el objeto de transformar  insumos en </a:t>
            </a:r>
            <a:r>
              <a:rPr lang="es-ES" sz="2800" dirty="0" smtClean="0">
                <a:solidFill>
                  <a:schemeClr val="tx1">
                    <a:lumMod val="20000"/>
                    <a:lumOff val="80000"/>
                  </a:schemeClr>
                </a:solidFill>
                <a:effectLst>
                  <a:outerShdw blurRad="38100" dist="38100" dir="2700000" algn="tl">
                    <a:srgbClr val="000000">
                      <a:alpha val="43137"/>
                    </a:srgbClr>
                  </a:outerShdw>
                </a:effectLst>
                <a:latin typeface="Verdana" pitchFamily="34" charset="0"/>
              </a:rPr>
              <a:t>BIENES  Y SERVICIOS </a:t>
            </a:r>
            <a:r>
              <a:rPr lang="es-ES" sz="2000" dirty="0" smtClean="0">
                <a:solidFill>
                  <a:schemeClr val="tx1">
                    <a:lumMod val="20000"/>
                    <a:lumOff val="80000"/>
                  </a:schemeClr>
                </a:solidFill>
                <a:effectLst>
                  <a:outerShdw blurRad="38100" dist="38100" dir="2700000" algn="tl">
                    <a:srgbClr val="000000">
                      <a:alpha val="43137"/>
                    </a:srgbClr>
                  </a:outerShdw>
                </a:effectLst>
                <a:latin typeface="Verdana" pitchFamily="34" charset="0"/>
              </a:rPr>
              <a:t>destinados </a:t>
            </a:r>
            <a:r>
              <a:rPr lang="es-ES" sz="2000" dirty="0">
                <a:solidFill>
                  <a:schemeClr val="tx1">
                    <a:lumMod val="20000"/>
                    <a:lumOff val="80000"/>
                  </a:schemeClr>
                </a:solidFill>
                <a:effectLst>
                  <a:outerShdw blurRad="38100" dist="38100" dir="2700000" algn="tl">
                    <a:srgbClr val="000000">
                      <a:alpha val="43137"/>
                    </a:srgbClr>
                  </a:outerShdw>
                </a:effectLst>
                <a:latin typeface="Verdana" pitchFamily="34" charset="0"/>
              </a:rPr>
              <a:t>al intercambio con otras unidades económicas</a:t>
            </a:r>
            <a:r>
              <a:rPr lang="es-ES" sz="2200" dirty="0">
                <a:solidFill>
                  <a:schemeClr val="tx1">
                    <a:lumMod val="20000"/>
                    <a:lumOff val="80000"/>
                  </a:schemeClr>
                </a:solidFill>
                <a:effectLst>
                  <a:outerShdw blurRad="38100" dist="38100" dir="2700000" algn="tl">
                    <a:srgbClr val="000000">
                      <a:alpha val="43137"/>
                    </a:srgbClr>
                  </a:outerShdw>
                </a:effectLst>
                <a:latin typeface="Verdana" pitchFamily="34" charset="0"/>
              </a:rPr>
              <a:t>.</a:t>
            </a:r>
          </a:p>
          <a:p>
            <a:pPr>
              <a:lnSpc>
                <a:spcPct val="165000"/>
              </a:lnSpc>
            </a:pPr>
            <a:r>
              <a:rPr lang="es-ES" sz="1400" dirty="0" smtClean="0">
                <a:solidFill>
                  <a:schemeClr val="bg2"/>
                </a:solidFill>
                <a:effectLst>
                  <a:outerShdw blurRad="38100" dist="38100" dir="2700000" algn="tl">
                    <a:srgbClr val="000000">
                      <a:alpha val="43137"/>
                    </a:srgbClr>
                  </a:outerShdw>
                </a:effectLst>
                <a:latin typeface="SD Viewer Font" pitchFamily="50" charset="0"/>
              </a:rPr>
              <a:t>Méndez M. 2003</a:t>
            </a:r>
            <a:r>
              <a:rPr lang="es-ES" sz="1400" dirty="0">
                <a:solidFill>
                  <a:schemeClr val="bg2"/>
                </a:solidFill>
                <a:effectLst>
                  <a:outerShdw blurRad="38100" dist="38100" dir="2700000" algn="tl">
                    <a:srgbClr val="000000">
                      <a:alpha val="43137"/>
                    </a:srgbClr>
                  </a:outerShdw>
                </a:effectLst>
                <a:latin typeface="SD Viewer Font" pitchFamily="50" charset="0"/>
              </a:rPr>
              <a:t>. Economía y la Empresa</a:t>
            </a:r>
          </a:p>
        </p:txBody>
      </p:sp>
      <p:sp>
        <p:nvSpPr>
          <p:cNvPr id="4" name="Text Box 2"/>
          <p:cNvSpPr txBox="1">
            <a:spLocks noChangeArrowheads="1"/>
          </p:cNvSpPr>
          <p:nvPr/>
        </p:nvSpPr>
        <p:spPr bwMode="auto">
          <a:xfrm rot="15280099">
            <a:off x="1153648" y="-440569"/>
            <a:ext cx="913199" cy="3105978"/>
          </a:xfrm>
          <a:prstGeom prst="rect">
            <a:avLst/>
          </a:prstGeom>
          <a:noFill/>
          <a:ln w="9525">
            <a:noFill/>
            <a:miter lim="800000"/>
            <a:headEnd/>
            <a:tailEnd/>
          </a:ln>
          <a:effectLst>
            <a:outerShdw blurRad="50800" dist="38100" dir="18900000" algn="bl" rotWithShape="0">
              <a:prstClr val="black">
                <a:alpha val="40000"/>
              </a:prstClr>
            </a:outerShdw>
          </a:effectLst>
          <a:scene3d>
            <a:camera prst="perspectiveRelaxedModerately"/>
            <a:lightRig rig="threePt" dir="t"/>
          </a:scene3d>
          <a:sp3d prstMaterial="dkEdge">
            <a:bevelT w="139700" prst="cross"/>
          </a:sp3d>
        </p:spPr>
        <p:txBody>
          <a:bodyPr vert="eaVert" wrap="none">
            <a:spAutoFit/>
          </a:bodyPr>
          <a:lstStyle/>
          <a:p>
            <a:pPr>
              <a:lnSpc>
                <a:spcPct val="135000"/>
              </a:lnSpc>
            </a:pPr>
            <a:r>
              <a:rPr lang="es-ES" sz="4000" b="1" spc="600" dirty="0">
                <a:solidFill>
                  <a:schemeClr val="bg2"/>
                </a:solidFill>
                <a:effectLst>
                  <a:outerShdw blurRad="38100" dist="38100" dir="2700000" algn="tl">
                    <a:srgbClr val="FFFFFF"/>
                  </a:outerShdw>
                </a:effectLst>
                <a:latin typeface="Tahoma" pitchFamily="34" charset="0"/>
              </a:rPr>
              <a:t>EMPRESA</a:t>
            </a:r>
          </a:p>
        </p:txBody>
      </p:sp>
      <p:pic>
        <p:nvPicPr>
          <p:cNvPr id="5" name="Picture 6" descr="http://t2.gstatic.com/images?q=tbn:ANd9GcQGBcAbQIeH6dI04V1PaHiW4ECMl9c-cV28LV813BcJ6OQ00P_1"/>
          <p:cNvPicPr>
            <a:picLocks noChangeAspect="1" noChangeArrowheads="1"/>
          </p:cNvPicPr>
          <p:nvPr/>
        </p:nvPicPr>
        <p:blipFill>
          <a:blip r:embed="rId3" cstate="print">
            <a:lum bright="-20000" contrast="20000"/>
          </a:blip>
          <a:stretch>
            <a:fillRect/>
          </a:stretch>
        </p:blipFill>
        <p:spPr bwMode="auto">
          <a:xfrm>
            <a:off x="1547664" y="1700808"/>
            <a:ext cx="2384213" cy="2459732"/>
          </a:xfrm>
          <a:prstGeom prst="rect">
            <a:avLst/>
          </a:prstGeom>
          <a:noFill/>
          <a:ln>
            <a:noFill/>
          </a:ln>
          <a:effectLst>
            <a:outerShdw blurRad="76200" dist="12700" dir="8100000" sy="-23000" kx="800400" algn="br" rotWithShape="0">
              <a:prstClr val="black">
                <a:alpha val="45000"/>
              </a:prstClr>
            </a:outerShdw>
          </a:effectLst>
          <a:scene3d>
            <a:camera prst="perspectiveRelaxed"/>
            <a:lightRig rig="threePt" dir="t"/>
          </a:scene3d>
          <a:sp3d extrusionH="260350">
            <a:bevelT w="165100" prst="coolSlant"/>
            <a:bevelB w="165100" prst="coolSlant"/>
          </a:sp3d>
        </p:spPr>
      </p:pic>
      <p:sp>
        <p:nvSpPr>
          <p:cNvPr id="6" name="5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100000">
                                          <p:val>
                                            <p:strVal val="#ppt_x"/>
                                          </p:val>
                                        </p:tav>
                                      </p:tavLst>
                                    </p:anim>
                                    <p:anim calcmode="lin" valueType="num">
                                      <p:cBhvr>
                                        <p:cTn id="8" dur="2000" fill="hold"/>
                                        <p:tgtEl>
                                          <p:spTgt spid="3"/>
                                        </p:tgtEl>
                                        <p:attrNameLst>
                                          <p:attrName>ppt_y</p:attrName>
                                        </p:attrNameLst>
                                      </p:cBhvr>
                                      <p:tavLst>
                                        <p:tav tm="0">
                                          <p:val>
                                            <p:strVal val="#ppt_y+#ppt_h/2"/>
                                          </p:val>
                                        </p:tav>
                                        <p:tav tm="100000">
                                          <p:val>
                                            <p:strVal val="#ppt_y"/>
                                          </p:val>
                                        </p:tav>
                                      </p:tavLst>
                                    </p:anim>
                                    <p:anim calcmode="lin" valueType="num">
                                      <p:cBhvr>
                                        <p:cTn id="9" dur="2000" fill="hold"/>
                                        <p:tgtEl>
                                          <p:spTgt spid="3"/>
                                        </p:tgtEl>
                                        <p:attrNameLst>
                                          <p:attrName>ppt_w</p:attrName>
                                        </p:attrNameLst>
                                      </p:cBhvr>
                                      <p:tavLst>
                                        <p:tav tm="0">
                                          <p:val>
                                            <p:strVal val="#ppt_w"/>
                                          </p:val>
                                        </p:tav>
                                        <p:tav tm="100000">
                                          <p:val>
                                            <p:strVal val="#ppt_w"/>
                                          </p:val>
                                        </p:tav>
                                      </p:tavLst>
                                    </p:anim>
                                    <p:anim calcmode="lin" valueType="num">
                                      <p:cBhvr>
                                        <p:cTn id="10" dur="2000" fill="hold"/>
                                        <p:tgtEl>
                                          <p:spTgt spid="3"/>
                                        </p:tgtEl>
                                        <p:attrNameLst>
                                          <p:attrName>ppt_h</p:attrName>
                                        </p:attrNameLst>
                                      </p:cBhvr>
                                      <p:tavLst>
                                        <p:tav tm="0">
                                          <p:val>
                                            <p:fltVal val="0"/>
                                          </p:val>
                                        </p:tav>
                                        <p:tav tm="100000">
                                          <p:val>
                                            <p:strVal val="#ppt_h"/>
                                          </p:val>
                                        </p:tav>
                                      </p:tavLst>
                                    </p:anim>
                                  </p:childTnLst>
                                </p:cTn>
                              </p:par>
                              <p:par>
                                <p:cTn id="11" presetID="17"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ppt_h/2"/>
                                          </p:val>
                                        </p:tav>
                                        <p:tav tm="100000">
                                          <p:val>
                                            <p:strVal val="#ppt_y"/>
                                          </p:val>
                                        </p:tav>
                                      </p:tavLst>
                                    </p:anim>
                                    <p:anim calcmode="lin" valueType="num">
                                      <p:cBhvr>
                                        <p:cTn id="15" dur="2000" fill="hold"/>
                                        <p:tgtEl>
                                          <p:spTgt spid="4"/>
                                        </p:tgtEl>
                                        <p:attrNameLst>
                                          <p:attrName>ppt_w</p:attrName>
                                        </p:attrNameLst>
                                      </p:cBhvr>
                                      <p:tavLst>
                                        <p:tav tm="0">
                                          <p:val>
                                            <p:strVal val="#ppt_w"/>
                                          </p:val>
                                        </p:tav>
                                        <p:tav tm="100000">
                                          <p:val>
                                            <p:strVal val="#ppt_w"/>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childTnLst>
                                </p:cTn>
                              </p:par>
                              <p:par>
                                <p:cTn id="17" presetID="1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plus(in)">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bwMode="auto">
          <a:xfrm>
            <a:off x="0" y="0"/>
            <a:ext cx="9144000" cy="6858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 name="Text Box 4"/>
          <p:cNvSpPr txBox="1">
            <a:spLocks noChangeArrowheads="1"/>
          </p:cNvSpPr>
          <p:nvPr/>
        </p:nvSpPr>
        <p:spPr bwMode="auto">
          <a:xfrm rot="2254195">
            <a:off x="6143823" y="848125"/>
            <a:ext cx="3064622" cy="830997"/>
          </a:xfrm>
          <a:prstGeom prst="rect">
            <a:avLst/>
          </a:prstGeom>
          <a:noFill/>
          <a:ln w="9525">
            <a:noFill/>
            <a:miter lim="800000"/>
            <a:headEnd/>
            <a:tailEnd/>
          </a:ln>
          <a:effectLst>
            <a:prstShdw prst="shdw17" dist="17961" dir="2700000">
              <a:srgbClr val="FFF8EB">
                <a:gamma/>
                <a:shade val="60000"/>
                <a:invGamma/>
              </a:srgbClr>
            </a:prstShdw>
          </a:effectLst>
        </p:spPr>
        <p:txBody>
          <a:bodyPr wrap="none">
            <a:spAutoFit/>
          </a:bodyPr>
          <a:lstStyle/>
          <a:p>
            <a:pPr algn="ctr"/>
            <a:r>
              <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UI Symbol" pitchFamily="34" charset="0"/>
                <a:ea typeface="Segoe UI Symbol" pitchFamily="34" charset="0"/>
              </a:rPr>
              <a:t>EL AGRONEGOCIO Y </a:t>
            </a:r>
          </a:p>
          <a:p>
            <a:pPr algn="ctr"/>
            <a:r>
              <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UI Symbol" pitchFamily="34" charset="0"/>
                <a:ea typeface="Segoe UI Symbol" pitchFamily="34" charset="0"/>
              </a:rPr>
              <a:t>LA EMPRESA </a:t>
            </a:r>
          </a:p>
        </p:txBody>
      </p:sp>
      <p:sp>
        <p:nvSpPr>
          <p:cNvPr id="6" name="Text Box 5"/>
          <p:cNvSpPr txBox="1">
            <a:spLocks noChangeArrowheads="1"/>
          </p:cNvSpPr>
          <p:nvPr/>
        </p:nvSpPr>
        <p:spPr bwMode="auto">
          <a:xfrm>
            <a:off x="395536" y="188640"/>
            <a:ext cx="4896543" cy="3751796"/>
          </a:xfrm>
          <a:prstGeom prst="rect">
            <a:avLst/>
          </a:prstGeom>
          <a:noFill/>
          <a:ln w="9525">
            <a:noFill/>
            <a:miter lim="800000"/>
            <a:headEnd/>
            <a:tailEnd/>
          </a:ln>
          <a:effectLst>
            <a:prstShdw prst="shdw17" dist="17961" dir="2700000">
              <a:srgbClr val="CC9900"/>
            </a:prstShdw>
          </a:effectLst>
        </p:spPr>
        <p:txBody>
          <a:bodyPr wrap="square">
            <a:spAutoFit/>
          </a:bodyPr>
          <a:lstStyle/>
          <a:p>
            <a:pPr algn="just">
              <a:lnSpc>
                <a:spcPct val="145000"/>
              </a:lnSpc>
            </a:pPr>
            <a:r>
              <a:rPr lang="es-ES" sz="2400" b="1" dirty="0">
                <a:solidFill>
                  <a:schemeClr val="tx1">
                    <a:lumMod val="20000"/>
                    <a:lumOff val="80000"/>
                  </a:schemeClr>
                </a:solidFill>
                <a:effectLst>
                  <a:outerShdw blurRad="38100" dist="38100" dir="2700000" algn="tl">
                    <a:srgbClr val="000000"/>
                  </a:outerShdw>
                </a:effectLst>
                <a:latin typeface="Segoe UI Semibold" pitchFamily="34" charset="0"/>
              </a:rPr>
              <a:t>EL AGRONEGOCIO</a:t>
            </a:r>
            <a:r>
              <a:rPr lang="es-ES" sz="2400" dirty="0">
                <a:solidFill>
                  <a:schemeClr val="tx1">
                    <a:lumMod val="20000"/>
                    <a:lumOff val="80000"/>
                  </a:schemeClr>
                </a:solidFill>
                <a:latin typeface="Segoe UI Semibold" pitchFamily="34" charset="0"/>
              </a:rPr>
              <a:t> </a:t>
            </a:r>
            <a:endParaRPr lang="es-ES" sz="2400" dirty="0" smtClean="0">
              <a:solidFill>
                <a:schemeClr val="tx1">
                  <a:lumMod val="20000"/>
                  <a:lumOff val="80000"/>
                </a:schemeClr>
              </a:solidFill>
              <a:latin typeface="Segoe UI Semibold" pitchFamily="34" charset="0"/>
            </a:endParaRPr>
          </a:p>
          <a:p>
            <a:pPr algn="just">
              <a:lnSpc>
                <a:spcPct val="145000"/>
              </a:lnSpc>
            </a:pPr>
            <a:r>
              <a:rPr lang="es-ES" dirty="0" smtClean="0">
                <a:latin typeface="Segoe UI Semibold" pitchFamily="34" charset="0"/>
              </a:rPr>
              <a:t>“ </a:t>
            </a:r>
            <a:r>
              <a:rPr lang="es-ES" dirty="0">
                <a:latin typeface="Segoe UI Semibold" pitchFamily="34" charset="0"/>
              </a:rPr>
              <a:t>…. Aquel </a:t>
            </a:r>
            <a:r>
              <a:rPr lang="es-ES" dirty="0" smtClean="0">
                <a:latin typeface="Segoe UI Semibold" pitchFamily="34" charset="0"/>
              </a:rPr>
              <a:t>Complejo </a:t>
            </a:r>
            <a:r>
              <a:rPr lang="es-ES" dirty="0" err="1" smtClean="0">
                <a:latin typeface="Segoe UI Semibold" pitchFamily="34" charset="0"/>
              </a:rPr>
              <a:t>Agroempresarial</a:t>
            </a:r>
            <a:r>
              <a:rPr lang="es-ES" dirty="0" smtClean="0">
                <a:latin typeface="Segoe UI Semibold" pitchFamily="34" charset="0"/>
              </a:rPr>
              <a:t> que </a:t>
            </a:r>
            <a:r>
              <a:rPr lang="es-ES" dirty="0">
                <a:latin typeface="Segoe UI Semibold" pitchFamily="34" charset="0"/>
              </a:rPr>
              <a:t>involucra la provisión de insumos, producción, procesamiento y distribución de productos agropecuarios, agroindustriales y alimenticios, como una cadena integrada con interacción entre los agentes económicos </a:t>
            </a:r>
            <a:r>
              <a:rPr lang="es-ES" dirty="0" smtClean="0">
                <a:latin typeface="Segoe UI Semibold" pitchFamily="34" charset="0"/>
              </a:rPr>
              <a:t>intervinientes. </a:t>
            </a:r>
          </a:p>
          <a:p>
            <a:pPr algn="just">
              <a:lnSpc>
                <a:spcPct val="145000"/>
              </a:lnSpc>
            </a:pPr>
            <a:r>
              <a:rPr lang="es-ES" sz="1400" dirty="0" smtClean="0">
                <a:solidFill>
                  <a:schemeClr val="bg2"/>
                </a:solidFill>
                <a:latin typeface="Segoe UI Semibold" pitchFamily="34" charset="0"/>
              </a:rPr>
              <a:t>IICA</a:t>
            </a:r>
            <a:r>
              <a:rPr lang="es-ES" sz="1400" dirty="0">
                <a:solidFill>
                  <a:schemeClr val="bg2"/>
                </a:solidFill>
                <a:latin typeface="Segoe UI Semibold" pitchFamily="34" charset="0"/>
              </a:rPr>
              <a:t>, </a:t>
            </a:r>
            <a:r>
              <a:rPr lang="es-ES" sz="1400" dirty="0" smtClean="0">
                <a:solidFill>
                  <a:schemeClr val="bg2"/>
                </a:solidFill>
                <a:latin typeface="Segoe UI Semibold" pitchFamily="34" charset="0"/>
              </a:rPr>
              <a:t>1997</a:t>
            </a:r>
            <a:endParaRPr lang="es-ES" sz="1400" dirty="0">
              <a:latin typeface="Segoe UI Semibold" pitchFamily="34" charset="0"/>
            </a:endParaRPr>
          </a:p>
        </p:txBody>
      </p:sp>
      <p:sp>
        <p:nvSpPr>
          <p:cNvPr id="16" name="Text Box 22"/>
          <p:cNvSpPr txBox="1">
            <a:spLocks noChangeArrowheads="1"/>
          </p:cNvSpPr>
          <p:nvPr/>
        </p:nvSpPr>
        <p:spPr bwMode="auto">
          <a:xfrm>
            <a:off x="5796136" y="2924944"/>
            <a:ext cx="3095625" cy="3416320"/>
          </a:xfrm>
          <a:prstGeom prst="rect">
            <a:avLst/>
          </a:prstGeom>
          <a:noFill/>
          <a:ln w="9525">
            <a:noFill/>
            <a:miter lim="800000"/>
            <a:headEnd/>
            <a:tailEnd/>
          </a:ln>
          <a:effectLst>
            <a:prstShdw prst="shdw17" dist="17961" dir="13500000">
              <a:srgbClr val="CC9900"/>
            </a:prstShdw>
          </a:effectLst>
        </p:spPr>
        <p:txBody>
          <a:bodyPr>
            <a:spAutoFit/>
          </a:bodyPr>
          <a:lstStyle/>
          <a:p>
            <a:pPr>
              <a:lnSpc>
                <a:spcPct val="135000"/>
              </a:lnSpc>
            </a:pPr>
            <a:r>
              <a:rPr lang="es-ES" sz="2000" b="1" dirty="0">
                <a:solidFill>
                  <a:schemeClr val="bg2"/>
                </a:solidFill>
                <a:effectLst>
                  <a:outerShdw blurRad="38100" dist="38100" dir="2700000" algn="tl">
                    <a:srgbClr val="000000"/>
                  </a:outerShdw>
                </a:effectLst>
                <a:latin typeface="Albertus Medium"/>
              </a:rPr>
              <a:t>Los recursos del Agronegocio y de la </a:t>
            </a:r>
            <a:r>
              <a:rPr lang="es-ES" sz="2000" b="1" dirty="0" smtClean="0">
                <a:solidFill>
                  <a:schemeClr val="bg2"/>
                </a:solidFill>
                <a:effectLst>
                  <a:outerShdw blurRad="38100" dist="38100" dir="2700000" algn="tl">
                    <a:srgbClr val="000000"/>
                  </a:outerShdw>
                </a:effectLst>
                <a:latin typeface="Albertus Medium"/>
              </a:rPr>
              <a:t>Empresa :</a:t>
            </a:r>
            <a:endParaRPr lang="es-ES" sz="2000" b="1" dirty="0">
              <a:solidFill>
                <a:schemeClr val="bg2"/>
              </a:solidFill>
              <a:effectLst>
                <a:outerShdw blurRad="38100" dist="38100" dir="2700000" algn="tl">
                  <a:srgbClr val="000000"/>
                </a:outerShdw>
              </a:effectLst>
              <a:latin typeface="Albertus Medium"/>
            </a:endParaRPr>
          </a:p>
          <a:p>
            <a:pPr>
              <a:lnSpc>
                <a:spcPct val="135000"/>
              </a:lnSpc>
              <a:buFont typeface="Webdings" pitchFamily="18" charset="2"/>
              <a:buChar char="a"/>
            </a:pPr>
            <a:r>
              <a:rPr lang="es-ES" sz="2000" b="1" dirty="0">
                <a:solidFill>
                  <a:schemeClr val="tx1">
                    <a:lumMod val="20000"/>
                    <a:lumOff val="80000"/>
                  </a:schemeClr>
                </a:solidFill>
                <a:latin typeface="Albertus Medium"/>
              </a:rPr>
              <a:t>Conocimiento</a:t>
            </a:r>
          </a:p>
          <a:p>
            <a:pPr>
              <a:lnSpc>
                <a:spcPct val="135000"/>
              </a:lnSpc>
              <a:buFont typeface="Webdings" pitchFamily="18" charset="2"/>
              <a:buChar char="a"/>
            </a:pPr>
            <a:r>
              <a:rPr lang="es-ES" sz="2000" b="1" dirty="0">
                <a:solidFill>
                  <a:schemeClr val="tx1">
                    <a:lumMod val="20000"/>
                    <a:lumOff val="80000"/>
                  </a:schemeClr>
                </a:solidFill>
                <a:latin typeface="Albertus Medium"/>
              </a:rPr>
              <a:t>Información</a:t>
            </a:r>
          </a:p>
          <a:p>
            <a:pPr>
              <a:lnSpc>
                <a:spcPct val="135000"/>
              </a:lnSpc>
              <a:buFont typeface="Webdings" pitchFamily="18" charset="2"/>
              <a:buChar char="a"/>
            </a:pPr>
            <a:r>
              <a:rPr lang="es-ES" sz="2000" b="1" dirty="0">
                <a:solidFill>
                  <a:schemeClr val="tx1">
                    <a:lumMod val="20000"/>
                    <a:lumOff val="80000"/>
                  </a:schemeClr>
                </a:solidFill>
                <a:latin typeface="Albertus Medium"/>
              </a:rPr>
              <a:t>Recursos Naturales</a:t>
            </a:r>
          </a:p>
          <a:p>
            <a:pPr>
              <a:lnSpc>
                <a:spcPct val="135000"/>
              </a:lnSpc>
              <a:buFont typeface="Webdings" pitchFamily="18" charset="2"/>
              <a:buChar char="a"/>
            </a:pPr>
            <a:r>
              <a:rPr lang="es-ES" sz="2000" b="1" dirty="0">
                <a:solidFill>
                  <a:schemeClr val="tx1">
                    <a:lumMod val="20000"/>
                    <a:lumOff val="80000"/>
                  </a:schemeClr>
                </a:solidFill>
                <a:latin typeface="Albertus Medium"/>
              </a:rPr>
              <a:t>Talento Humano</a:t>
            </a:r>
          </a:p>
          <a:p>
            <a:pPr>
              <a:lnSpc>
                <a:spcPct val="135000"/>
              </a:lnSpc>
              <a:buFont typeface="Webdings" pitchFamily="18" charset="2"/>
              <a:buChar char="a"/>
            </a:pPr>
            <a:r>
              <a:rPr lang="es-ES" sz="2000" b="1" dirty="0">
                <a:solidFill>
                  <a:schemeClr val="tx1">
                    <a:lumMod val="20000"/>
                    <a:lumOff val="80000"/>
                  </a:schemeClr>
                </a:solidFill>
                <a:latin typeface="Albertus Medium"/>
              </a:rPr>
              <a:t>Recurso de Capital</a:t>
            </a:r>
          </a:p>
        </p:txBody>
      </p:sp>
      <p:pic>
        <p:nvPicPr>
          <p:cNvPr id="30722" name="Picture 2" descr="C:\Users\Mary\Desktop\FIGURITAS 2011\imagesCACTS2CT.jpg"/>
          <p:cNvPicPr>
            <a:picLocks noChangeAspect="1" noChangeArrowheads="1"/>
          </p:cNvPicPr>
          <p:nvPr/>
        </p:nvPicPr>
        <p:blipFill>
          <a:blip r:embed="rId3" cstate="print">
            <a:lum bright="-25000" contrast="35000"/>
          </a:blip>
          <a:srcRect/>
          <a:stretch>
            <a:fillRect/>
          </a:stretch>
        </p:blipFill>
        <p:spPr bwMode="auto">
          <a:xfrm>
            <a:off x="1763688" y="3868638"/>
            <a:ext cx="3168352" cy="2728714"/>
          </a:xfrm>
          <a:prstGeom prst="rect">
            <a:avLst/>
          </a:prstGeom>
          <a:noFill/>
          <a:effectLst>
            <a:outerShdw blurRad="228600" dist="876300" dir="6600000" sx="105000" sy="105000" kx="1200000" algn="br" rotWithShape="0">
              <a:prstClr val="black">
                <a:alpha val="64000"/>
              </a:prstClr>
            </a:outerShdw>
          </a:effectLst>
          <a:scene3d>
            <a:camera prst="perspectiveHeroicExtremeRightFacing"/>
            <a:lightRig rig="threePt" dir="t"/>
          </a:scene3d>
          <a:sp3d extrusionH="165100" contourW="152400">
            <a:bevelT w="165100" prst="coolSlant"/>
            <a:bevelB w="165100" prst="coolSlant"/>
            <a:contourClr>
              <a:schemeClr val="bg1">
                <a:lumMod val="75000"/>
              </a:schemeClr>
            </a:contourClr>
          </a:sp3d>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1000"/>
                                        <p:tgtEl>
                                          <p:spTgt spid="6"/>
                                        </p:tgtEl>
                                      </p:cBhvr>
                                    </p:animEffect>
                                  </p:childTnLst>
                                </p:cTn>
                              </p:par>
                              <p:par>
                                <p:cTn id="8" presetID="12" presetClass="entr" presetSubtype="8"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slide(fromLeft)">
                                      <p:cBhvr>
                                        <p:cTn id="10" dur="1000"/>
                                        <p:tgtEl>
                                          <p:spTgt spid="30722"/>
                                        </p:tgtEl>
                                      </p:cBhvr>
                                    </p:animEffect>
                                  </p:childTnLst>
                                </p:cTn>
                              </p:par>
                            </p:childTnLst>
                          </p:cTn>
                        </p:par>
                        <p:par>
                          <p:cTn id="11" fill="hold">
                            <p:stCondLst>
                              <p:cond delay="1000"/>
                            </p:stCondLst>
                            <p:childTnLst>
                              <p:par>
                                <p:cTn id="12" presetID="2" presetClass="entr" presetSubtype="3"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0" fill="hold"/>
                                        <p:tgtEl>
                                          <p:spTgt spid="5"/>
                                        </p:tgtEl>
                                        <p:attrNameLst>
                                          <p:attrName>ppt_x</p:attrName>
                                        </p:attrNameLst>
                                      </p:cBhvr>
                                      <p:tavLst>
                                        <p:tav tm="0">
                                          <p:val>
                                            <p:strVal val="1+#ppt_w/2"/>
                                          </p:val>
                                        </p:tav>
                                        <p:tav tm="100000">
                                          <p:val>
                                            <p:strVal val="#ppt_x"/>
                                          </p:val>
                                        </p:tav>
                                      </p:tavLst>
                                    </p:anim>
                                    <p:anim calcmode="lin" valueType="num">
                                      <p:cBhvr additive="base">
                                        <p:cTn id="15" dur="5000" fill="hold"/>
                                        <p:tgtEl>
                                          <p:spTgt spid="5"/>
                                        </p:tgtEl>
                                        <p:attrNameLst>
                                          <p:attrName>ppt_y</p:attrName>
                                        </p:attrNameLst>
                                      </p:cBhvr>
                                      <p:tavLst>
                                        <p:tav tm="0">
                                          <p:val>
                                            <p:strVal val="0-#ppt_h/2"/>
                                          </p:val>
                                        </p:tav>
                                        <p:tav tm="100000">
                                          <p:val>
                                            <p:strVal val="#ppt_y"/>
                                          </p:val>
                                        </p:tav>
                                      </p:tavLst>
                                    </p:anim>
                                  </p:childTnLst>
                                </p:cTn>
                              </p:par>
                            </p:childTnLst>
                          </p:cTn>
                        </p:par>
                        <p:par>
                          <p:cTn id="16" fill="hold">
                            <p:stCondLst>
                              <p:cond delay="6000"/>
                            </p:stCondLst>
                            <p:childTnLst>
                              <p:par>
                                <p:cTn id="17" presetID="2" presetClass="entr" presetSubtype="3"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0" fill="hold"/>
                                        <p:tgtEl>
                                          <p:spTgt spid="16"/>
                                        </p:tgtEl>
                                        <p:attrNameLst>
                                          <p:attrName>ppt_x</p:attrName>
                                        </p:attrNameLst>
                                      </p:cBhvr>
                                      <p:tavLst>
                                        <p:tav tm="0">
                                          <p:val>
                                            <p:strVal val="1+#ppt_w/2"/>
                                          </p:val>
                                        </p:tav>
                                        <p:tav tm="100000">
                                          <p:val>
                                            <p:strVal val="#ppt_x"/>
                                          </p:val>
                                        </p:tav>
                                      </p:tavLst>
                                    </p:anim>
                                    <p:anim calcmode="lin" valueType="num">
                                      <p:cBhvr additive="base">
                                        <p:cTn id="20" dur="5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bwMode="auto">
          <a:xfrm>
            <a:off x="0" y="0"/>
            <a:ext cx="9144000"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1">
                  <a:lumMod val="40000"/>
                  <a:lumOff val="60000"/>
                </a:schemeClr>
              </a:solidFill>
              <a:effectLst/>
              <a:latin typeface="Times New Roman" pitchFamily="18" charset="0"/>
            </a:endParaRPr>
          </a:p>
        </p:txBody>
      </p:sp>
      <p:sp>
        <p:nvSpPr>
          <p:cNvPr id="3" name="Rectangle 1"/>
          <p:cNvSpPr>
            <a:spLocks noChangeArrowheads="1"/>
          </p:cNvSpPr>
          <p:nvPr/>
        </p:nvSpPr>
        <p:spPr bwMode="auto">
          <a:xfrm rot="10800000" flipV="1">
            <a:off x="323528" y="96308"/>
            <a:ext cx="6696744"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es-ES" sz="2000" b="1" i="0" u="none" strike="noStrike" cap="none" spc="300"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Kalinga" pitchFamily="34" charset="0"/>
                <a:ea typeface="Times New Roman" pitchFamily="18" charset="0"/>
                <a:cs typeface="Kalinga" pitchFamily="34" charset="0"/>
              </a:rPr>
              <a:t>Los </a:t>
            </a:r>
            <a:r>
              <a:rPr kumimoji="0" lang="es-ES" sz="2400" b="1" i="0" u="none" strike="noStrike" spc="300"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Kalinga" pitchFamily="34" charset="0"/>
                <a:ea typeface="Times New Roman" pitchFamily="18" charset="0"/>
                <a:cs typeface="Kalinga" pitchFamily="34" charset="0"/>
              </a:rPr>
              <a:t>BIENES</a:t>
            </a:r>
            <a:r>
              <a:rPr kumimoji="0" lang="es-ES" sz="2000" b="1" i="0" u="none" strike="noStrike" cap="none" spc="300"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Kalinga" pitchFamily="34" charset="0"/>
                <a:ea typeface="Times New Roman" pitchFamily="18" charset="0"/>
                <a:cs typeface="Kalinga" pitchFamily="34" charset="0"/>
              </a:rPr>
              <a:t> son unidades tangibles que, por tanto, pueden almacenarse, transformase físicamente y transportarse, en tanto que los </a:t>
            </a:r>
            <a:r>
              <a:rPr kumimoji="0" lang="es-ES" sz="2400" b="1" i="0" u="none" strike="noStrike" spc="30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Kalinga" pitchFamily="34" charset="0"/>
                <a:ea typeface="Times New Roman" pitchFamily="18" charset="0"/>
                <a:cs typeface="Kalinga" pitchFamily="34" charset="0"/>
              </a:rPr>
              <a:t>SERVICIOS</a:t>
            </a:r>
            <a:r>
              <a:rPr kumimoji="0" lang="es-ES" sz="20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Kalinga" pitchFamily="34" charset="0"/>
                <a:ea typeface="Times New Roman" pitchFamily="18" charset="0"/>
                <a:cs typeface="Kalinga" pitchFamily="34" charset="0"/>
              </a:rPr>
              <a:t> </a:t>
            </a:r>
            <a:r>
              <a:rPr kumimoji="0" lang="es-ES" sz="2000" b="1" i="0" u="none" strike="noStrike" cap="none" spc="300"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Kalinga" pitchFamily="34" charset="0"/>
                <a:ea typeface="Times New Roman" pitchFamily="18" charset="0"/>
                <a:cs typeface="Kalinga" pitchFamily="34" charset="0"/>
              </a:rPr>
              <a:t>son intangibles y no son susceptibles de ser almacenados ni transportados.</a:t>
            </a:r>
            <a:endParaRPr kumimoji="0" lang="es-ES" sz="2000" b="1" i="0" u="none" strike="noStrike" cap="none" spc="300"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Kalinga" pitchFamily="34" charset="0"/>
              <a:cs typeface="Kalinga" pitchFamily="34" charset="0"/>
            </a:endParaRPr>
          </a:p>
        </p:txBody>
      </p:sp>
      <p:sp>
        <p:nvSpPr>
          <p:cNvPr id="4" name="Rectangle 2"/>
          <p:cNvSpPr>
            <a:spLocks noChangeArrowheads="1"/>
          </p:cNvSpPr>
          <p:nvPr/>
        </p:nvSpPr>
        <p:spPr bwMode="auto">
          <a:xfrm rot="16200000">
            <a:off x="5181208" y="3335995"/>
            <a:ext cx="6120680" cy="923330"/>
          </a:xfrm>
          <a:prstGeom prst="rect">
            <a:avLst/>
          </a:prstGeom>
          <a:noFill/>
          <a:ln w="9525">
            <a:noFill/>
            <a:miter lim="800000"/>
            <a:headEnd/>
            <a:tailEnd/>
          </a:ln>
          <a:effectLst/>
        </p:spPr>
        <p:txBody>
          <a:bodyPr vert="horz" wrap="square" lIns="0" tIns="45720" rIns="-720498"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b="1" u="none" strike="noStrike" cap="none" spc="600" normalizeH="0" baseline="0" dirty="0" smtClean="0">
                <a:ln>
                  <a:noFill/>
                </a:ln>
                <a:solidFill>
                  <a:schemeClr val="accent1">
                    <a:lumMod val="40000"/>
                    <a:lumOff val="60000"/>
                  </a:schemeClr>
                </a:solidFill>
                <a:effectLst>
                  <a:outerShdw blurRad="38100" dist="38100" dir="2700000" algn="tl">
                    <a:srgbClr val="000000">
                      <a:alpha val="43137"/>
                    </a:srgbClr>
                  </a:outerShdw>
                </a:effectLst>
                <a:latin typeface="SD Viewer Font" pitchFamily="50" charset="0"/>
                <a:ea typeface="Dotum" pitchFamily="34" charset="-127"/>
                <a:cs typeface="Arial Unicode MS" pitchFamily="34" charset="-128"/>
              </a:rPr>
              <a:t>DIFERENCIAS ENTRE LA ELABORACIÓN DE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s-ES" b="1" u="none" strike="noStrike" cap="none" spc="600" normalizeH="0" baseline="0" dirty="0" smtClean="0">
                <a:ln>
                  <a:noFill/>
                </a:ln>
                <a:solidFill>
                  <a:schemeClr val="accent1">
                    <a:lumMod val="40000"/>
                    <a:lumOff val="60000"/>
                  </a:schemeClr>
                </a:solidFill>
                <a:effectLst>
                  <a:outerShdw blurRad="38100" dist="38100" dir="2700000" algn="tl">
                    <a:srgbClr val="000000">
                      <a:alpha val="43137"/>
                    </a:srgbClr>
                  </a:outerShdw>
                </a:effectLst>
                <a:latin typeface="SD Viewer Font" pitchFamily="50" charset="0"/>
                <a:ea typeface="Dotum" pitchFamily="34" charset="-127"/>
                <a:cs typeface="Arial Unicode MS" pitchFamily="34" charset="-128"/>
              </a:rPr>
              <a:t>BIENES Y LA PRODUCCIÓN DE SERVICIOS</a:t>
            </a:r>
            <a:endParaRPr kumimoji="0" lang="es-ES" b="0" u="none" strike="noStrike" cap="none" spc="600" normalizeH="0" baseline="0" dirty="0" smtClean="0">
              <a:ln>
                <a:noFill/>
              </a:ln>
              <a:solidFill>
                <a:schemeClr val="accent1">
                  <a:lumMod val="40000"/>
                  <a:lumOff val="60000"/>
                </a:schemeClr>
              </a:solidFill>
              <a:effectLst>
                <a:outerShdw blurRad="38100" dist="38100" dir="2700000" algn="tl">
                  <a:srgbClr val="000000">
                    <a:alpha val="43137"/>
                  </a:srgbClr>
                </a:outerShdw>
              </a:effectLst>
              <a:latin typeface="SD Viewer Font" pitchFamily="50" charset="0"/>
              <a:ea typeface="Dotum" pitchFamily="34" charset="-127"/>
              <a:cs typeface="Arial Unicode MS" pitchFamily="34" charset="-128"/>
            </a:endParaRPr>
          </a:p>
        </p:txBody>
      </p:sp>
      <p:pic>
        <p:nvPicPr>
          <p:cNvPr id="31746" name="Picture 2" descr="C:\Users\Mary\Desktop\FIGURITAS 2011\ADUANAS-011[1].jpg"/>
          <p:cNvPicPr>
            <a:picLocks noChangeAspect="1" noChangeArrowheads="1"/>
          </p:cNvPicPr>
          <p:nvPr/>
        </p:nvPicPr>
        <p:blipFill>
          <a:blip r:embed="rId3" cstate="print">
            <a:duotone>
              <a:prstClr val="black"/>
              <a:schemeClr val="accent6">
                <a:tint val="45000"/>
                <a:satMod val="400000"/>
              </a:schemeClr>
            </a:duotone>
            <a:lum bright="17000" contrast="48000"/>
          </a:blip>
          <a:srcRect/>
          <a:stretch>
            <a:fillRect/>
          </a:stretch>
        </p:blipFill>
        <p:spPr bwMode="auto">
          <a:xfrm>
            <a:off x="2843808" y="3785567"/>
            <a:ext cx="3694174" cy="2739777"/>
          </a:xfrm>
          <a:prstGeom prst="rect">
            <a:avLst/>
          </a:prstGeom>
          <a:noFill/>
          <a:effectLst>
            <a:outerShdw blurRad="1181100" dist="558800" dir="7020000" sx="131000" sy="131000" kx="-800400" algn="bl" rotWithShape="0">
              <a:prstClr val="black">
                <a:alpha val="44000"/>
              </a:prstClr>
            </a:outerShdw>
          </a:effectLst>
          <a:scene3d>
            <a:camera prst="isometricOffAxis2Left"/>
            <a:lightRig rig="threePt" dir="t"/>
          </a:scene3d>
          <a:sp3d extrusionH="114300" contourW="127000">
            <a:bevelT w="165100" prst="coolSlant"/>
            <a:bevelB w="165100" prst="coolSlant"/>
            <a:contourClr>
              <a:schemeClr val="accent1">
                <a:lumMod val="60000"/>
                <a:lumOff val="40000"/>
              </a:schemeClr>
            </a:contourClr>
          </a:sp3d>
        </p:spPr>
      </p:pic>
      <p:sp>
        <p:nvSpPr>
          <p:cNvPr id="7" name="6 Rectángulo"/>
          <p:cNvSpPr/>
          <p:nvPr/>
        </p:nvSpPr>
        <p:spPr>
          <a:xfrm rot="19513610">
            <a:off x="3814334" y="5113506"/>
            <a:ext cx="4176144"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kumimoji="0" lang="es-ES" sz="5400" b="1" i="0" u="none" strike="noStrike" cap="none" spc="0" normalizeH="0" baseline="0" dirty="0" smtClean="0">
                <a:ln w="50800"/>
                <a:solidFill>
                  <a:schemeClr val="accent1">
                    <a:lumMod val="40000"/>
                    <a:lumOff val="60000"/>
                  </a:schemeClr>
                </a:solidFill>
                <a:effectLst>
                  <a:outerShdw blurRad="38100" dist="38100" dir="2700000" algn="tl">
                    <a:srgbClr val="000000">
                      <a:alpha val="43137"/>
                    </a:srgbClr>
                  </a:outerShdw>
                </a:effectLst>
                <a:latin typeface="Kalinga" pitchFamily="34" charset="0"/>
                <a:ea typeface="Times New Roman" pitchFamily="18" charset="0"/>
                <a:cs typeface="Kalinga" pitchFamily="34" charset="0"/>
              </a:rPr>
              <a:t>SERVICIOS</a:t>
            </a:r>
            <a:r>
              <a:rPr kumimoji="0" lang="es-ES" sz="5400" b="1" i="0" u="none" strike="noStrike" cap="none" spc="0" normalizeH="0" baseline="0" dirty="0" smtClean="0">
                <a:ln w="50800"/>
                <a:solidFill>
                  <a:schemeClr val="accent1">
                    <a:lumMod val="40000"/>
                    <a:lumOff val="60000"/>
                  </a:schemeClr>
                </a:solidFill>
                <a:effectLst/>
                <a:latin typeface="Kalinga" pitchFamily="34" charset="0"/>
                <a:ea typeface="Times New Roman" pitchFamily="18" charset="0"/>
                <a:cs typeface="Kalinga" pitchFamily="34" charset="0"/>
              </a:rPr>
              <a:t> </a:t>
            </a:r>
            <a:endParaRPr lang="en-US" sz="5400" b="1" cap="none" spc="0" dirty="0">
              <a:ln w="50800"/>
              <a:solidFill>
                <a:schemeClr val="accent1">
                  <a:lumMod val="40000"/>
                  <a:lumOff val="60000"/>
                </a:schemeClr>
              </a:solidFill>
              <a:effectLst/>
            </a:endParaRPr>
          </a:p>
        </p:txBody>
      </p:sp>
      <p:sp>
        <p:nvSpPr>
          <p:cNvPr id="8" name="7 Rectángulo"/>
          <p:cNvSpPr/>
          <p:nvPr/>
        </p:nvSpPr>
        <p:spPr>
          <a:xfrm rot="19278504">
            <a:off x="2245649" y="3924582"/>
            <a:ext cx="2831224"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kumimoji="0" lang="es-ES" sz="5400" b="1" i="0" u="none" strike="noStrike" cap="none" spc="0" normalizeH="0" baseline="0" dirty="0" smtClean="0">
                <a:ln w="50800"/>
                <a:solidFill>
                  <a:schemeClr val="accent1">
                    <a:lumMod val="40000"/>
                    <a:lumOff val="60000"/>
                  </a:schemeClr>
                </a:solidFill>
                <a:effectLst>
                  <a:outerShdw blurRad="38100" dist="38100" dir="2700000" algn="tl">
                    <a:srgbClr val="000000">
                      <a:alpha val="43137"/>
                    </a:srgbClr>
                  </a:outerShdw>
                </a:effectLst>
                <a:latin typeface="Kalinga" pitchFamily="34" charset="0"/>
                <a:ea typeface="Times New Roman" pitchFamily="18" charset="0"/>
                <a:cs typeface="Kalinga" pitchFamily="34" charset="0"/>
              </a:rPr>
              <a:t>BIENES</a:t>
            </a:r>
            <a:endParaRPr lang="en-US" sz="5400" b="1" cap="none" spc="0" dirty="0">
              <a:ln w="50800"/>
              <a:solidFill>
                <a:schemeClr val="accent1">
                  <a:lumMod val="40000"/>
                  <a:lumOff val="60000"/>
                </a:schemeClr>
              </a:solidFill>
              <a:effectLst>
                <a:outerShdw blurRad="38100" dist="38100" dir="2700000" algn="tl">
                  <a:srgbClr val="000000">
                    <a:alpha val="43137"/>
                  </a:srgbClr>
                </a:outerShdw>
              </a:effectLst>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wheel(1)">
                                      <p:cBhvr>
                                        <p:cTn id="10" dur="1000"/>
                                        <p:tgtEl>
                                          <p:spTgt spid="3174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1000"/>
                                        <p:tgtEl>
                                          <p:spTgt spid="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1000"/>
                                        <p:tgtEl>
                                          <p:spTgt spid="7"/>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6488668"/>
            <a:ext cx="1433406"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Julio 2011</a:t>
            </a:r>
            <a:endParaRPr lang="en-US" sz="1200" i="1" dirty="0">
              <a:latin typeface="Sakkal Majalla" pitchFamily="2" charset="-78"/>
              <a:cs typeface="Sakkal Majalla" pitchFamily="2" charset="-78"/>
            </a:endParaRPr>
          </a:p>
        </p:txBody>
      </p:sp>
      <p:pic>
        <p:nvPicPr>
          <p:cNvPr id="37890" name="Picture 2" descr="http://t3.gstatic.com/images?q=tbn:ANd9GcSC2VxH9A70vuK2ZybOuNrZdw7yCegM58mcRrM8gHAC8dWUsyWBpw"/>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med">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4" name="Rectangle 3"/>
          <p:cNvSpPr>
            <a:spLocks noChangeArrowheads="1"/>
          </p:cNvSpPr>
          <p:nvPr/>
        </p:nvSpPr>
        <p:spPr bwMode="auto">
          <a:xfrm>
            <a:off x="0" y="476672"/>
            <a:ext cx="5328591" cy="5960863"/>
          </a:xfrm>
          <a:prstGeom prst="rect">
            <a:avLst/>
          </a:prstGeom>
          <a:noFill/>
          <a:ln w="9525">
            <a:noFill/>
            <a:miter lim="800000"/>
            <a:headEnd/>
            <a:tailEnd/>
          </a:ln>
          <a:effectLst/>
          <a:scene3d>
            <a:camera prst="isometricOffAxis1Right"/>
            <a:lightRig rig="threePt" dir="t"/>
          </a:scene3d>
        </p:spPr>
        <p:txBody>
          <a:bodyPr wrap="square">
            <a:spAutoFit/>
          </a:bodyPr>
          <a:lstStyle/>
          <a:p>
            <a:pPr>
              <a:lnSpc>
                <a:spcPct val="145000"/>
              </a:lnSpc>
            </a:pPr>
            <a:r>
              <a:rPr lang="es-MX" sz="2400" dirty="0">
                <a:solidFill>
                  <a:schemeClr val="tx1">
                    <a:lumMod val="40000"/>
                    <a:lumOff val="60000"/>
                  </a:schemeClr>
                </a:solidFill>
                <a:effectLst>
                  <a:outerShdw blurRad="38100" dist="38100" dir="2700000" algn="tl">
                    <a:srgbClr val="FFFFFF"/>
                  </a:outerShdw>
                </a:effectLst>
                <a:latin typeface="Zurich Ex BT" pitchFamily="34" charset="0"/>
              </a:rPr>
              <a:t>“.. un sistema es una totalidad conformada por </a:t>
            </a:r>
            <a:r>
              <a:rPr lang="es-MX" sz="2400" i="1" dirty="0">
                <a:solidFill>
                  <a:schemeClr val="tx1">
                    <a:lumMod val="75000"/>
                  </a:schemeClr>
                </a:solidFill>
                <a:effectLst>
                  <a:outerShdw blurRad="38100" dist="38100" dir="2700000" algn="tl">
                    <a:srgbClr val="FFFFFF"/>
                  </a:outerShdw>
                </a:effectLst>
                <a:latin typeface="Zurich Ex BT" pitchFamily="34" charset="0"/>
              </a:rPr>
              <a:t>ELEMENTOS INTERRELACIONADOS</a:t>
            </a:r>
            <a:r>
              <a:rPr lang="es-MX" sz="2400" dirty="0">
                <a:solidFill>
                  <a:schemeClr val="tx1">
                    <a:lumMod val="75000"/>
                  </a:schemeClr>
                </a:solidFill>
                <a:effectLst>
                  <a:outerShdw blurRad="38100" dist="38100" dir="2700000" algn="tl">
                    <a:srgbClr val="FFFFFF"/>
                  </a:outerShdw>
                </a:effectLst>
                <a:latin typeface="Zurich Ex BT" pitchFamily="34" charset="0"/>
              </a:rPr>
              <a:t> </a:t>
            </a:r>
            <a:r>
              <a:rPr lang="es-MX" sz="2400" dirty="0">
                <a:solidFill>
                  <a:schemeClr val="tx1">
                    <a:lumMod val="40000"/>
                    <a:lumOff val="60000"/>
                  </a:schemeClr>
                </a:solidFill>
                <a:effectLst>
                  <a:outerShdw blurRad="38100" dist="38100" dir="2700000" algn="tl">
                    <a:srgbClr val="FFFFFF"/>
                  </a:outerShdw>
                </a:effectLst>
                <a:latin typeface="Zurich Ex BT" pitchFamily="34" charset="0"/>
              </a:rPr>
              <a:t>que persigue un  objetivo identificable o finalidad. </a:t>
            </a:r>
          </a:p>
          <a:p>
            <a:pPr>
              <a:lnSpc>
                <a:spcPct val="145000"/>
              </a:lnSpc>
            </a:pPr>
            <a:r>
              <a:rPr lang="es-MX" sz="2400" dirty="0">
                <a:solidFill>
                  <a:schemeClr val="tx1">
                    <a:lumMod val="40000"/>
                    <a:lumOff val="60000"/>
                  </a:schemeClr>
                </a:solidFill>
                <a:effectLst>
                  <a:outerShdw blurRad="38100" dist="38100" dir="2700000" algn="tl">
                    <a:srgbClr val="FFFFFF"/>
                  </a:outerShdw>
                </a:effectLst>
                <a:latin typeface="Zurich Ex BT" pitchFamily="34" charset="0"/>
              </a:rPr>
              <a:t>Puede ser concreta o abstracta, natural o artificial y posee una cierta dinámica real o imaginada; y esta inmersa dentro de una totalidad mayor o entorno.”</a:t>
            </a:r>
          </a:p>
          <a:p>
            <a:pPr>
              <a:lnSpc>
                <a:spcPct val="145000"/>
              </a:lnSpc>
            </a:pPr>
            <a:r>
              <a:rPr lang="es-MX" sz="1400" b="1" dirty="0" smtClean="0">
                <a:solidFill>
                  <a:schemeClr val="tx1">
                    <a:lumMod val="40000"/>
                    <a:lumOff val="60000"/>
                  </a:schemeClr>
                </a:solidFill>
                <a:effectLst>
                  <a:outerShdw blurRad="38100" dist="38100" dir="2700000" algn="tl">
                    <a:srgbClr val="FFFFFF"/>
                  </a:outerShdw>
                </a:effectLst>
                <a:latin typeface="Zurich Ex BT" pitchFamily="34" charset="0"/>
              </a:rPr>
              <a:t>(</a:t>
            </a:r>
            <a:r>
              <a:rPr lang="es-MX" sz="1400" b="1" i="1" dirty="0">
                <a:solidFill>
                  <a:schemeClr val="accent1">
                    <a:lumMod val="40000"/>
                    <a:lumOff val="60000"/>
                  </a:schemeClr>
                </a:solidFill>
                <a:effectLst>
                  <a:outerShdw blurRad="38100" dist="38100" dir="2700000" algn="tl">
                    <a:srgbClr val="FFFFFF"/>
                  </a:outerShdw>
                </a:effectLst>
                <a:latin typeface="Zurich Ex BT" pitchFamily="34" charset="0"/>
              </a:rPr>
              <a:t>Latorre, 1996, pp. 52</a:t>
            </a:r>
            <a:r>
              <a:rPr lang="es-MX" sz="1400" b="1" dirty="0">
                <a:solidFill>
                  <a:schemeClr val="accent1">
                    <a:lumMod val="40000"/>
                    <a:lumOff val="60000"/>
                  </a:schemeClr>
                </a:solidFill>
                <a:effectLst>
                  <a:outerShdw blurRad="38100" dist="38100" dir="2700000" algn="tl">
                    <a:srgbClr val="FFFFFF"/>
                  </a:outerShdw>
                </a:effectLst>
                <a:latin typeface="Zurich Ex BT" pitchFamily="34" charset="0"/>
              </a:rPr>
              <a:t>)</a:t>
            </a:r>
            <a:endParaRPr lang="es-ES" sz="1400" b="1" dirty="0">
              <a:solidFill>
                <a:schemeClr val="accent1">
                  <a:lumMod val="40000"/>
                  <a:lumOff val="60000"/>
                </a:schemeClr>
              </a:solidFill>
              <a:effectLst>
                <a:outerShdw blurRad="38100" dist="38100" dir="2700000" algn="tl">
                  <a:srgbClr val="FFFFFF"/>
                </a:outerShdw>
              </a:effectLst>
              <a:latin typeface="Zurich Ex BT" pitchFamily="34" charset="0"/>
            </a:endParaRPr>
          </a:p>
        </p:txBody>
      </p:sp>
      <p:sp>
        <p:nvSpPr>
          <p:cNvPr id="6" name="Rectangle 4"/>
          <p:cNvSpPr>
            <a:spLocks noChangeArrowheads="1"/>
          </p:cNvSpPr>
          <p:nvPr/>
        </p:nvSpPr>
        <p:spPr bwMode="auto">
          <a:xfrm>
            <a:off x="3744416" y="5445224"/>
            <a:ext cx="5148064" cy="584775"/>
          </a:xfrm>
          <a:prstGeom prst="rect">
            <a:avLst/>
          </a:prstGeom>
          <a:noFill/>
          <a:ln w="9525">
            <a:noFill/>
            <a:miter lim="800000"/>
            <a:headEnd/>
            <a:tailEnd/>
          </a:ln>
          <a:effectLst/>
        </p:spPr>
        <p:txBody>
          <a:bodyPr wrap="square">
            <a:spAutoFit/>
          </a:bodyPr>
          <a:lstStyle/>
          <a:p>
            <a:r>
              <a:rPr lang="es-ES_tradnl" sz="3200" b="1" dirty="0">
                <a:solidFill>
                  <a:schemeClr val="bg2"/>
                </a:solidFill>
                <a:effectLst>
                  <a:outerShdw blurRad="38100" dist="38100" dir="2700000" algn="tl">
                    <a:srgbClr val="FFFFFF"/>
                  </a:outerShdw>
                </a:effectLst>
                <a:latin typeface="Segoe Script" pitchFamily="34" charset="0"/>
              </a:rPr>
              <a:t>TEORÍA DE </a:t>
            </a:r>
            <a:r>
              <a:rPr lang="es-ES_tradnl" sz="3200" b="1" dirty="0" smtClean="0">
                <a:solidFill>
                  <a:schemeClr val="bg2"/>
                </a:solidFill>
                <a:effectLst>
                  <a:outerShdw blurRad="38100" dist="38100" dir="2700000" algn="tl">
                    <a:srgbClr val="FFFFFF"/>
                  </a:outerShdw>
                </a:effectLst>
                <a:latin typeface="Segoe Script" pitchFamily="34" charset="0"/>
              </a:rPr>
              <a:t>SISTEMA</a:t>
            </a:r>
            <a:endParaRPr lang="es-ES" sz="3200" b="1" dirty="0">
              <a:solidFill>
                <a:schemeClr val="bg2"/>
              </a:solidFill>
              <a:effectLst>
                <a:outerShdw blurRad="38100" dist="38100" dir="2700000" algn="tl">
                  <a:srgbClr val="FFFFFF"/>
                </a:outerShdw>
              </a:effectLst>
              <a:latin typeface="Segoe Script" pitchFamily="34" charset="0"/>
            </a:endParaRPr>
          </a:p>
        </p:txBody>
      </p:sp>
      <p:pic>
        <p:nvPicPr>
          <p:cNvPr id="7" name="Picture 10" descr="http://t2.gstatic.com/images?q=tbn:ANd9GcRDcKIVM8-eiDhijrlUn3Ql6eXdwi4aleLw2aFitljUuIQGsDgx-kmfcdJaV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88024" y="764704"/>
            <a:ext cx="3960743" cy="4104456"/>
          </a:xfrm>
          <a:prstGeom prst="rect">
            <a:avLst/>
          </a:prstGeom>
          <a:noFill/>
          <a:effectLst>
            <a:outerShdw blurRad="152400" dist="317500" dir="5400000" sx="90000" sy="-19000" rotWithShape="0">
              <a:prstClr val="black">
                <a:alpha val="15000"/>
              </a:prstClr>
            </a:outerShdw>
          </a:effectLst>
        </p:spPr>
      </p:pic>
      <p:sp>
        <p:nvSpPr>
          <p:cNvPr id="8" name="7 CuadroTexto"/>
          <p:cNvSpPr txBox="1"/>
          <p:nvPr/>
        </p:nvSpPr>
        <p:spPr>
          <a:xfrm>
            <a:off x="7713800" y="6581001"/>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3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800" decel="100000"/>
                                        <p:tgtEl>
                                          <p:spTgt spid="6"/>
                                        </p:tgtEl>
                                      </p:cBhvr>
                                    </p:animEffect>
                                    <p:anim calcmode="lin" valueType="num">
                                      <p:cBhvr>
                                        <p:cTn id="11" dur="800" decel="100000" fill="hold"/>
                                        <p:tgtEl>
                                          <p:spTgt spid="6"/>
                                        </p:tgtEl>
                                        <p:attrNameLst>
                                          <p:attrName>style.rotation</p:attrName>
                                        </p:attrNameLst>
                                      </p:cBhvr>
                                      <p:tavLst>
                                        <p:tav tm="0">
                                          <p:val>
                                            <p:fltVal val="-90"/>
                                          </p:val>
                                        </p:tav>
                                        <p:tav tm="100000">
                                          <p:val>
                                            <p:fltVal val="0"/>
                                          </p:val>
                                        </p:tav>
                                      </p:tavLst>
                                    </p:anim>
                                    <p:anim calcmode="lin" valueType="num">
                                      <p:cBhvr>
                                        <p:cTn id="12" dur="800" decel="100000" fill="hold"/>
                                        <p:tgtEl>
                                          <p:spTgt spid="6"/>
                                        </p:tgtEl>
                                        <p:attrNameLst>
                                          <p:attrName>ppt_x</p:attrName>
                                        </p:attrNameLst>
                                      </p:cBhvr>
                                      <p:tavLst>
                                        <p:tav tm="0">
                                          <p:val>
                                            <p:strVal val="#ppt_x+0.4"/>
                                          </p:val>
                                        </p:tav>
                                        <p:tav tm="100000">
                                          <p:val>
                                            <p:strVal val="#ppt_x-0.05"/>
                                          </p:val>
                                        </p:tav>
                                      </p:tavLst>
                                    </p:anim>
                                    <p:anim calcmode="lin" valueType="num">
                                      <p:cBhvr>
                                        <p:cTn id="13" dur="800" decel="100000" fill="hold"/>
                                        <p:tgtEl>
                                          <p:spTgt spid="6"/>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6" presetID="55"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1840" y="478413"/>
            <a:ext cx="2664296" cy="646331"/>
          </a:xfrm>
          <a:prstGeom prst="rect">
            <a:avLst/>
          </a:prstGeom>
          <a:noFill/>
        </p:spPr>
        <p:txBody>
          <a:bodyPr wrap="square" rtlCol="0">
            <a:spAutoFit/>
          </a:bodyPr>
          <a:lstStyle/>
          <a:p>
            <a:r>
              <a:rPr lang="es-ES_tradnl" sz="3600" b="1" i="1" kern="1800" dirty="0" smtClean="0">
                <a:solidFill>
                  <a:schemeClr val="tx1">
                    <a:lumMod val="60000"/>
                    <a:lumOff val="40000"/>
                  </a:schemeClr>
                </a:solidFill>
                <a:latin typeface="SD Viewer Font" pitchFamily="50" charset="0"/>
              </a:rPr>
              <a:t>Contenido</a:t>
            </a:r>
            <a:endParaRPr lang="en-US" sz="3600" b="1" i="1" kern="1800" dirty="0" smtClean="0">
              <a:solidFill>
                <a:schemeClr val="tx1">
                  <a:lumMod val="60000"/>
                  <a:lumOff val="40000"/>
                </a:schemeClr>
              </a:solidFill>
              <a:latin typeface="SD Viewer Font" pitchFamily="50" charset="0"/>
            </a:endParaRPr>
          </a:p>
        </p:txBody>
      </p:sp>
      <p:sp>
        <p:nvSpPr>
          <p:cNvPr id="3" name="2 CuadroTexto"/>
          <p:cNvSpPr txBox="1"/>
          <p:nvPr/>
        </p:nvSpPr>
        <p:spPr>
          <a:xfrm>
            <a:off x="395536" y="1181065"/>
            <a:ext cx="8280920" cy="5632311"/>
          </a:xfrm>
          <a:prstGeom prst="rect">
            <a:avLst/>
          </a:prstGeom>
          <a:noFill/>
          <a:scene3d>
            <a:camera prst="perspectiveBelow"/>
            <a:lightRig rig="threePt" dir="t"/>
          </a:scene3d>
        </p:spPr>
        <p:txBody>
          <a:bodyPr wrap="square" rtlCol="0">
            <a:spAutoFit/>
          </a:bodyPr>
          <a:lstStyle/>
          <a:p>
            <a:pPr algn="ctr">
              <a:lnSpc>
                <a:spcPct val="200000"/>
              </a:lnSpc>
            </a:pPr>
            <a:r>
              <a:rPr lang="es-ES_tradnl" kern="1800" dirty="0" smtClean="0">
                <a:solidFill>
                  <a:srgbClr val="FFFFFF"/>
                </a:solidFill>
                <a:latin typeface="Tahoma"/>
              </a:rPr>
              <a:t>DEFINICIÓN DE ADMINISTRACIÓN DE EMPRESAS AGRÍCOLAS</a:t>
            </a:r>
          </a:p>
          <a:p>
            <a:pPr algn="ctr">
              <a:lnSpc>
                <a:spcPct val="200000"/>
              </a:lnSpc>
            </a:pPr>
            <a:r>
              <a:rPr lang="es-ES_tradnl" kern="1800" dirty="0" smtClean="0">
                <a:solidFill>
                  <a:srgbClr val="FFFFFF"/>
                </a:solidFill>
                <a:latin typeface="Tahoma"/>
              </a:rPr>
              <a:t>OBJETIVOS – DISCIPLINAS – PERFIL - AMBITO   </a:t>
            </a:r>
          </a:p>
          <a:p>
            <a:pPr algn="ctr">
              <a:lnSpc>
                <a:spcPct val="200000"/>
              </a:lnSpc>
            </a:pPr>
            <a:r>
              <a:rPr lang="es-ES_tradnl" kern="1800" dirty="0" smtClean="0">
                <a:solidFill>
                  <a:srgbClr val="FFFFFF"/>
                </a:solidFill>
                <a:latin typeface="Tahoma"/>
              </a:rPr>
              <a:t>TERRITORIOS RURALES</a:t>
            </a:r>
          </a:p>
          <a:p>
            <a:pPr algn="ctr">
              <a:lnSpc>
                <a:spcPct val="200000"/>
              </a:lnSpc>
            </a:pPr>
            <a:r>
              <a:rPr lang="es-ES" dirty="0" smtClean="0">
                <a:solidFill>
                  <a:srgbClr val="FFFFFF"/>
                </a:solidFill>
                <a:latin typeface="Tahoma" pitchFamily="34" charset="0"/>
                <a:ea typeface="Tahoma" pitchFamily="34" charset="0"/>
                <a:cs typeface="Tahoma" pitchFamily="34" charset="0"/>
              </a:rPr>
              <a:t>LA MICROECONOMIA</a:t>
            </a:r>
          </a:p>
          <a:p>
            <a:pPr algn="ctr">
              <a:lnSpc>
                <a:spcPct val="200000"/>
              </a:lnSpc>
            </a:pPr>
            <a:r>
              <a:rPr lang="es-ES_tradnl" kern="1800" dirty="0" smtClean="0">
                <a:solidFill>
                  <a:srgbClr val="FFFFFF"/>
                </a:solidFill>
                <a:latin typeface="Tahoma"/>
              </a:rPr>
              <a:t>     </a:t>
            </a:r>
            <a:r>
              <a:rPr lang="es-ES" dirty="0" smtClean="0">
                <a:solidFill>
                  <a:srgbClr val="FFFFFF"/>
                </a:solidFill>
                <a:latin typeface="Tahoma" pitchFamily="34" charset="0"/>
                <a:ea typeface="Tahoma" pitchFamily="34" charset="0"/>
                <a:cs typeface="Tahoma" pitchFamily="34" charset="0"/>
              </a:rPr>
              <a:t>FUNDAMENTOS DE LA ORGANIZACIÓN </a:t>
            </a:r>
          </a:p>
          <a:p>
            <a:pPr algn="ctr">
              <a:lnSpc>
                <a:spcPct val="200000"/>
              </a:lnSpc>
            </a:pPr>
            <a:r>
              <a:rPr lang="es-ES" dirty="0" smtClean="0">
                <a:solidFill>
                  <a:srgbClr val="FFFFFF"/>
                </a:solidFill>
                <a:latin typeface="Tahoma" pitchFamily="34" charset="0"/>
                <a:ea typeface="Tahoma" pitchFamily="34" charset="0"/>
                <a:cs typeface="Tahoma" pitchFamily="34" charset="0"/>
              </a:rPr>
              <a:t>ASPECTOS CONCEPTUALES – DEFINICIONES</a:t>
            </a:r>
          </a:p>
          <a:p>
            <a:pPr algn="ctr">
              <a:lnSpc>
                <a:spcPct val="200000"/>
              </a:lnSpc>
            </a:pPr>
            <a:r>
              <a:rPr lang="es-ES" dirty="0" smtClean="0">
                <a:solidFill>
                  <a:srgbClr val="FFFFFF"/>
                </a:solidFill>
                <a:latin typeface="Tahoma" pitchFamily="34" charset="0"/>
                <a:ea typeface="Tahoma" pitchFamily="34" charset="0"/>
                <a:cs typeface="Tahoma" pitchFamily="34" charset="0"/>
              </a:rPr>
              <a:t>EL AGRONEGOCIO</a:t>
            </a:r>
          </a:p>
          <a:p>
            <a:pPr algn="ctr">
              <a:lnSpc>
                <a:spcPct val="200000"/>
              </a:lnSpc>
            </a:pPr>
            <a:r>
              <a:rPr lang="es-ES" dirty="0" smtClean="0">
                <a:solidFill>
                  <a:srgbClr val="FFFFFF"/>
                </a:solidFill>
                <a:latin typeface="Tahoma" pitchFamily="34" charset="0"/>
                <a:ea typeface="Tahoma" pitchFamily="34" charset="0"/>
                <a:cs typeface="Tahoma" pitchFamily="34" charset="0"/>
              </a:rPr>
              <a:t>TEORIA DE SISTEMAS – CARACTERISTICAS</a:t>
            </a:r>
          </a:p>
          <a:p>
            <a:pPr algn="ctr">
              <a:lnSpc>
                <a:spcPct val="200000"/>
              </a:lnSpc>
            </a:pPr>
            <a:r>
              <a:rPr lang="es-ES" dirty="0" smtClean="0">
                <a:solidFill>
                  <a:srgbClr val="FFFFFF"/>
                </a:solidFill>
                <a:latin typeface="Tahoma" pitchFamily="34" charset="0"/>
                <a:ea typeface="Tahoma" pitchFamily="34" charset="0"/>
                <a:cs typeface="Tahoma" pitchFamily="34" charset="0"/>
              </a:rPr>
              <a:t>RIESGO - INCERTIDUMBRE – CERTIDUMBRE</a:t>
            </a:r>
          </a:p>
          <a:p>
            <a:pPr algn="ctr">
              <a:lnSpc>
                <a:spcPct val="200000"/>
              </a:lnSpc>
            </a:pPr>
            <a:r>
              <a:rPr lang="es-ES" dirty="0" smtClean="0">
                <a:solidFill>
                  <a:srgbClr val="FFFFFF"/>
                </a:solidFill>
                <a:latin typeface="Tahoma" pitchFamily="34" charset="0"/>
                <a:ea typeface="Tahoma" pitchFamily="34" charset="0"/>
                <a:cs typeface="Tahoma" pitchFamily="34" charset="0"/>
              </a:rPr>
              <a:t>TOMA DE DECISIONES</a:t>
            </a:r>
            <a:endParaRPr lang="en-US" kern="1800" dirty="0" smtClean="0">
              <a:solidFill>
                <a:srgbClr val="FFFFFF"/>
              </a:solidFill>
              <a:latin typeface="Tahoma"/>
            </a:endParaRPr>
          </a:p>
        </p:txBody>
      </p:sp>
      <p:sp>
        <p:nvSpPr>
          <p:cNvPr id="4" name="3 CuadroTexto"/>
          <p:cNvSpPr txBox="1"/>
          <p:nvPr/>
        </p:nvSpPr>
        <p:spPr>
          <a:xfrm>
            <a:off x="0" y="6608385"/>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t0.gstatic.com/images?q=tbn:ANd9GcTuEQoVl8MmvEWiAZ0rY8MzrtVRozP3daEln2WsRymXKrQcevTIvg"/>
          <p:cNvPicPr>
            <a:picLocks noChangeAspect="1" noChangeArrowheads="1"/>
          </p:cNvPicPr>
          <p:nvPr/>
        </p:nvPicPr>
        <p:blipFill>
          <a:blip r:embed="rId3" cstate="print"/>
          <a:srcRect/>
          <a:stretch>
            <a:fillRect/>
          </a:stretch>
        </p:blipFill>
        <p:spPr bwMode="auto">
          <a:xfrm>
            <a:off x="1" y="0"/>
            <a:ext cx="9143999" cy="6858000"/>
          </a:xfrm>
          <a:prstGeom prst="rect">
            <a:avLst/>
          </a:prstGeom>
          <a:noFill/>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box(in)">
                                      <p:cBhvr>
                                        <p:cTn id="7" dur="10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6488668"/>
            <a:ext cx="1433406"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Julio 2011</a:t>
            </a:r>
            <a:endParaRPr lang="en-US" sz="1200" i="1" dirty="0">
              <a:latin typeface="Sakkal Majalla" pitchFamily="2" charset="-78"/>
              <a:cs typeface="Sakkal Majalla" pitchFamily="2" charset="-78"/>
            </a:endParaRPr>
          </a:p>
        </p:txBody>
      </p:sp>
      <p:pic>
        <p:nvPicPr>
          <p:cNvPr id="35842" name="Picture 2" descr="http://t0.gstatic.com/images?q=tbn:ANd9GcQwiUHbbvaKNLIwoqwEDqWdazuJUVj0LUhn19gd4QLh3sq84XBV"/>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descr="data:image/jpg;base64,/9j/4AAQSkZJRgABAQAAAQABAAD/2wCEAAkGBhQSEBUUExQVFRQUGBYVFBcUFxcXFRQWFRgVGBUUFRQXHCYfFxkkGhUVHy8gIycpLCwtFx8xNTAqNSYrLCkBCQoKDgwOGg8PGCkcHB0pMCkqKSksLCkpLCksLDUpLCkpKSwpKSwpKSwpLCwsKSwpKSkpLCwpKSksKSkpKSwsKf/AABEIAMMBAwMBIgACEQEDEQH/xAAcAAABBQEBAQAAAAAAAAAAAAAAAQIDBAUGBwj/xABNEAACAQIDBAMJDgQFAwMFAAABAhEAAwQSIQUxQVETInEGFDJUYYGSsdEHFhcjUlNzkZOhwdLT8BVCcrIlNUOCswjh8TNiYyQ0RIOi/8QAGwEBAQEAAwEBAAAAAAAAAAAAAAECAwUHBAb/xAAvEQACAQIDBwQBAwUAAAAAAAAAAQIDERIhMQRBUVJykbETFDRhMiIkoUJxgcHR/9oADAMBAAIRAxEAPwCv7lHua4PaGBN2+rZ1cp1CoBEKdZU6612fwE7N5XfST8lVv+n8f4W30p/tSvTaA87+AnZvybvpJ+Sj4Cdm/Ju+kn5K9EooDzv4Cdm/Ju+kn5KPgJ2b8m76Sfkr0SigPO/gJ2b8m76SfkpfgK2b8m56S/kr0OigPPPgL2b8i56S/ko+ArZvyLnpr+SvQ6KA89+AvZvyLnpL+Sj4DNm/Iuekv5K7R9pNnZVtO+QhSVNsCSqtpmcHcwo7/ueL3fSs/qUBxnwGbN+Rc9JfyUfAZs35Fz0l/JXZ9/3PF7npWf1KO/7ni930rP6lCnGfAZs35Fz0l/JR8BuzfkXPSX8ldn/ELni9z0rP6lHf9zxe56Vn9ShDjfgO2b82/pL+Sl+A7Zvzb+kv5a7Hv+54vc9Kz+pR3/c8XuelZ/UoDjvgO2b82/pD8tHwHbN+bf0h+WuzGPueL3PSs/qUn8QueL3PSs/qUBxvwG7N+bf0h+Wk+A3Zvzb+mPy12f8AELni9z0rP6lH8RueL3PSs/qUBx3wHbN+bf0h+Wk+A7Zvzb+kPy12P8RueL3PSs/qUv8AELni9z0rP6lAcd8B2zfm39Iflo+A/Zvzb+kPy12Pf9zxe56Vn9Sj+IXPF7npWf1KA474D9m/Nv6Q/LS/Ahs35t/SH5a7AbQueL3PSs/qUd/3PF7npWf1KA4/4Edm/Nv6Q/LR8COzfm39Iflrr32jcH/49z0rP6lWcHi1uorqQQwBG47+GnGgOH+BDZvzb+kPy0fAjs35t/SH5a7+mmgPmVUA0AgCQByAMAUU5t57W9ZorrJas9h2JftqfTHwem/9P/8AlbfSn+1K9MIrzP8A6f8A/K2+lP8Aalem12Z48JFEUtFAIKWkiloAooooApDS0RQGNfxBS3jHDKhUswZ5yIVw9ohnjXKN5rgtn902Kto6Xr2IN0rg7ihjhnUi7iEtPdsX7KFTabOBkZM0bm1MdptTapwrXC1i7dS7cGXogrmOiRTmUkEeA31iudwu1sHbVlt7KvIrlWYLhrQDMhzISAdSrCRyOoqoEe1vdCv9Bi8lpLN20he0HNwkoL62mcTb6K5oymUdgCwBqxf90a6j3x3rK2BiAWDXI6XDWTdcFjby9GxUoCGLeCSomKYNsYP4z/Cr3xwIu/8A01v4wEyQ+uoJ1jnrvo/jGEzFv4VezMnRMe9rUm3lCZCZkrkAWOQigLGF7v73TKl3D2kTprNh2W8xK98WOntsA1sAgLo0x5Jq/wBx/de+MuXUe0qZEs3UZGdluJfN3KQbltCf/SPWAgg6eXP98tic38NxE5leegtzntrkR5nwlXqg8BpTdn90OHsEmxszEWiwAPR4e2kgEkAwdYJMcpoDN2F3T4q1g3xt84q8ArBQ7YYYd3a+LSZRaTpVid5nQNodK18B3cYi7ctWhhkV2N/pDcuXEVVw5sZnQNbzmVvaKwU5gQedIvdVZFk2Rs7E9EQQbfQJ0ZDElhkmIJJJpmE7obFrL0ezL6ZA6pkw6LlFwguBG4MVBPONaWBFa90HEGxbud7WAz4Z8dlbEMB3ui2+qG6LW6S50jKBlk66TX+71mL2ltFbmS5eHWIK4bvYXrd/VSA5dltRBAYMdYimX9uYZ0to+yrzpajolbD2ytuNBkU6LAAGnKrFzurtszMdnYksydGzGymZrep6MmdVknTdrSwK2E90C4Hw9s2w6uloO5dy4uthDieuRaW3MDUKZhg0AaVAfdAvKlvEXbQUXcGcRbtJeBtnPewlu0bjtaBVpvmSDCrOjHdMdsYbOH/hN7OAqhu97eYBRlUBt4AXqgctKlPdFZgD+GYiFtmyB0CQLRibQG7J1V6u7QUsC3e7p7rYLaBKrbv4NLwLWnNy3mGH6ZGRmUGRmWQRoR5a5HA92uLW7hxdusy4UXVxgCqDiG6LFX7Z1HzNi0wyxrcrpMP3S2bdk2U2ZiEskMDbWwgtkNOYFAYMyZ5zSL3R2Q2YbLxAbMHzdAk5gnRhp55OrPLTdSwK3wm3Vwr4i5hQFtmwWUO4LpfDQLQuIpe4pAkRDKZB4VO/dneW9lARnurgFRTdBwyPihiWLK4TMVi1v1zdWAvGPC7Yw1oAW9k3kytnGTD21h4K5xG5spInkSKU7aw/Rm3/AAm90bKqMne9vIVQkopXcQpZiBwkxvpYE2I90F1ewvR2Xzmwt7orz3Rba/fayCtxbfRwCpIzMGbKwgZSarn3SriI1y5h06PosXct9HdJYnCXlskPmQBVYuDIJgAmlba+GJQ/wm9NtQiHve3KKpzKqGOqA2oA41MvdHZERsu/oLij4hNFunNdUeRjqw48aWBubA26998RavIi3cOUDGy5uWmFxM65WZVIIEyCOR41T9zAf4ba7X9dUcB3UW7Fs27GzcRaTU5bdlEWSNTlUgToNeytL3OcM1vAW1dWVgzyGBU+FyNAdRTWp1NNQHzOd57T6zRQ289p9Zorq5as9h2J/tqfSvB6d7gH+Vn6U/2pXpleZ+4D/lZ+lP8AalemV2bPHgoopjGgHzWftDaDIyhbNy4DvKcOGoPm+/lqu2cD0+HuW9OusCRIDDVSRxAYAxxrP2bsbCXbKXO9cOM6q0dDb6sjVT1d4MjzVQWrW12LKOgvCTqWWAo01J8/3GtRa4jAdxFrA5ynSZXc3OlUxesTwGUQ9oadUgjiQeG3a2jdtAG4OntkAi9ZWWA53LInN/VbmfkqKGmt5uTRNV8LjUuKGtsrqdxUyDz1HqqeaGQoomiatgFFJNANQC0UUUAUUUUAtFNpaAUUUk0lAOFFNooBwoptFALRQKKAKWkpQaAWmmnU1qA+ZjvPafWaKDvPafWaK6uWrPYNi+NT6Y+D0/3Aj/hZ+lP9iV6WK8u9wm5Gyv8A9zf2JXpHfIrs2ePlkmoXuVBcxYqrexVS4LZv1mbNvC1eu2tyt8fbHCH6t1Ryi6Cx+nFI2J1+6s3GYsLdS4+iBGUPplV7jLPSfJUqigE9WSZI6ppcG5jNpsrIqWzcLq7RnVICdHOrbz8YPqNYW0MZirV6x3vYyJcuxeW4UKEbybTI8I5AYwYBOXTUmpcRiSt60dwPSp2sypkTtOVoHNQN5Aq3jsXntMB4QAa2f/ktkMnmJUeY+Wre5U7EwwKXSbtpjavbmZNGLAeDftN1XP8AVrG5hoax8d3SX8PiEw924vSXsxtFLT3A6idAiyysDpBkQJzTNbSvbuEOjZWIBVhqCpAIVtesNd3DhG+s+1tsHFuty0wOHtA5wuZD0jLORt+oy+XRuWtTNWWqLuB2w4EOl9zwIw7ppHHMdTT8RtO85VbNm4hLDM95BkVYJJyi4GJ0A89Wv4igfJrMgbtDOoM8qtzVMHP3dg4hpm/bGYktlS6syZ1i9qOXIaVl9zt285a1i1uWHFy5btXEumLwUBmBaSQ5ChgDvAMahq7Ss0YRbgvI4lTcB0MEHJbZWVhqrBgCGG4gGjZUrpl3B4MWwYZ2kz12LR2TuqzWZgMUwPRXTLqJVogXUkDPA0DCQGHAkEaMK0JoQfNGaoyaa7xvNLAlLUmaq4xK8/uNHfS86gLGajNUQuA7iPrFLNWwJM1LNR0s0sB80s1GDRNLAkmlmopp01APpaaGpC9ASTTWoBpDQHzRz7T6zRRz7T6zRXVy1Z7DsXxqfTHwd97jVyNkA/8Azt/xrXbd9E/d99cL7kX+TD6d/wDjWurLmdPJNdlI8eL1zEa/vjULYjXtqn03W3b/AMPJRbY8fJ+/urNgWWueujhrrznlxHnqANoeesU4PofJUBTtKoLWGjI2toEkSuk21ad6MMwjUApEZNLWCxBko5l0hgT/AKify3I5zo3JgeDLVHCYlr+XqlFW4S+YrmzW9yZVJgyQSTwGmjA1Y2sp6JmWQ6K5QrEzl10IIZdFJWNYHEUKiXANkDWxvt6DmbbEm2fRBXttmmYHbdxsVeU23QWykOYyPOvV82vHQcKW/ZaQ9oBiAwiYFxDBAB4GQpU7tW+UTVPZ+37Nw3SCercykMhUrCACQfo3HaPKK0m0VK51FraRgakDd7KsDHndprXMHbVn5xRxjradoif/AAeVXUxIYCGBndBHHyVyKXEzZnSpekVWsYlBduAsBORtdN4K8f6DWd0Tn5XnMVmPsy+MWW6YC09sKEImGQiTmg/KZp4zFcMqsVvOaNOVjV2ljTnD2suZAyjNJR1JQsJUSplVhhMcjuqsvdGxDSQhQTcVgAba78x3jLG5wSp56EVG+y753XLflJRpHZB7d/OnNsYXDN7I2UhkgGRuneeLAHloN8A1n14E9JlS/ta+QGNw21brKvRgvEwC5doWZBygSJAJkGnYbGXFhLhkkuyOBlFwKYYQS0Op3iYIIIjrAX8bgluMqzGmscgQd3lMVHtlltYViEZskMgTww+aAyyDrLGRrIJEQTXF7pXNeixq4pufq/7UoxTZTxgac9I8vlpMHtEugY2SGgB1lQVfKGKlTuEEGfLVzvpo0ssOBEpJHk1g7txiuSW0xW4ipGWNpb5H4Vs7E2ibkqeAn1aVQt3Q5OayVTrksUA8ExvBknQ8Ku7Ia2DnTc0jWfJ7K0q0XrkZ9NmrlI46VIqeWaWQdaia9lPk5fvdXMnfQ4yUrQU89VmxOugFWbRka61dARCY4eTydtOjn6tKmqptC4chA46HyDjUuCcAVXxFzLy/EUtvFArrEyB9ZgH7qxsXiZckbqlwb6XRTi2tYuHvndWlh2k0B84nee0+s0UvE9p9ZpK6yWrPYNi+NT6Y+DufclMbGX6dv+Na6VToTXM+5OY2KPp3/wCNa6Rjp2z5OYgV2TPHmIWqW1/3quvED2ETUw485jyUILnAEsdw7Z8g/Yq0iqdNeE+fspcFhA8knQQPPv0rVTDAEkbzvr56leMHY54U28zAbBsGz21k5RnUDW4o3AE6Z1ElZ0MlToRFzDEEsAGBUBjnVlmSYIBGb+Q7wK1nOlU8bhek4lWG513qDvGujLzUyOwwRwPaJPQ5lSRzOG2n0VwWScstFqRCkHUWgeamVAkHKVOtamJ7nswLqgF0mWyHIz5gVYlswBbUGT8mONOuorYd3yxctmXXWM9hg+nMdQEb9GHOtwv9UwPaPNVqVm7KIjGzucZs9nZVzZ4cErICsGBOdHydUt1Zkb4auj2ZhQokjrTpPkH/AJqBrBFy4lvRVTpCAJyXSSyC3xEgMSsx1ljLmMs2Rt7pbQudDdXNIykFiGWNPIDm0mKxOq5I2oLXea5v/drVbHXCAGg9Qq2nLc8f7C31U1MeCxUI4MAGUgLMxJ/Gr9cN/o2mV7ZkzvmI5RP/AGJp9y8F1PkGnn+r/wAc6z9obLZrTCxcNl2iGXwdDJldwkSJABHlq3gWJtqSSWgBydDmUQ0hdxzToOdW5H9EF7aCaMW0KgnQnSTB03HqsY7KExyXLqqDIWW3HVoOUajgMzejV8H9+398ayNiYS3h7j2hcJa4xvAO4LEHR4HIFTJjiNa47W03lvkU8djejxgQW7hVkm64gorFvipMdUyYk8Li8BNbS4yAB0dzTKuqwNYG8ncNPqqHD2C+FZf57guq5OoNw50Zm8kiPIoA4Cn98kFUuLlJKqrBsyuQRK5iAQ/GDv3idY5nfK5xJ7yE40y02rh4GE0OYKSJEExmIOm8U6IC5AUGujQDqA0a+ericf6j+FQnwh2n1AfjVjJtvI1bImwePIUqx3fJIBknQCNDzmrnToN0Hjv1Pm89YeK0c+odgB+qkXEEMPJI+uuzpyyPinqbjYsTovmqZMZO4Adp/CsUY0SBz1PKpMPiJGsTy7BXNkzFzbS8eI+qsjaGPBaAdIjSZ7GnlTsVtAKkfzc/qBrGunX9/VurilkaTNLG4mAFUgjUyv3D9zxqhaJJ4VHaIJ/CrS4biBUBfwS1o4ddf3yqnhF010rQtLVB83c+0+s0Uc+0+s0V1ktWew7F8an0x8Hc+5Qs7FXT/Xb/AI1rpLggARB136Vie42k7HH0zf8AGntrq7+zyTo2n73cq7FvM8fw3MopuO/sB+uaRjCzvE/VWhYwoLZTqB5YmOQpL1hfBG4/vSpiRMJc2KPi/ODz4T+NaFY+JxXQABVJWASRuzEkQSd2iikXFPcXcU3EEkEkf05dxr5Z0JTk2fTCaUbGsHXcCD592+mNcHOsZ8HdP+sY/p9cGqrYd+tqX1jwmnz6eei2X7Dq/Rq7JhrXWOrl2uA6Q7M2e3B3ZTKwfkg0/CYn4pV/mtk237bYyyPIQFbsYVlpYa2oa3BcCHUmBc1aNTOVwp0YiCIVtIK5ONtm9ed7N/IzMoe06wM6qIW4SSUJQjwQScqEFgIbl9CJPUOlvvDM9uASBmVpC3IAgyPBYDTMAdAJBgRlYjujFpjcuA2lLZXJAuIYkK+ZGPySNQCR5QKr4fDF+rc6jro6ghiBHVIYxmBVlIOnYCCKnxGzLd2yoNtLmVmJS5B6QfGKUJOgPWzAxEqJ3yLGhFE9VlttsZ8jW7ge3cE5gNMo3Eaxxp77TT5beko+4Cq2zWsplW2qLb6y2hlClCNWsssSpA1APCeQnQFxRy8wHsreCO5EcpLeUreNuqgAuZokCVQkwSOc+fyVk3tqX7eJzm8eiZQjIoVYuaKLh0IAMAbgRI4V0RuSIBOvbxNZoJYAFQwgq6HL1gBqYY+U1n0ocCxqtEN3aU7wWP8A7mdgf9rNAM+Ssh+lfaNjIlkILd3Nchwy5JgqEdQT1lj+pp00O7glQFlBFxky5esNVacp03HRgZ5A8RTTfUYpAjLLWrqkA8TcsaQe2tRpwtoSdSa3lHDXMTh/iun6U6vmZBucjNvbU5ixI4Fl4HRL6FrZzq7ORpc6VS5AOigqsCD/AChQvHU61sYvB51DKJZDIjjp1k14FZ88VVt2hcTPbIZY0K6hiI5bjukc62kiOTte5z2Os4vNYi+es5NzM1zpejVQWOYXCDEgaKvWdfLW7htqYg5my2wQNQbgHbAaTH37hwNNRily8WkheiVOQUoHIH+4knsHKluWo1G7hpqKmGL3GFOS3l9MTcfVrYAYZmIcGD1QSJUAzI0qRW13j96ams+3qesTu7fNFWLGp4xHGjVjLdy0EjzdtAchhGka0p41Cxmd28fsisqT1ITYm+S08KgS7JG7ePqnjShJJnlEHXfS2MOACPq826q3csdRzrDwCBqREcJrTTUUtzCqGOk7jJ36gHSprWmgqo09S1hLcA9lW0NVrPHs/EVYtmtEPm4ce0+s0Uk7+0+s0V1ktWewbF8an0x8HovuL/5QPpm/40rqdpbXSwwD5tZIygHcQOflrmvcUSdkD6Zv+NK3u6vGXLToLeEGIDBiSbbPlMgBZVTEzPmrsHByeR5FGpCnnNNr6KLd09jNufUiRlA4f1VOcdbYqQSAVz9aAILMoO+fCQjQHhWQNq3iddlp57Fz8la6XUNtGfDKpa3mdeshAt3QqgLkkENcDDj1mjylSmtWhLaKFXKnFp/ZDf2nb6QEXFIUEzqRMGAyqN0n7wJ1ou7fsrPxqc9zCBAMnTy8amudCX6M2AILLzgdHmDGQDqUK5eBtzwFSYfZlqIa2GLaHQwd0gk8NBofLWkZIW2uPP2GjvtWGYZoUjN1J0kSCeFXVKSRlUZdDIB3f+Khv3FOqi2R5cv16GqQi7+AlSrnnIiEIHADsHmrJxRy3+mALmCCE6rXEKwBLso6p64BO8aFZrZL6brUHll/Gmm6R82Bv3W/wNCmRaxJylnZw7MNxkBULZULz1mh9TEchEE3Lu0QD1VZRv1jzearvTNH+mR/s9tHTPvGQcP5PvObWhDA2tcdlZrWl0r1QSoW4V/9MMZ0IPgtoR/SSBU2Tt/E3LSMyozxFzrZOv2HQaFZHA5hpGnUi85+b8+T8GrNudLaxGZVRlvKZVck9IgJkAkAkpJiRMMd9Q3HPIrWtqX8wzIgE6kXASOWnH7qvW8eCJCdYCJkQJmdfPUeC27cu3HthLZa1AuRmBUmdcpHAiCOBrTzXR/IAP6Tw83bVsZdzmu565csW7rXG6Zwzm450Jyfe3VVT543AVFb7oLZxa3Ey6WrgPhALraMzHKy/OtgbcyYi5abV4W5kW3cZjKhWEIDJgKex5rgNpbVxhxRYhhcDGdHDof5QqzPKIHb5WiOKvPC13O1wndMXcFWzh82hDFBlgkGfBHXWOcxV7ZN63Y+LtWHW2xJUBpi5HWWW1MgAjXgRyp1vG4zKM9oEwM2RoIMa9V1A+pjTMVjr7KQbV4busOh0MjKwJubwYNLHJCaRObguPeHR3Bra4D5seWrFhQJnNqfkn8aw9gbeu3WuG5ba0zEZVeB0nRKEYp1eZXTgGEEiTW9ZFwkSQBx3SfJuqixBetzooYD+nrHtII8lSdEwWArT5Y/Grq25/fspy2v3urLVxYpKjxBU+Yjd9etM73bkQPNPrrSa2dJpxsnlPt5UwoWM9LLR4J7err99ONtp3fev4GrhB4jWP3rTmSInQndv137tNd33UwoBfdurA3oh3gQcoB4eSi1eM+D/wD0PZUeK2ggKrM3AvgKC76MdSqAkb+IFMt7TTOAQ4UwpuFGVFdpyIxZQQTEAxEkCZIBuFFNbCz1tBu5+UVbsjWobQgHsHk5aVYtDWhD5tH4n10lO59p9ZorrJas9f2L41Ppj4PTfcLE7JH0rf2W62u7LGbQt3LYwNpbilWNwkKYadBq68JPHdWN7hP+Uj6Vv7LddB3W7Ox9y5bODurbUKc4LAS0ggwUbhPKu3g1GV2l/k8gcMeV7HLja23OOGT0Lf61dBgsfiBbU4iyM4tozgLBzvcuLlkMwgBbbGA0bzwrI/ge2uOKT01/RrdwtrGIlsO3SXAh6TwChuG4oBJhWPxbOdI8D691ZqaySX9gqWD+q5G+1TpNh43x5THNQFMMZJ5Prp1jD7Sl8vREaMSzyIjhBXUnfGm+pExWKJ1sACeYmMw10uEeDPnB11qG++KDGLSkaZQCDrl1hsyyM0DUDju3V82E1ct9M+kKjTvg5SBumI1pmI2XmtEqMtyflELE6jgJjyVXTEYhWE2lmYG4AgRDEF53yDqYBmDuJfu3iFGUKSTniC0B7Q0BJAboy5AkyVmToKqTIY9+46GJYEQDPAxTDiHInM0iSeQEATVnGJfIE2l1PWLESdDDGNJk69Ubv5jWba75COTaUGNx3zlB1PSeVh/sPOtELdnGvIBbTduBpWx9xdDGmmqis7DHE9InxS+EsHgRmWdOknn2+SNbLi4br9II3cBoS1zQQTIyC2ZneTQE7bRYKWlREkgKN0atHYKx9q90qC2S1xc69a2BGcXFkpkkHUsMsQZmDvrdwNrR+z21kYiwFuW3gcbR3aC5GXX+tFH+/wAlCEWJ2xbtzeU2jdyg3MigG8EU5g2XeSEOXdEcplcD3SLcQXEfo0udbK6AEaZRBMrwPEg8K01tAWrhiMqu26DmysZ7dBUFuwQoAMQMoPlAAqHKtMyniiH+NS4huLpKdFncb8hIE84nQGKcl5LyllcODoj9Qm2ywVYMNQykKcs+Sp0wdxkyF0JJGrWgQBpJMt7N+tcztnuaWzYiyUCHOxKA5XuAyozEwOr/ACq24DTQUeRxzlC2Z1eydrriB1Vt5lJW4AZyOvhJ2SDG+RGtbNnBMxGbImYA6gyOWkaVyHuddy6ZLzMSjpDZ7TlIkXAcwHhLAnUaHsq9he7Vw1tQUe1nysWWLipI10MEwZ0HCJqOZIyTje502JwSqicxctZWjwfjFUtPKCy68HjjWp0Gkx5vPTTiLORld0ZWJQyVg6GUnjoG05TymkwWIhjaZwzJ4LSGzoCF6x+cUkKw3yUO94oayLHe/VmNN+v73UKg8mn47qV7MncTPk9RqfvP66oMsYfrQOPFtwHHWpLNojlrwjU/XWkLGvsqO4kHhMTEak9vDnQGfiZQQolrjBFJYgAmTrBEKMpJjUxHGsjF9zRuYi1lvOvRnPfkhheLERIJyh8oIkeCpUCNKt90+Oa1at3LdvpSLqBUUxMrcG+DzJ3Hhu31pbPsZba5pDt13B1OZhLDedRoN8dXz1Po0tLjsPaS2irOUCAB1RJOkgHQk8/v51to4gMOgEKbgIuEwQls9VmOmUsRKqCNTmOoU1q2yfkCZ0mDA4VnWcKwxl0kBS9tchBlXW2eszfJcNdygR4JmWJhaZNGwq6KJ85JIjmTqe076uJv7Kr2mI7d0+Sp7Z1/GqZPm7n2n1mijn2n1miurlqz2HYvjU+mPg9M9w0xskfSt/ZbrrNt4C7dZTbvdEACCJYSZBnQ8vXXJe4h/lA+lb+y3XdYnBByJnTlX2bSpuH6Fd8L2/k8kpVMEsX+rmAe5/E+Nj0n9U1P/Cb+XKbuYlFCt0joVZWc3CBBz5gy6mYy6jQVrHY682+72VXfYJzMVeMyoBmXMUNsuQUMjLmFxgY110Imvm2SNdSfqwUV1NnNX2h1Uk2uyRRu2MYIh01IzEZSQSFDOVa3GUFdY4EAQalTB4l1upcdRmVlU2mh0YnqsGCAggE7/kjfrS+924HzHEMWAIUkNIBCAg9eCOounMTv1qS1sG4rh+nJM2yeqesqb08PcetMz4VdlY+S5W7xxYzMHttLZiBqA3R2lCqrL1UzqxMEGGJEkip7Ozb/AE2ZmTowWEcSnCRlENImQdNRqKX3tsGLJeyElvBUiVe5cuHNDiTNyAeEHTWkfudvalcSxIXqgm4Bmgas2c7+wxUFzRu4bURqfN9dVcVgREc9J5Dd++ypdk7LuW9blwv1QMpJIBEaySTOh9I74BrRNkch9VQXMCzgACk7lMgxAPnqricCDd0GkgeYRXUOhIjhTO945UFzBt7NA6SN3D6iazH2L0gKmYidJB0IIII1BBAII3ECuw720I50i4IVSHne28Li7WEcWra3yWA16twJpmzIujnypB39Q1pYfCC4uZCrKQSCpBBg6wRvgyOBkHQRXZXMHIA31Su7CIdrll+jd4zgqGt3CNAzpoc0aZlYHQTMChq7tY5xNjq92yHUMua42VtVPR2yOuNxUG4pg7yPJWrjNgG5mzXXIMEKRba2sAABUZTA0nfvkiJNU79rHLjbT9Ahw6W7i3BadWdmfKcydIUIHUt6axDjrSDXRYPH27s5T1lgOjDK9udwdDqvk4HeJFGZSRgHuY0UG9eGUQOjypEiG8FdJ4jcd8Vyd3udw9jH9CS9xiFu2bKrq8s4Nt7hPVUZCxY/yhuO/wBT6Co+9VzZiozAFQ0DMAdSAd4E8KmSI4RZw+wcNZVMmNw1ixdLsFzImS6pMrF4jIWlisTJABjWoe6TY1rZ2FZ7AJm50gsnMxLjVmQiWyhFOddRkEyGAY97cwoYFXAKsIKkAqRyIIg1z21+4n4u53q/RO1q5ZVLhL2QtwdZVVpNmdPAMaCVPDcbbw00N2bYsMgJsXbd4orGzcd88NHWHWhws6sozCIIBEVqW8eLa5RYxAC7vi2aewzLdtYuLx92zgpx+F6XoEzNdw72z1lEdIgJR7RPNd0ncKrbL2ficRcF+41y5grlsG3hr7gXOtlKveEBG0nqsW3iazLLU3FYjet909pwzKHZLYJdkAYLl3yVJjcTry3GnXO6KwUEElzAFmIxBaPANloIO+S0KIkkCTRisPacqbmGYFICnowxAUyBNok5dB1dxjdRjts2bdt7jt4CMxBBFwqBJVVeCx03cTWcSNYJFW1gmuX7ZvEZk+NCLqlrTIvW06RyS0uRACEKACSejVK4zZfdWL1kYmyuW3ce4HuXrVwpaWyFCh+jMAEs7F5yCGBM10HS4uNFwzA7iLl1J8/RPSO9kk7ZcCbae2LWHym42XMGI0JnLE7hpqVGsSWA3kA5+zsf0+Ie4iuAlq2kMpDI7Pda7bIOgZcloEA1Y2NsV7ZRrl57jLaFvrHNDNkN0i4QGYEoIzSRrrEAbOWqZuVbdkk6z56tBacEpSKA+Z+fafWaKOJ7T6zSV1ktWewbF8an0x8HqXuDr/hI+lb+y3XooQV557g4/wAJH0jf2269GFdoePEbCoy/bU5WjJQFVpPP6qnG6nZKMtANFOApclAWgFFBFGWloBmWliliiKASinUUA2ililoBsVR2hshLsMZW4s5LiHLcTsYcOamVPEGtCkNAYvf92xpeXpEH+taUyPpbKyR/UkjmFFaGExqXVzW2V1+UjBl+sGrMVQxewbTsXy5bh/1LZNu5ujW4hBI8hkUBdyUhFZneeKtnqXUvLyvrkf7W0I+u2T5aO/sRuOF63NbyG352MOPMhoDM90nFG3srEsFZpt5YXUgMQpY/+0AknyCtzZ7TattBWUQ5W0ZZUaMOfA9lZm1O529i7L2sRd6NLgysmHA0EzBu3AS24blUcI41Lhu5trVgWrWJvLkUKhPRtlCwAIKdYQOJ+qozas1ZuxqmmMnbWNhjcFzor964lwyUYdGbd4ASShKSHAklCSQBILAE1V2hs3EXMbZtpjL1tFS5cuALbm6CVTKvVgFZ1JBjOsCdam/QYUlqv5/4T7W2CnSdOLNu7oBcR1QyqzDWmfRHGuhIVhvIIBrcwd5biI6+C6q6kggwwBEg6jQ7jVE9y9kgz0pzCGnEYiXB0IY9J1hGkHStdEgAcq0YEAp0UsUVAEUhpaaaA+Zm3ntPrNFObee0+s0V1ktWewbF8an0x8HqfuDf5SPpH/tt16NXnHuEH/CV+kf+23Xouau0PHx1FNmiaAWlps0TQDqKbNE1AOops0TQDqKbNE0A6imzRNLAdRTZomlgOops0TQDqKSaSaAdRTZomgHUU2aJqghxuBS8hRxIMHeQQRqGVhBVgdQwIIO6sqzsq8162bzqyYcs1tgIu3CylB0sABQqkzl0ckGFiDtzRQDqKSaSalgOops0TSwHUhpM1ITQHzQ289p9Zoofee0+s0V1ktWewbF8an0rwR7B7oMRYsIlm/ctpGbKjkCTvOnZWl78sb41f+0b20UV9N2fiIbPSwL9C7IPfljfGr/2je2lPdljfGr/ANo3toopdl9vS5F2Qo7ssb41f+0b20p7s8b41e9NqKKXZiWz0rfguyFXuyxvjV702pffjjfGr3pt7aKKt2Z9ClyLsg9+ON8avfaN7aB3YY3xq/8AaN7aKKl2I0KV/wAF2QvvvxnjV/7RvbTT3XYzxq/9o/tpaKXZy+3pci7Ib778Z41f+0f20vvvxnjV/wC0f20UVnE+IWz0uRdkHvuxnjV/7V/bTR3X43xq/wDaP7aKKYnxNe3pci7IX33Yzxq/9q/toPddjPGr/wBq/toopifEe3pci7IT334zxq/9q/to99+M8av/AGr+2iimJ8R7elyLsg99+N8av/av7aPffjPGr/2r+2iimJ8S+3pci7IPfdjPGr/2r+2j334zxq/9q/toopifEsdnpci7IT33YzxrEfav7ad77cZ41iPtX9tFFMT4mvb0eRdkKO6vGeNYj7V/bTvfVjPGsR9q/tpaKYnxL7ejyLshPfVjPGsR9q/toHdVjPGsR9q/toopifEe3o8i7ID3U4vxrEfa3PbTX7qcXH/3WI+1ue2iio5PLM5KezUb/hHsjIZ9aKKK+WTd2fqaCSpRS4Lwf//Z"/>
          <p:cNvSpPr>
            <a:spLocks noChangeAspect="1" noChangeArrowheads="1"/>
          </p:cNvSpPr>
          <p:nvPr/>
        </p:nvSpPr>
        <p:spPr bwMode="auto">
          <a:xfrm>
            <a:off x="69850" y="-927100"/>
            <a:ext cx="2466975" cy="1857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1" name="Picture 3"/>
          <p:cNvPicPr>
            <a:picLocks noChangeAspect="1" noChangeArrowheads="1"/>
          </p:cNvPicPr>
          <p:nvPr/>
        </p:nvPicPr>
        <p:blipFill>
          <a:blip r:embed="rId3" cstate="print"/>
          <a:srcRect/>
          <a:stretch>
            <a:fillRect/>
          </a:stretch>
        </p:blipFill>
        <p:spPr bwMode="auto">
          <a:xfrm>
            <a:off x="0" y="0"/>
            <a:ext cx="4355976" cy="6858000"/>
          </a:xfrm>
          <a:prstGeom prst="rect">
            <a:avLst/>
          </a:prstGeom>
          <a:noFill/>
          <a:ln w="57150">
            <a:solidFill>
              <a:schemeClr val="bg1">
                <a:lumMod val="75000"/>
              </a:schemeClr>
            </a:solidFill>
            <a:miter lim="800000"/>
            <a:headEnd/>
            <a:tailEnd/>
          </a:ln>
        </p:spPr>
      </p:pic>
      <p:pic>
        <p:nvPicPr>
          <p:cNvPr id="99333" name="Picture 5" descr="http://t2.gstatic.com/images?q=tbn:ANd9GcQhVGQiM2ePT4Gb02mY13EH5l3meIAOkWxuXpSxRKX3P0fKVgI63w"/>
          <p:cNvPicPr>
            <a:picLocks noChangeAspect="1" noChangeArrowheads="1"/>
          </p:cNvPicPr>
          <p:nvPr/>
        </p:nvPicPr>
        <p:blipFill>
          <a:blip r:embed="rId4" cstate="print"/>
          <a:srcRect/>
          <a:stretch>
            <a:fillRect/>
          </a:stretch>
        </p:blipFill>
        <p:spPr bwMode="auto">
          <a:xfrm>
            <a:off x="4139952" y="0"/>
            <a:ext cx="5004048" cy="6858000"/>
          </a:xfrm>
          <a:prstGeom prst="rect">
            <a:avLst/>
          </a:prstGeom>
          <a:noFill/>
          <a:ln w="57150">
            <a:solidFill>
              <a:schemeClr val="bg1">
                <a:lumMod val="75000"/>
              </a:schemeClr>
            </a:solidFill>
          </a:ln>
        </p:spPr>
      </p:pic>
    </p:spTree>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t2.gstatic.com/images?q=tbn:ANd9GcQmNmp-hTvzDq36DdTe51cCGnBtEhAsbEcaBEy7L6LCEYEfoeDM"/>
          <p:cNvPicPr>
            <a:picLocks noChangeAspect="1" noChangeArrowheads="1"/>
          </p:cNvPicPr>
          <p:nvPr/>
        </p:nvPicPr>
        <p:blipFill>
          <a:blip r:embed="rId3" cstate="print"/>
          <a:srcRect/>
          <a:stretch>
            <a:fillRect/>
          </a:stretch>
        </p:blipFill>
        <p:spPr bwMode="auto">
          <a:xfrm>
            <a:off x="0" y="0"/>
            <a:ext cx="4693870" cy="2952328"/>
          </a:xfrm>
          <a:prstGeom prst="rect">
            <a:avLst/>
          </a:prstGeom>
          <a:noFill/>
          <a:ln w="57150">
            <a:solidFill>
              <a:schemeClr val="bg1">
                <a:lumMod val="75000"/>
              </a:schemeClr>
            </a:solidFill>
          </a:ln>
        </p:spPr>
      </p:pic>
      <p:pic>
        <p:nvPicPr>
          <p:cNvPr id="4" name="Picture 3"/>
          <p:cNvPicPr>
            <a:picLocks noChangeAspect="1" noChangeArrowheads="1"/>
          </p:cNvPicPr>
          <p:nvPr/>
        </p:nvPicPr>
        <p:blipFill>
          <a:blip r:embed="rId4" cstate="print"/>
          <a:srcRect/>
          <a:stretch>
            <a:fillRect/>
          </a:stretch>
        </p:blipFill>
        <p:spPr bwMode="auto">
          <a:xfrm>
            <a:off x="4716016" y="0"/>
            <a:ext cx="4427984" cy="2941629"/>
          </a:xfrm>
          <a:prstGeom prst="rect">
            <a:avLst/>
          </a:prstGeom>
          <a:noFill/>
          <a:ln w="57150">
            <a:solidFill>
              <a:schemeClr val="bg1">
                <a:lumMod val="75000"/>
              </a:schemeClr>
            </a:solidFill>
            <a:miter lim="800000"/>
            <a:headEnd/>
            <a:tailEnd/>
          </a:ln>
        </p:spPr>
      </p:pic>
      <p:sp>
        <p:nvSpPr>
          <p:cNvPr id="95236" name="AutoShape 4" descr="data:image/jpg;base64,/9j/4AAQSkZJRgABAQAAAQABAAD/2wCEAAkGBhQSERUUEhQWFBUVGB4aGBgYFxwWFhUaFhsXHBgaGBoYHigeGBojGxgUHy8gIycpLCwtHx4xNTAqNSYrLCkBCQoKDgwOGg8PGiwlHyQyLC0sMCwvLywsLCopLC0sLCkqKiwsLC8sLCwsLCwsLyksLCwsLCwvLCksLCwsLC8sLP/AABEIAOEA4QMBIgACEQEDEQH/xAAbAAACAwEBAQAAAAAAAAAAAAAEBQACAwYBB//EAEIQAAICAAQFAQQGCgECBQUAAAECAxEABBIhBRMiMUFRBjJhcSMzU4GSwRQVQlJic5Gh0eFyJPAWNEOCsWOissLx/8QAGQEAAgMBAAAAAAAAAAAAAAAAAgMAAQQF/8QAMBEAAgEDAgMGBQUBAQAAAAAAAAECAxEhEjEEQVETIjJhcfCBkaGxwSNC0eHxFGL/2gAMAwEAAhEDEQA/APqDu7PJ9JIKcgAMAABVUKxNLfay/i/1iL78v8xvyxfGyMIuKwYJylqeSmlvtZfxf6xNLfay/i/1i+JgtEegOuXUppb7WX8X+sTS32sv4v8AWMs3nRHV2zMaRB7zmroXQoDckkADckYAyHFJMxraJRGiMU+mRgzMvvkaWrSDQB3vfcYXOVOG4yEas/DcOzmYMaM7SzUvo1k3sAordiaAHk1gXKcRlZ1STnRM6l1UyhnCqQPpFVegmx2LDuLsb4T5Eu+jVql028p25CtsBAu4RyNdG7FWxOwIns5AwWSOGKKExvy5ZffaV0A6gO7Eqym3bpLEU1HGbt4N32S+pp7Cajbdv6DWDPs8zIJZqANG6DMjASaT50lkB2G/a961illOmzKtkhvpAdNDYjbqU/ce1jAqey0PMMr63la7fWyFrAsaYiq1Sjat6s2d8WmVoJE0mRoW1BwdcxQgAoVoM9HqBBNDbse8hxEJOzRKnD1Iq6Yw0t9rL+L/AFiaW+1l/F/rCyb2jRZUi5cxeSyg5RQMF3beQqBXxxtHxESHSrCKRW645AC+kd6Cv2YUQ4sY0qVNuysZpRqxV5XDdLfay/i/1iaW+1l/F/rHN8d4jmDNGMpzZlUjmrFyggphs0knYncEKTQBsDUDjbiftBNFNHDy4tcg6blOkncBdRVeo02wB7fEAi5007F6KrWrNhwiy62uV9FDTTHVe+rVtVe7VfHG2lvtZfxf6xzma9opQxjEmWEgWyF1y9ZdQqCylkq2rydjsBRPRxQKg0qKA/7v4n44OKi8JAScla7Jpb7WX8X+sTS32sv4v9YviYPRHoDrl1KaW+1l/F/rE0t9rL+L/WL4mJoj0Jrl1KaW+1l/F/rE0t9rL+L/AFi+JiaI9Ca5dSmlvtZfxf6xNLfay/i/1i+JiaI9Ca5dSmlvtZfxf6xNLfay/i/1i+JiaI9Ca5dSmlvtZfxf6xlmndULCWSxXdgR3HisEYHz/wBW3y/MYpwjbYtTlfc6WsTHuJjEdA55ffl/mN+WPWkA7kC+1nvXev7YDmklMkqxpp+lNyPRUCh7qq2pj89I+J7FaciJzIF5coqmmmjEysTdxxKCqKi/taT3atyCcPVZYjHLMrovMpYR0BGJWOZizMayiAL+i5nupXV+jS/ugkhVfXuNJAcaWo2oJ1yXFjnDySOT9HqlW9UlFijIpoUtii/f3gArKSs/6VZ3w0T/AJpXWnKYfwuRZJ5pFIYAJGpFEbBnbSw9WcAi+6j4YaSOACSQABZJNAAdyT4Ax6qgAAbAbADsAOwA8DHpGOTUnrk5M7FOGiKiI8jmjLl55cuwd5Gdo6Kk7KEjB3pWKopo9rF+cU4RNEZI/wBGPQ0Z5g8jSQIzJ+7JZcWTbU3egQa6cvMqVA+mGlxVEcoMQ9/+4IQfVK7HDFUA7ACzZraz6n4/HBKpZNW3AdPVJO+wm4o8b6WLMpAKilUkamr9sUjaozvsdj8MBLkI1P8A5icFFFgm7tS4byD0rt3AIH3vX4YhvuCzByQf2h6eg3Jr1JPnFZOExt7wJO+977pyz2/hA+8A4FNBuLAOFKsK2GmkEhVRq0tRHaqY1erx4XtsTgnN52FlHMUOrAEBkDDqJA97Ybg4tNlEjAdndRHZvV2ugew3JoD13I84BMd7pBKVFUXcREabNIji9I1H3tP9tijByyv4AlLThjSLNIEJUUsY3AFVahqUDbsRsPOKZrJxZiM61DLIhBNU2hqJAYdS+DsRRHqMKnhkbXqKwRsRtKdUjLGEtyobRfTVdqFm7rBGR4ZC3SWabRvpf6sai3aMAJV6h2NEHzg3SUcyfyz7+ZSqOWEvmBTcNgy0f/SERydKKElAX0GpW1KI1GqRqUdnPcm3eWzqN0iSN2ABYIwP36QSQPn/AFx4/A8uxUmCElfdJjTp+W22FkWRTOKHYhUVm0JExjkRwSpZ3Qhlfv0CgD31UKbS4lQ6tCK3DdpnCHmJgCN3iZUdtaNYSQ1qBALaZK2PSrEOKuqIui3i8egP/qqD3o7EDwSDuAdv6j1GOlCpGaujmTpyhLSxhiYA/X2Xuucnx37du/p3HfBGVz0clmN1cDypsb9sHdAWN8TExMWUTEwt43xUwqNK6mO5FEhUSi7HT22oA9rIvYHHp4meYVAFCUJd2aEXMckDtQoDEIMcTCRfaYGIyCMmmYVqG4WPmk3XpS1Xc1gr9ZnWy0KEmgVuTUXMckeK7DviWIMcD5/6tvl+YxXhue5qBwAAfRg3gHuNr3ojwQe+LZ/6tvl+YwMtgo7o6bExMTGA6RxGelfnZhJUL5eTWqrGrtJqAXUGKihqDEL2A0bnfZhw4OI1EgAYbbV2BOm9PSDpqwu13W2Nl9+X+Y35YvjTSpKPeXMx1arl3XyEnGkeItNGwjD8sSvpDNGEbaQA7ONJKkHsKYdiC0yPDI4h0qNVUXIBkfcsdTAWbYs3zOLzkBWJNAA2a1UKN7edvHnA3s6KysIoio1AvyFAAb4BgA1bUCBtjHxkFF6lzNvBTbTi+QxxMTCzjfFREFjDaZZrSHawXqxZogDt32xgOilfYIz2SL6WVtMiG1O9bldSsARqVgoBHfyNxjMw5g/+rEvxWJiR8LaSj/T+nhfzs8ukaI2vYt6UO7UwA29P2tu3Vg3hn6TrbnhNNbaT51E/0ogb+nxOC2A3LR55o20TlBq3RwCiNQ3U6mOlxue+4uvdOPW47B4ljYnsEYOx+SpZP3DBksKuKYBh6EAj+hwNxXNmGCWRQLVGYA9iQNrrvvWIlqaRG7K4JliuYmMgto4wAmoELzAz6yoaupelbrY2NiDiz8HZmYl6BLdi1tqvSG3ro2Ar03wZw7JCGNYwb0iifLH9pj8WNk/EnBOGTqO/d2WEBGmrZ3FqcAiG5BN2TZ7kjvtW/wAe+DYcsqXpUC+9Dc12s+fvxriXhbnKW7GKKWwt41myojRWZWkcC1ALaR75XUCARa+Cd9t+3mTaGJWK6rY27G2Zm0k2x80qHtsK2xbjZhMeiY1q3QD6wsu4MQG5ceKHmj3wJkcu0ckSzsoaRG2KhAG1AKAwJDSMHksW3mtveq6sBKVmU4zFHmGjuZ41jOo6CyOWkGmNgw7KAXJ/5KdgcYRZmOGRYygkViOWRHqlBKNIFdQvV0iQ67vwwvqL/wDQUJvQL+XrQ+/YDb4YVcLyXMeLMUiIquERVs05UBmcnfpTbSBsxFkd3U6rhlAVaSqKzIk+XUhFhbVROnkNqABFk61Hlhvv3xrFxaNVLcqWJBds0DIoC3ZNLarsTZAHnDfC3i8IkMUTi45GYOP39KMwU/wmjY81XYnDlxkr7IzvgoLmwnLZpJBqjZXHqpDD+2NcYZvhUch1FQH8SKAJFI7EPV/1seCCNsLU42YpOVmtKk+7KOmJ7Zgim/clIUsVFit78DXR4qNTDwzLW4WVPKyhtNJpVmq6BNDuaBND4nthPDxwhWZjG4Aj6kOlFaS7RmJb3QFJbv1DayAXePMajGLBx0cwoUICx62Ng6QFDnbuRRq/Xau+Mo/aG0VxGSWZhWrwhVSQa6rZlUCu/wAN8OceYsh7WB8/9W3y/MYIwPn/AKtvl+YwMtgo7o6bExMTGA6Rzy+/L/Mb8sXxRffl/mN+WL43Q8KOdPxMincYWez+a15KNoiG+j6PmLCqflQB7euCuI53kxNIVLVQCr7zsxCoo+JYgYpwThYy8Wjp1MzPIUGlTJIdTlR4WzQ+AGMPGtYRv4FO7ZlznodU2mzqbldYOkUANHa73096F1iJmZShDBg4KXSE6VIj1lNiGIJk23Ox2NYbJHZoYrWOdqOjbzEk2YzAB0BiCrBSUGq7bS7Ch4Uiq3tdt8aRZibW1htOr93sOao/cF/Rluxbte3llmM0qUWNWa++ia2+AONEYEWDYPYjcH7xi7+RLZ3A+GTSNq5qlbpl7e63ZdvK1v53GNeI5PmxSR3WtSt+ljY/caP3Y8zPEUjIViSx3CqrO5HqFQE18e2B5c08xEcQkiDkjnOoSqUlhEj9bSehK0KY76awcYSupbLqKnVhFaW7g3DuMyEjnhFsmMlbpJgR0NZIprBVgaNgbEgYcCZSasWO4sWPmO+Of4ZxeIRS5f6KVo9IQaSEnWQ9L6G94k2TRIY7qTqrDST2YSOMGEKsqvrD6QN7GpTpohGW1q+xvc4bOMP3Yb2ts/MVCs72Wfv6AHIkid1WZyKaRdZEg0lgNLat10swpwT02CBQJ1jim5gTNtojWzrRmj5pOnTZUdOk8zYML6bvyPxbM5hTGRCjPbKoVjIJNSMGVlpGC7Bj3HSMdVw95DGpmULIR1BTYB/qfFeT8z3wmp+ms2z0eSSk9WGLcq0MTXFG5eTbW2zvW9a5mDMPhv8ADGOfz5nCxKpTVJpZiepGi+kYoBYLKUUBiaBK+9VYpxPO6pm00TFSqN+qV+21eD1Hv9X8DROeyogjicdoTTEAm0kpZGIG99pCd+xvucVpgkm1l7e/kKu29whlsEHse4+ffC3ISNEywONgCIpLHWqBKDDurgGu1HSTtdA580ioHZ1VTXUWAXqqtya3sV64WZydp1By8bSFadJNkUNvp0mTTzFIsNpNaWO9kYA3tpDi8LuOL9EWHvqVMZHiRjoS720kvpP8JbAphzEk8fN5uWjaMqQjxMBL7w6qbVahgOlarzqrARyUiSkNJIFh0seYGnhLdVStbiRR7rAWUBDeVsNjTcspiZV4p2Z04wty0YncyOAYxqWNTuCDqWSQjsdQtR/DZ/bIxp+rJWW1zZdCKJEcdnfco6UFPcXTVt5FkyGIKoVRSqAAPQAUB/TC9hsZKaF/ArGXjUkkoDGxY21xEodR8np7+e+D8LJC8EkrlS8L1J0btGVQCQsGbqBChuj0O1myyBx26NRTirHDrU3CTue4mJiYeJJgfP8A1bfL8xgjA+f+rb5fmMDLYKO6OmxMTExgOkc8vvy/zG/LHk8oVWYgkKCaALE0L2A3J9AMZZnMiPnOdwsjf/qPOwHxPYWcc2PaRJi2uRlj1vHy4qvpNBmmDXpYdtGnuN+5xplVVOCbMapOpNpDfg+SWUCeVAzl2aMswkCpZ5TIASiHRQtd7BJNnB8+aKyxINJEhKnfqB0symv3TocfOq84DyeQibbKy8k0pKppKgMoKl4msAkVuApPriueyMshQnKgyDSslunIkUX3OoyKVLMynSTRZT7xxyoyjKfffU6dRunBRjudNDDpHxwv/Vco2EykeNcWpvvKut/eLxz8nFI4GKoGy0yANJC3MaAxsSNQdQyRrYJV6WjsR3AK4fxFiE5UyAsFPKlGhje5YFiS97C1sGyQfWdhOK1Rd15r/fnsZ+1u84fqEZiFhLTIjO21AFYswulrXqsLMu5Fmyu11ekLMmBS2lZo5QVAiUjfUdgNLFKO5Klhsp2GGWdzMpUrNl0dSQNnvc6aP8JBPf4fI4Hz3CpoyHjbWexKrUlb0XAJWQ9gSAD5o1WGwknbVv67+/8AOgGVsB5vNmJ9eZSRF5QGpJ44mcqWssFkQswX9kFwL2u8PD7OZd9LOhlrdeY7ygah3AkYjcYT8M4khlczx/8AmG0LJopWKLoeNtXWhtW6SKO+HA4KIyoileFTsUB1A9q08zVpNL4Ha9vIz1Er2l3X8bfkYm91kWZpHHEebBGXEcPKmApQQTzECEnqcWKUgCieoXgjN+0bF+UkWksPflOkR7FtUid1XSslbgsVI2HVjdeHzwu7xOs3MILrJSMSqhbR0GkdKrsVPbuLwJm+FSysWeKAnyomkD7hQOrRp/8ATWumtjvucG4wm1lWS68/jYFSavgNyeSijcyPNzJKos7ilBBPQg6I7XyBZA3J74ZTWyHQwBI6W7gWNj8Rjm4fZ6a2OmFAfdBZ5CgB1AKVCBd7N9XfDLKcVWILFMnIIAVSW1QvWwCyGt/4X0sfjhU6PODu/fvASqX8WAfhWUYSKr0WjLPIw3BdwQguhdIzt8NS+u3QVhfww2859Za/DHEPyOGOF15Nyt76lwWBdFwCFXDqlEEkAM2gMQQWEd6AxDEXV494zKyRFlNUR8LBIFAj3Sb2PrWD7wt4+9QnxbILOwU61pmPgA0bwNK8ppMufhYFw2bWUhNgwkmS7O6t9GLPru3n3fGDOKZJvrYydaqVKg1rW7Kqe6v+6R57/AEycviF1tNGAPO4J3+G4qvvvvh+wsYdUk4STW1vvuBFXTONyebYKeWygyjqJBcalp0a1FnVEGBtbGkG7qzIYc6Y9Svl29CQy2ANyRQAJIPoBjfM5NY6hc1G4qJyKaN091dY70pJW6PSQS14Q8Q4zoiGXS0ZvrFAtU7giHbfWQSKvY3WxxtjQfESWj2uv4GUFO+kWe0XHZJ4Xy6lWLkhqBU6FoFacbEsCb9CPUYZ+ynteJgIZumYbA9hJXkejfDz3Hwy9j8vBpdc0ATdDWuygC2HagAWPpvhjx/h/D4crNLyoZDGLXydZ2jAKkFbauxHk+MdJ1qHD34dQbfVc2/exXEwjUXRr3Zj3Exyfs3mM9Lk4XV8s1j3pBIzMAaGrQQA2xvv95wwk9o2gr9LgaIWbljubLgBQdRZVDoL26kFV3rfAdtT1ONzA+HqJXcR5gfP/Vt8vzGPcnnUlQPE6yIezKQyn7x5+GPM/wDVt8vzGGN4FLc6bExMTGA6RyPFc/yknYHq1uEFXqfTaivPuknxQN0N8ZcPzQjjClQDQL/SamZmsu16RqF6iW23vYAYnGp1Q2xr/q1ont7y3bdkGnUbJA8ftUSYOMxtmZMspBkiRXYX25hNCvWgrH/kvrhfEt4XkFwsVeT8wAcQSGdpYol1SbSkUC9HSjajtQFH4hr/AGcXXjQlJaXWpatEYmeIhWAo0oGsN1dYsXQG25vnuESB3mAJ6gVqtSqsaiwALbq1gqSAQT2BJwM/Ek6gthyRfLN5fUxr6dZAywGyCQdyCCpJ7DGMLd158vf9i6s5Ob1e+RtFmG/SITE+rTGWMbyfSU5K8tHJBJ6C+l7ooNxdj0yxxq7KkUuWb6V4SArwAj6QqhBVltGcp0myxF2LziyT5d9DJrMluzJUavp0m0UHokStl3NKtGtWNDwJ9AlhcsoGpFKaJQLJ0qy0D3ICstdqoYtaeb3+vy5gZ6G+fyGUXToysMoYEllUUFBUFtQBF797HZtxjKDPaCeTmGZRRCTjUlHpKCQAyAgjudQFgUbvHnD4mRGEebiRCztXIGtbbrsMw00Q2xTYkg3i+R4HlsyupJpZFBIJ5p3cAgtY3B/hUhP4dsU7xT1tteab++3wD7NtakhZns450mPSP+oV9PNBXVrttHMiDpY5t2QBvv3BbZ2Zs10xxyChuHeONVJsEmtb3Rde1HffzhRnIH1KQY3jEkgDsBDIypGyysXQFCA50giOyRfxNf8AxVHEHeFYLIpUWVmbYAAr06TZUbDc0PO2HxpSrWlTim/e/MGMJbZsMI+FyKKMcuq+4liEdC9Opz19jVlLPyxfLTHKF5GVGUhQeXMCEVdvcdVJoE9ruh2xTJ+yjToJJp5DzKZ1HSp9BXdQP7+bwJF7Dwy8/QWXRJpQ2T1IoLs1+8dbMu/gYJLh8xqS9bJ2363HOlGLtqz78jq+NcU5ERcKZGsBUBoux8An4WfkDgTi3H40jVuW0yyRtJShSDGoQsTrIB2daHm8IcpmVUxQcRG8N6CwBilJGlSbvqVbAB/ePfvhvz8ikSgvGY0Ro1trARipKd+3SgrxQGMUuFdJpaW/NbNcrBOnPkKc3xL9Ej50KLCOa0UsVlo7WzzEAKqCoQ2OmxfcgWzk4zJJ+hlS6CZVkkCxGRQpCkqW0miSwUdqGpr2F0zHtflgVSFeczktpjUHeydR8XYJ9djhA3Bs6pWdWeKMbCGNixRHe20pRFiy1b9tIoVWjsXKOqqtL/8AXNem+CoUWt3ZHUwxz/pWptYQO1kuOUYtA0KqXevXuSQDs29FRhFwvi0GVlZJXFmJFkO7K0gaVntiOo6ZFG+9D0rCuPi2dmV0Jl0J0u6x76tPUins1E0WrYjHVez4iGmFMu60tlnShqGmwf4urAyjSoxtUeq9sRx8W2voEow3vcTJkpM1IZMokcES+6Su0pBv3QQALA3rff7yF9r8yDJE0BaQDoMYLISCVa2IAoMCP6+mOpz+cWGMtXwRR3dmNKo+JNf3OFkPsupVC7yK+kazGwXUxYu24F0XZvuxT4uEo3nBNbK+/nd8+RanFOyjgGT2TeYA5uZ5AdzH7iX6UN9viTiuQ9l4A+Yh0aG2YOta+XKDsCQaNpIvyrFs/wAMy0N655xQ16VkZioBLaqRSRuDuf67bEcB4O6vzmdgGUhYj1MisVIDvfVVXX7JZqNdx/6azhJylZcuSvvhIXOo5SSXtFofZagw5rgNQpUiVdKnoBBjNt2tvNfDCOD2YizErTSM08QJVFf6uQhdLSsoAU99KhQANN73eO6wg4I3/Txr+6XHyqRxX3VWFw4io4Sk3nC5c7/wVCnHtErdWAzcDkVl/RpRAioFVALQUST09rNjfvt8bFstwvMqReZsBga0DcCrBvfx6+p84c4mE3Zvscl7RcKjyitmsuhWbmhiVIAbmFVdWBBGhq7KL1HVYtjgz/xPBPH9CXk1Ei1jcqtNR1tWkdvW+22GvE+FrOqq5YKHDEA1rq+lj30m9wKuq7E49zkKrCVUBVA2AAAG47AbDGmlxDhGxlq8Opy1HS4mJiY0CTmpplTnM5AUO1k9q2/r6V57YR+x/A0imzMyIYzJJp0NWpf2twNlB1IQoshas3srHMm80qv7nNkI9GlQIUB+SiVwO1qD3UYzyPB5YFqOTmdZYoUVdQZrID3YbTY1MxshboYXxNTGgvh6eXN+Zt7Ucb5ckcRvQys8ugkPpQfRxqR25j2t2NgfWwv4lncskMrIrxhEcOkYUIelRV9t2ddwN6sjbDLVMZfsnzLEdSh2iigU70CV1sWHc0NQ2NG7cR4PIsUgXMdGzfSpzHVlprD61/aUGjt92EUVCOnU7P45z6P2gJtu6SBuKcQjni5cvMUq18yM6G1KCC6eR1EjT3o2drwLlsvH9JzJ5gQLUtIEkdVLCiNwxUrRYbG9xubZZWafMMFLLEqqGZ4x9IS46UqQEIdPUasjpo77B8Q4FlpJVy0aoCQTOQA8gRdLAMxsqzswOs7nfDoQp30T9cZst7gqTuny+4D7KcBTNCSbMxay7alYitStvstnSO/z898XzeQXWTkZZgXNUg+huqvmN09qNqT2GxPdrxGIs/IjTXFGqgx9kZ21sFkat0CqhK2AdQu7rDPK8Iptcja3FV4VNOwCDwK8YKpxslJzvh7R3VuWGanVk5d04mb2WzxKwMQ0YWg2q1UEx6hWlbFIBVDzvjvsvkEVVGlbA70O/nAuY9oERmSizA0AK6ukNtv8axg/HHDAtGyRDVzHYHp0qNxtv1dO3fx5wirXrV0o2S9MXbJKtcM4xneVEdPvt0xjtqdulB8rIJ9ADjfh+TWKNI17KAPmfJPxJsn4k4A4Tki+nMTD6Vl2UqByVO+hR3B33J3PwAoG53iKRDqIvwtgE+B8hfnt39MZZqy7OOevr/QqOe8y+ayaSCnUMPQi8Jc3wTLQsHWBWkchEUUATRa7OygBWJPoPOwxafNySPl6d4VlVhpULzA6gtZ1qbjpSNgNyvrsFnkmWcDUzsENSsFVERgbZQopGDKNTEEkEVWwxpoqcMa9+V36fcp1ZbI8gVIZGZVR8099C2UjF1pGw36RbGiaJ2AoEQvNKTAsjOBIebMhCaF3PKDDvJYF6R0A1d1gbgnCXmAd9cSMFY+6JJiwBbdeqKMjTsCGPYmgBjqcrlVjQIihVXsAKA/73OCr1VB5d5fRf50+YK1T9DzK5VY0VEGlVFAeg+/c/PCDi3FRIzRh9KIDzSbFKuksfBNANVd+24DVvx+aanHSkWmy25JQXzASB0tuukDc773tjPhXBi2kyx6UQCkbTbyeZJETpFAKFWyF+FDCaUEl2s2XJ/tiEcD4Yxqea2kKgLqG8S1QG5PWQeoirNjG/Gs06BdJ0qxpnC6mWx06QekEnazYBK7b7M6wHxbLl4XC+9Vr/wAlIZf7gYWquuqnLb7L+i3G0bIVZwJ+hvotVlIWR3OpgHYRu7mz2W/NDbsBjoFwt4XlUMR0nVHLZ012DCip3JvuD8b2GKcBzhowNvJAFVmBBDjcK2xsMQu6miD8CCSqJyi/J5+OPpsVHD9Rscc5JmlyzTCRZNBYyIUjd1pwC62oIB5gc0SPeGOjOF/E+KiPpUF5WHQguzvWpiB0ID3Y7bHudsBw772m17/D6hTdsp2E59pIigIJVpKEQdSBIzWFCstq3VsaO2PDn81dfo6n480Vvfw7ihfzxuMgYY8nFYL862I7MxSVpm++3/qMM5o6Pww+roUu5s7/AEdh9CpKStLcTxZzMluqBQuoD3wTpvdu/oL+8fHBvEPqm+X5jBGB+I/VN8vzGFrc0NYZ0WJiYmOic843jSNTlFJZcxYYAkx+rhVBZtrUqAbDEHa8M8nnkfqjZWAO9G6PoR3B+B3xUe/L/Mb8sC5/Km+bGPpUG3jmDuY2PkGqH7pojsbKtw/aRTXQTS4js5OL2bCs7Jypv0gjVHoCOf2oRZYuPVD06q3GlTuAa09oGJjVBtzHVNtzv6V8seZPMJKlimjkWjfobBBHg9wR4NjxhPm8u0kTxmQEwFolBNNIdKtEe9FyhAra2s9rGMEIqTV8Wx8P6Y+otDxszeJNEOZeD6GExuU7fWKGDSJV6VOle/fvQ8+cF4gIUfWGGlDKw949tZ3Ns76WBJZr7bAb4do8MkQHQYnGkKQApHbTpP8ATTW3ascVxVCKy00ih0QUeZYljDnQzxstuVKgMl0R5IsFsZdrGUXvf42/PmKtpaZ2HDYmjWSWYqmtuYyg2sYCKptj7xpLJ2Hp6mh4q8u2WSx5lkUrGP8AiNmkPyofxeML/wBYLmY8shrrkUTKBQ6I2kqj3RiqEX3Uj1x0gxllaNpSV2/krYGZeFsKE4RI1cyUKLJKwLybJ72+oud6JqrIxvH7PwghmUyMDYaR2kII3FaiQK27D0wx1YWp7RQFq5gANgOQVjcr3CSEaGIo9j4PocUqlaa7t/gv4I4wW/1K+0GYZIgVkEXUoLEgbHba+5Fhq7kKR5wty+ZhDMzc2eRiCimBwxr3K1qBtZ6yQN2O1nBeXzaz5pWW2SONtDUQpZmUMUJ96loaht1EA98OqwTapJRknffp8Nr/AGKzPKeBbw/JPzGmmCB2VVCr1ctVs1qPcktvQA2HpeMeOJrky8T7xSM2oeHZF1IjeqmnJHnSB2vGvF+MiMFIhzcwVuOId2Juix/YSxuxoffhPkkgdebPOn6QWHXYUwttSRqxIAHYkbNvdgnB09+0njGPlZP0XX7lSWLRz1OrRaFDYDFsJoeNspVZQoHLLmVXBjIUoAVHfqLdj29T3w1hmDKGXcMLGxGx7bHfGWdOUdxsZJ7AXF+IJGumRS4dWsBdQIC2QfmNsK8lxR4Y4o5KJQqrtuehltG+Xcaie6H1sZ+0EmqejQQJodyD9GH2Y7be6w79rvteGefy5syIolR0CvGO7KCxBjN9xrbbztuPOuEYqmk+f39/gU29V1yGiOCAR2O/9ce457h/F0iKRBtSk11EI0di1Xlnr2A3J+PyDfNcRSMqHOkNfU2yAitix2BPi+9HGWVGSlawxSTVxRn52iGYjQ+9pZW+zbMNoN/EMTIPn8LLrJ5NIlCRqFUbAD8/U/HC3Jos/NkcDRKqrosXoAJVpK91mDX8F0+e3vAc0GaVY5DLCunQ5YvRYEsms7uFpSDZNMBe2NNVNwa6b+eEvmKjh+uw4OFOVv8ATJ7N/RxUe2lbl6SPJ1Bmv+IDxuXxTPcqMsBqbZUXtqdiFRfhZI38C8JczC0JjXmNzJHLyutDUekVpo9IUUBYoLuSTuujDuvzwvo2HN5XkGREz5kOoqODWmo3cjtQYAEe6ukgt5Ow2Bs7NjcYH9nkPIDnYzFpq9OcS4HxIBUX8MaSg2bxKltelbLHv4juHXMpgfiP1TfL8xgjA/Efqm+X5jFrc1S2OixMTEx0TnnPL78v8xvyxfFF9+X+Y35YvjdDwo50/ExdMRDMr7hJjoehsJP/AE3Ppqoxk+SYvTG3FOEiXTIEV3jBtWsCVCGGkkdmGpirUaJPqcbZnLiRGRvdYEH138j4juPjinC84xGl9pY6EleT4cfwvWofeO6nHP4qDhLXH4m/hpdpDs3uthdlvZ/LNINm0ZiPmRkuSQxAMnwsgxtve+rBHEOEQ5Zll0jlUySljZj5pjCuCx2AKgGvBB8YtwuA5cMdPMkHSFHdYVaQoVAs770CQNlHizrxrigaCRZIpUR0ZS5ApdQoGr9SNsZ9qy05Wz8/a+pWdGdwDjXCXgMc0VEREF3ZmDi3Wy2hDcapzBvuA7H1s+T2gjlgILOjkEFYwZHUqdwrAUQaNN2IIPbGnCONvIIzIqaZCyqyMWGpNQIYEbXociiRtR8E6fq+SUaJAkUPYxxknmD0ZtK6EP7qizvZrYhOP7avL7FxlzjzOZ4PwaXPRs+ZkYaJBy1YBwsYjDAsLpmcSISTfugdicO5+HsKRs2DZpEKRkV+yAPWvPy9BgqXIyAyhTEscpu21al+jRGAUUD7l3qFehwgyxdzyY+WGVyrkQyFQFDFCrtKbVgP/wAhZo3V3Ud72S2XRF+EbZLjG3MZH5jqESI6ea3LJDMdJKIpdqLXpFDfxjLi/EJOVJqzUUB0MTy1Lldq2kY7tuKpQexo9sCZPhpCtFoDMCmphQVSqsCJZG1bgMWpQdJIqrwXwbgfMJmkVaKVENOyhgQz6SSbZdI3JNX7t1hnZwT1zdre0C5PaKGns/kBHErUweRUaTWzM2rSBRLknp7VhfNwKctscvpFgXECSOqlO3Y9JNVuWrxg72dzweER39JDUcik2VZAFJPkhq1A+QR5vGuU43HIWHu6f3iBf99j2NH1HmwMtTtHOTYyNklYDymT+keOUKxaFfdFKqguNNbUCSWBFWQ3ahi3AH5dwN7ykkUKDLff4dwe/wC0PkC8zk35hkiZQxUAq4JVtGoruCCvvEXv8sKs/nWEglrRJFQkQuNLI3utYFlbJF+CO22G27RWXRfNe7A30vJvKJIxO5FvIVRAPdZmGlDubq2F+gU98FZfPxxxKral0aYyCpZgaAUHQDdiqPY392JxCTUYAO7SKw+CqpZjv8Nt/UececZyYK667Cn9Sm+9eSpOofIj9o4rEkoy5/jBMptow9p8qskaxtpBkfQHIto9mbUhsURo9R9/Yn5VCkVSsGryAe3gb7sar54Uy5jXlzG9alkSNyaag7quoXY1aW7+O/phhn+GEwCKErHpA0gra0vuqRfunsbB2vbEliEYt82ReJs5+BGmlUONQncHfe4oyzMrAdITVyV8g6qtiScdiowjykQizAEl9SBYWJsCuqRPQSEjV/EAK904P4vnjFGWUAt4u9P318L/AMjErtycYx9+9iQxdswmHMzaKfdhTmV6vIWRD9yrL+IemF/tFmAkwJOnTC7WbAtQ5F1saI89vjeDeGE/pMxYUWjhJF3pNSgi/IBB9PO2+FfFC2YacR2ajYaQwBfQdLLV6hrHMQEAD3TZOwZTVqsU9kl9c/kF5i36nQcHh0ZeJKI0xoKOxFKBR+OL5pR384vksyskauhtWFjatviDuD8MUzYH34yO/aO5ppcrA2B+I/VN8vzGCMD8R+qb5fmMOW5qlsdFiYmJjonPOeX35f5jfli+KL78v8xvyxTOZnloXq6rbt3IHofX0xuh4Uc6fiYHm58wGIjjDDVsSQF06F9Gu9eseNqwvzGVlZ1zMiMj5c7KjahNGffDKtkkWzL8dq3OGUXFCzBeWRtZPVQGpxY6Ox0WNWnYjHmR4vzNPQRZHkmrRnrcA2AB8NxROAmozVmHTnKm9UTMzOj85ZOZEwsMKZVU1QIB6k8giiLY2SaJWZ40siCNkDFwysAxU+ApWxe9giyKIIvUKwPkZtLpQ+jzA1qL9xyrSOP+LC227Nq/f2YZbg0ZsEDR9nXSD31D0Pcbepxy56acv1Ftsb7dpHXDnuJ4HaPTIyuWjKM5pm6yeXMjUSAevUKFUAe2+OpTOoYuaGGgrq1b1pq79e2E0QljlZXcW/ZnGpXFmr06QGAoV2I+QsHiGRmQoGY8hRYQVIbUH6tyNQKx6yFZW3UUwNYqpGNW3X8dBce6Ey5R5ysssLsrKNKJIBQIatYcrT6XI6TXg9seZpZebCIIRAzalJJUnl1bEotgkNyyLa7PoWwXleCpSsuYlZTTCpBoI2rTQrSa8bdvTBHEWrMZY97aRKHe2TVq/wCI0EEfxD03Q6ubW+/2uGoeZR83HlkMYBOhC/7xYm/ePcszX37k4O4dlzHDGh3KIqn5qADhCYpHzYMqlQZFCjYqVjEjij80Q9++5A2GOnrA1sRSvdvL9/MuO/ocjm0p0Kbf9RIqyKBzQC1uqkkBl1NKKIYbA0SMHZ/2ecixJzvVZaBa++mVFDR+tURtVAE4H4pFo1qptYykiWLMbSNJYB/dtQRfk1fYDp1N4bWqSjZxBjFPDOUTNNl9mkMJ02EnKaZD/wDTdTp7hRWxFg1R3c5ErOsUupS6E7xkEAkEMhO+1VY9QD4GGdY5/jzcmeKZKBp+ZQALxqFY6j+1pCkgep9LwtTVR2WGW1bfYYZj/wAzD/xkv5fRfmRg8jC3NS6Zon7qyugPgltDivujY38sbtmie22AnB2j6fljKcXK4C2WLRhQNT5eS1DdnCg6BZ9YnAvw1Hxhlk86sgJWwQaZWGllOxog/Ag+h8XgGSGyWtlJq9LFdVdrA/8AkUfjjyLJvqLRuVJADal5gbTeknqU6xZ3vcd+ww2Wmay/fMrs5QyGcTyXNjKXpsqbqyCrK1j0O2x8d8KuMusuYhhIGzBt9t9yAprvS/39d1dFiiW1uVXeh1MQPCjyfQYQZDMRgvmpCxDvpjGlmLGzp5a1eqtumxsTZHYKV+XLb1YMrbh+U683M4ukRIj6M4LSH8Kum/8AE2GhGF/AYiIizKVaR3kIOzAO5KhviE0D4VXjAs8QzcpXqMEQZXp2QSSEqNI0kFlQBwd6tq3o0U46ptXxHDfpj6sFOy82b+zDA5daNqGkC+RpEsgWiO40gUfODc52GNo4woAUAACgAKAA7AAdhjDMSqRXnCpS11HJc2OpJqyBsD8R+qb5fmMEYH4j9U3y/MYatzXLY6LExMTHROec8vvy/wAxvyxZlBFEWP8AG4/uBiq+/L/Mb8sXxuh4Uc6fiZk+VQsGKgsOxrfa/wDJxV8lGRRRSKA7eFvSPus/1ON8TBWBAs/kS2h46EkVlL90gimQ7bKw2sdiFO9VgjJcQDkgWjr7yNQdb7XRIKnemBINGuxrXA2ZyCOQxBDAUHVijgHcgMpBq/B2+GMtfh1UytzVQ4h08PKDc19IhVhsfPYg+CKwFlZJSUEg3iY9V7OCpAYE7lt6PjfvYxkrzx7UJ19bEcnxsVy3PxtPl5xvl+JozBepHINK6lGNd9N9L1/CTjmulOmrNHQhKlU2ZtqVAF6VAGw2ACrV0PQWMCQZ9f08KXUnkftMAUtwRo9ddjV6aY/3hjfOcPSWtd9iNmK7PWoGu42H9MJOL+z8LtFEilZOnqViGSGPSDZ3sUiqAe7Uf2SQqyluOlHFhvnuMR/pcaIeZIkbOY1FkxsQC6H3SwKgabsgtW9W7y84dQym1YWCPIOBOFwJGgRdgooXuau6s7nfHgZMurtI6qjSWLNBeZpFWfJkLH/3YVKzVua28zPKOmWPbAuOoAwtqEy8skLrKldUisF8iuYD6WD4wXBxKNFjHM16ukMAKOmge3buNvv8E4xmhkkZJitaKKxkgMQbLWewa9FC66SCRe2PFZIqQmQRtmCFVXFCViOgURavW2rxsCDQGHtRcYqT9fX/AAVFSu7IfXhXx2JQEmrqideoCyI3ZFlGwsqUskeqg9wMYcG4g4KRuGIZSUc7khQNmI899zV4bZhARfpjO4uErMZG0hAc7k1bVGEVu1rEwO/cbLg3LZlZEV0NqwsHcWD898an78LOFyNGEgkWmWOlYG0kEelSR2KtupKkediaOHb7mqMdGBniyyEdjiuJgQ7BgnGksfAJPwrCnheXaYxztSR7yRRAb/SD35Gui5DOdIFDV3J3x7ncsZNEZFxFtUo9VUEhSPIZ9Fj0BHY4P/Sj4Axa7ke7u/ov7McqTlO3JBTuALOFmUi5TSaG+jY6lQj3HYkvR/dJo14JbwaGryE9ziuBinFNdRyordibiHFJcvOXeR5IpaVYwoHK0gamBG73d1t59MUf2sj3ASQsL2oDtV7gn1w8xMErLkNswThvElnUsl0G0mxW4AO3w3GL8R+qb5fmMEYH4j9U3y/MYtbkex0WJiYmOic855ffl/mN+WL4ovvy/wAxvyxfG6HhRzp+JkxMLn4i/P5apaqVDtvtqBJ6q0jSug13OrGUftEjJqCt7+kC1F9HMu2YLWjfc+mDAG2JhdNxWnCgba2DE/srGgZ2777kL/3vfKcTDsF0kHSCdxsSqtponUdmXcCt6vEIHYyzGWWRdLqGHffwR2I8gj1G4xriYqxYvjmeCw4Z4rJVwS7xg+HBtmUG+oFiBViheEH6C9tmEncwjQu1x64RTNIG95iGZ21HZhrquk468HAPCog2X5TCwmqFgfIS0/umk/fjmcTSVPvR5nU4Wq6ndlyMRwOS983N3s9t++3w+78hR3DeEMG6p5JFBJKPTBthRN+QQDt5rzZIUGfdI5geswMEBOzONMZBcdr6+496roXj1eNNRNKNIJYEkE07JSD16b38lR5vGGUW0a5JND2fOlGrlyN5tQCPje/cbbdze170Bxl45oL2LE/RWv0gkFilHvK+zA+m97A4x/WzBVKgEkuNN/ZhzXzOj++M34vGrNIkSFnB0P8AtSUyRrdC6JJ7XsLwKglyEOEk8M8ynAM0kYU5utIWgE2FVYJvUbI9fX1xpNw6YhLzFsF0lgCD7zEkANosqQp1A+6CN+189xcvEjR7NKQqAi6ZveJH8Ch2I/hOKHhIb6ySWQehbSp+axBQR8DeJZt3kMhTPeH5WVSxlk5l1QC6QtEk/wDyB9w+N0z1NPAvlS8m3oq6KNeCZR32NVix4FB4iRT4KKEYfEMlMD8jgThsTpm5ld9a8uMoWrmVb2LUAFQ2u76rK38THDrExMTABkxhnM2I11HtYHcDdiANyQAN8b4zmgDij6g7Eggg2CCNxvi0UwJONoWRQDbhSPdvrsDa7NaTZAIA3xc8WXS7AEiNqNab+Ys7gnYeSfGNkyCAABaqq3P7BJU3fe2Y35s3eKHhUdClqqrSSp6b0m1IJI1Hc4vBWS0eeBYLTA9qNbEIrkGj6MB87wTgdsghINGwbsMwN0F3INnYAb+mCMU7ci1fmTA/Efqm+X5jBGB+I/VN8vzGLW5UtjosTExMdE55zy+/L/Mb8sXxRffl/mN+WL43Q8KOdPxMW8U4iYjShAdDSEudIIj0jSK3LGx8gOx2GM34lEocGOljGsik2YBGoJd6uteqqva8NHjBqwDRsWLo+o9D8ceGIb7DcUdhuPQ+o3OCAFn66j+iBQ3KSAKFi30En1Bb+oF/DBGQzyysxVKIA6jp6l1OBRBurRiAfBB84L5K7dI6e2w6fl6eO2LKoHYAYslj3ExMTEITAfD9pJ1861b7nijAP4kcfdgzAeXH/Uyfyoh/9+Yxk4xfpmzg3+qZQRcqZ0IBjnOtdgRzCDzEb5qqsLHh9+wwyEK7dI6e2w6fl6fdgXi8RMRZffj+kT4sgJ0/JhqQ/BjjDMcR5hWKB11Ouots3KjI2YgMOokgKPmey45G519hikKjcKAfUAA3/nc49EY9Bt227fLAEXCSoCrPMFHYEo5/FIjMfvJ/ptgfLZWSV3WfVpi6VIZoxLqJbmVGQDS8ta7BhJsLxLF38gqdf+piA/ZSRj8iYx/cm/uOD8KJMh+juZogSpAEidTkKLt47JOoEgld9QG3V3aQzK6hlIZTuCDYI+BHfEZEXwtzCD9LhO18qXfyQWy+3yvf7hhljHM5KOSuYiPXbUoavlY27DFItmpcWF8kEgeSBVkDuQLH9Rj3C/8AUGX3+hTfudNHa+xG47nt6n1xfg8hMKhiSyFkYnuTGzJZPkkKDfm8Qlw3ExMTFFkxMAcT4ykFa76gTYqhp9bI3PYYxHtLEVVk1OGYL0rZFqzWbrYBW3F9sXZlXQ1wFxaaVUHJVWYt2Y0K0sdtxvYUff47gUe1WXNESWDfYHbTub2v/wDhwXxLhizqFcsAL2UgXsR6Htv/AFxexV7rAI/EMyEJ/R+rUAAWG4N2f7D8X8JwRJK7ZfVImhiN1u639aHzxzc+RiLlctFJmNC9REwSNjZGkOw0O9r1C+xHeqBGS/SUWRWy6pBsVHNV5AWK6ixU6aHoBZ7kkk25UpOzSEurHKbR9FxMTExrMpzy+/L/ADG/LF8DNm0WSUM6KeY2xYA9l8E49/WEX2kf41/zjdBrSjnTT1MIxMD/AKwi+0j/ABr/AJxP1hF9pH+Nf84K6BswjEwP+sIvtI/xr/nE/WEX2kf41/ziXRLMIxMD/rCL7SP8a/5xP1hF9pH+Nf8AOJdEswjC/hxP6RmNV2OXpPTp5elioFb6tfOJ1eq+KwR+sIvtI/xr/nAkOfjGZa5Ep41IOpauNnDA79/pUI+/0xl4vNPBq4TFRDfCrLohzP0YULFGwOgAKHkZLFjbVUe47ixffFeN59DEAsinU6BlEgBdWdQyhr6bBNn0vcXYNizcKqFV4lUbABlAA+AB2GORZnYbTYViYH/WEf2ifjX/ADifrCP7RPxr/nFWYV0EYBl4aQxeFuWx3YadSOdt2Sx1be8CCfN7Vt+sI/tE/Gv+cT9YR/aJ+Nf84mSsA5zskf1yqU+0jDEL/wA0NsB/ELHrp7k2GZXUMrBlPYqQQfkRtjL9YR/aJ+Nf84U8VeFeuJo0ndgqsrBbJN/SBTToAGJDA7DajRF2uVew+wun4YBrbmyIhJcqpCgGhbagNVdOqtVE3d3WCf1hF9on41/zgDj+fQ5aUJJHqZdI6x+2Qp7G+xOIrltoO4bIzQxs/vmNS3jqKgtsO294Jwp4fxWmaOWWElaKsnQrK1iqZ23Ugg79ipoXg79YR/aJ+Nf84jTImjWSFW7qD8wDV9+/riLEB2AHyAHiv/jbGX6wj+0T8a/5wo9qM/cGiHMCN5HVAyOlrrNE9V7AWdqIqwRV4ii27FOSSuGZmdQTHFGryCrGkBE8gyNW1dwo6j4G94CyXsnGglDPJJzXZ3BkdEt/e0qrbA9qYsa2vBfD+RCmhZVO5JZpFLOzbs7nyxO5wT+sIvtI/wAa/wCcdelw8IK7yzkVeJnO6WEbqoAAAoDsBsAPQDwMYZ/6tvl+YxP1hF9pH+Nf84xzudjMbASISaoBgSdx8caG1YypO51mJiYmMJ0gWb3jiuPMTFgrcmJiYmLCJiYmJiEJiYmJiEJj0/8Af98TEwLJzIMeYmJgUWyYmJiYIomJiYmIQmPR5/78jExMQh4cejHmJiELePvxXExMQsmLJ5+WJiYhRUYmJiYtFImPV7jExMQpm+JiYmFDT//Z"/>
          <p:cNvSpPr>
            <a:spLocks noChangeAspect="1" noChangeArrowheads="1"/>
          </p:cNvSpPr>
          <p:nvPr/>
        </p:nvSpPr>
        <p:spPr bwMode="auto">
          <a:xfrm>
            <a:off x="69850" y="-1065213"/>
            <a:ext cx="2143125" cy="2143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5237" name="Picture 5"/>
          <p:cNvPicPr>
            <a:picLocks noChangeAspect="1" noChangeArrowheads="1"/>
          </p:cNvPicPr>
          <p:nvPr/>
        </p:nvPicPr>
        <p:blipFill>
          <a:blip r:embed="rId5" cstate="print"/>
          <a:srcRect/>
          <a:stretch>
            <a:fillRect/>
          </a:stretch>
        </p:blipFill>
        <p:spPr bwMode="auto">
          <a:xfrm>
            <a:off x="0" y="2996952"/>
            <a:ext cx="3618781" cy="3861048"/>
          </a:xfrm>
          <a:prstGeom prst="rect">
            <a:avLst/>
          </a:prstGeom>
          <a:noFill/>
          <a:ln w="57150">
            <a:solidFill>
              <a:schemeClr val="bg1">
                <a:lumMod val="75000"/>
              </a:schemeClr>
            </a:solidFill>
            <a:miter lim="800000"/>
            <a:headEnd/>
            <a:tailEnd/>
          </a:ln>
        </p:spPr>
      </p:pic>
      <p:sp>
        <p:nvSpPr>
          <p:cNvPr id="95239" name="AutoShape 7" descr="data:image/jpg;base64,/9j/4AAQSkZJRgABAQAAAQABAAD/2wCEAAkGBhQSERUUExQWFRUVGBoaFxcXGBcYGBoZGBgYGB0YHBgdHSYeGBkkGhwVIC8gJCcpLCwsFx8xNTAqNSYrLCkBCQoKDgwOGg8PGiwkHyQsKSwsKSwsLCwsLCwsLCksKSksLCwsKSksLCksLCwsLCwpKSwsKSwpKSkpLCwsKSwpLP/AABEIAMAA8AMBIgACEQEDEQH/xAAcAAABBQEBAQAAAAAAAAAAAAAEAQIDBQYABwj/xABAEAABAgQEAgcHAwIGAQUBAAABAhEAAwQhEjFBUQVhBhMicYGRoTJCscHR4fAHUmIUIxVygpKi8TMXJENjwhb/xAAaAQADAQEBAQAAAAAAAAAAAAABAgMEAAUG/8QALBEAAgICAgEEAgAFBQAAAAAAAAECEQMhEjEEE0FRYSJxBTJCgZEUI7HR4f/aAAwDAQACEQMRAD8A8Wl0SjpFjS9H1rySY9q4N+kgF1houDS8OpLLWlS/2oGNT+EejDBjTrt/RkeWT6R49w39PZq27JjX8K/SJZbEI2EzpmEp/sU6Up/dMv8A8U2/5RS1/TCoVnNVfRLIHhl84rXD2S/Yv5PtltRfpbJlh5hSO8tFgKPh1PmQo7JS8YSbXzV3K8TZ4lH1OUDCaoscb8kX+EQlnruX+NDLF9Hok3pVTyx2JPcVMPQXiorP1Bmu0vAnkEv6mMkqWDckjmVjPucmEQgFyCj/AHfMRknnhIqoUXs7ppPOc030FoBmdI5ruqYrxeBzJdLBaQdhk+p74hUkMXWC9slfSFWelSG4ofN6QTFe+Tyv8YdQVwUu6HYEu5Jcfxd4YKEEB1s+yTe7ZEgwqqSVLbHMWdrfV4hLyrtBUPgImV4f2fBh5u0CmpUCWXfSwBHiwLwcVyyxdSualj4gRHOpEE4rX0YH/kT8on/qL7iM4FYlShnfuf6xOmeT8/8AveC5hSmxQL6uPUMIYQD7qcvdcf8AHFeGfkOugLHQFiWf3v3gDLZt3iSXMmpHtqHcbGEUGuEgjkVDzGK3r3xEaiWTdJI2f5a+Lw0cz6/5OcUH0/EixdZYHIq77ZPtzh8viEzDkCNzZ7Xu6e/LWBpU1iAFFI7yIeFIzck8iW8eXOCp0c42WdHXTrBK8P8ArH1MGUnSKoBLzwGOWJy3cYzC1qIBAIfZ203vqPOOXVTEWZShuywBr3O0WXkv5Qnpm7pumM8KGLAtD3JKbDeDpvSqXfHTdYn90rCr/ib+seb1KwWISkk4iTZLOzBwWcXsbnWJAUHIYSNUqUD9784Ly7sVwXub8T+Gzxc9WSHZaW9Rb1ivndBqOerDKmIUouwD6Zxi6yrKWOLGC4BUEk255pzFucHUnGRYy1YVADO1+Shp3mKw8ma99CyxRfSJ+K/pCoOUiMdxT9OJqPdj02g6YT5aXUVKGjlKgRqxLHb7xbSOmsqYP7iEnu/DGmOVT7Sf6JVKPTPnis6MzEe6Yq5tApOhj6cmUlDUC7IJ/cA3mIpeK/pQhYxS2IO0CWLHL6/Y6yyXaKX/ABCu4gMS5ikyv9qW7hZu+ElUcqVkQSMyQ/wB8vhGi49UqVhIwdQUOkpZsOWQ+W0Z6pwlkoVbVk5/6tohk8zLLSqK+EaVjSIUz8RJJWo/xJSkDQB7+kTSJMsFSsLPviNvFgfKG08pctJYE7nv55mAahawMJJZ9TGLk5P8mNJNdGjmSJaUf3QUpKbOUA31wsSRrpGU4hWoxNLKlpFsSh8M4aaErLqXfmX9IKlU8tP8leECU4/Aqg/crkrUvJJPpFlJoDhBLjkDBCasPkLasBaHGsxZgnuibm/gZQRHLlJA1fn9IhnSCxwwUmns5Vh7w5PgOUFSZKbFSyRb3QPnaJ+qNwRWVJWC2IMGDa2F/V4ZIlpCgpSr6Pf0g6bTBRJBBzzud9YdLQAXKXblfwhL0HiCLoEqYsp83dh4ju1iWVIsALAfmbXhy5pU91AB7b8m+cDTFpJZkuG9p2AL8r5PlrAcghkzh2I4iX0YH47Ra03RyWpIUufLSD/utpoHaKMl7Cym93EG8cPce4xNT0ou6cjfW/fvBUkdRfU/ROWcSkTQSgDCAoYiL/yDRk5yVFZHZDH3kv6tfzizUgi7FtwR5NrEU+ZgADXz9kP6QXNP2BxIEUCF2UML64gxPy89YAVw2YkkBKrXBBu24PdB+Qvd9APlBlImYB2CwGmnrYRyk0HiUQplDId4JGJt99BCEETGUSnIDPPmdLRpJdOhdllBBzAAJ8w0C1XBJZZlu+Vn/wD03pDLIvgVxfsU6pqQWPnmD5QRJlSSPbUnvSW/6hZ/BW95JHkfIwDM4UoWuTsCD84qpoRpobWJRLdyFIm2xAOUsXBF/M5s8NTNQgBFyqynCvdPaFt8JHkIlRISggKcKSQcOanHJ7QIqi7RUl8/ecnza5ju39Chyp/ZZixZ2Uc9/NvvEctV+ylWJhZSrPr327oekl+0QInqKoqQlKZjLuAqx7OgL9oEF8jlpBWnphrRLJnTwWYg83A5Z29Ys+F9J5qC2IJI/atI8CkmMFW1M+USiYo3D8mzcH81irMxy8exjwzavkSaRueilYqrkCmxErldpKAknEnYEZMcwbaxu+CdEZgGKaQlvdDG38lZDuEeY/p/wOdPnFUuYuUhBTjWkkPd8Ns7ad0e5LqJbOZncAfgN+cYPJjBTZqxXRneL04Sk4GfUsPNzGTqZ2gOK7u1n3ci8azjrEORZ7D5ncxnerlpPbUPjGPlrRSSAFE4BckpYMwZ8SiXGFm2L+8XhyASA4yysLWA0F7AQV1ktR7J11eHLlJw5nltAbbBxRAuQDkLwxNKVFhbnEsonL5xMA5a/nEZSH4kFUMKUpyNyX5/YCIF1Vm9RFjW8PxrDMoBhY7QJVURluCG2MLjakrFI5IxB7v698JMc6/WESh8s++JydGB2g6ugWBrpCQScXphtE9JMSLlIf8AdoDygzqi12Ay2F7s/wBIH6jCD7w5Xbl9460tWcNmzFdokJL8vXyiOXUFFmDHn9SPiMocgiyWNu4/msDTJK3OBm0F3g2rOon/AKsqYgy7swxObv8ARm5jeHKrFEf/ABg7vqxPybvhJYKBiWBhwqxAOCxDWUC4ckXGsJw+tVPnJllaUBZw2TdmscRvpm75wXKNOVdA+gj/ABHqxoouXLumxPxgOq44wcgM7m4Ce9raRYcU6N4J/UpViJS7hQSzYibkK/aAzaxQcS4MUEypjpxJsxSpkqBD4rX8BHY4wyfkhp48kIqUuiaj44hSlMXtvk9x5xe0dDInskKUlSQVdnMsL2cBvGJqsJm0UuVLlnGkJBmEZhAAuR3RnU0aZZQoTFY2UVJwLls2yi2LUZxowwlki5NVRKcuEkuzuklB1E0ArX1awCDcEWdsy8QiSlgQp33JB8jBk+ZJmh1FLt76iTYcy8VQny0q7Lm2uQ+bQbsVxblr3CJtJi95lJyJ15E92vnDeuW5C78tfzlGh6LUFTMnImKp5YkrHZdKyj2gk2AtYEubfGIulNGlNStIYpLFJFgknQN7tmvEXJxmo1plcmF4rT7RSGplqIBOHQggj7QNVkDY7HP5w6asTOyWBFnI20MBzacu1/iIs0RU7O/qQv8AtzUkj8uDmDzip4jQiUeyoqTzDEd4cjxGxyi8wDDfZi4fyiGZTgoUCQdrXEacOaUH9HUeh9AZSZXDUKSXMx1KAaxya355QTJqFY8yOWv2ifgnCBSUaZQckAFT54lByPA28Ig659CM7fPnHl+VLnk2z0cK4w6Aq2aJiwCogEs5zH2iq4lTJCmQSQNTu+g+cFzZUwzAVFh3AQLVSsxsWhnJtEq3sXhMjEu5sLxdTqS97xUcMQxKm0YX9fz5RYTeKsbsYso6J3TIp9I1xeI6ZRChewv5XiRdeFjsggc/pD+HFl4lM1nHIn6PGHyOST4miFPsnkzGulgoZ8w9w+rwLxDtEmYr2bf95xY8b4gkr7CcGEEXFgp07ZlnispuHu5M030Ay11MSxTaf5KhMseT0VsyXmoWBybMxNIlkpBDp2JP2vZ4s0cJYgJLnmGTzsDfTyjp1GmWt1TCFZWAaNDlf0T4Mqq8g4s3CeyNyHuz63McqmmJKFByCkHELFzmN4sZlVh7RWFJD3JuGBytqHgf/GELJAxZPcEWyeLwxXHStCSaTpiIq+17RcDViPhERripVgkKflfxgHiHEAkkAEPyb5xXipJa3dpDemvgWy4qZxWkpJ8gAMlZjJ8WHyOUAKpEXKesBBUwcdlJxNff2fV94np5oPtEBtftCTZOIsjI5OY6LS0kc/k6mqhLUVo6wqwzAMYCgxCgnxfDdwznYQR/iAVOTNucIwoBlpUlhiAUoEdothzBLglsogmU5CQC5tuwAOlrwJLSMVgA2W/5yjRB8RJNtUzc8H4kVgBSwUSpcyaOomJS7JCSmbLSGOLHZwMhZ3jMVfEQoujEHSXJwKIPZJPsgj2U5DQ6RXSiGIKRexYMd/wROqUCAAogNlmLb5fOHk1/SKm6phwqkKljAmcqcAkABKMGMrwpObs62yzOesZ2oplqKnQrEXsEnM9rJti4A0yiwQggvLWxZrFvjEM2smAlOJtW7LG3dfSJhD+i3SRVPKwTET1pKwpJQLAEWGEtno25trBnSbpBInsJcgoKgCmYp0s11AMGU7h4zkni6kqJmLUMCRgbOxyAGbh893vBUyoQtH/lUpIUkFRSUlWBLDE7sbskmM04R5qTvRph5M47v/IHVSlAhZDkjtMxBItmLXDGDKfh84pfC3s7OMRSA4fs+0DdrXyBgaTLkgghSnUwKQM3Ac5WZXw8YlqKlYIABmAJDNniYAvgYkMEhi+0VU/ZmZUk2yGvXNBYU620daRoC4F3DFP+4RV1s1ctscpnsO0CDYHTkRAdbXT0KwmZNABxJdSwQ4A1L2AA8ICm1ClABSlKAydRIHc5tp5R6mPx4tJgs+lQU4gSHTqPrA3FlnAVMGAJ7bZNbS0VlWlYZQUcKvLvgLiNcSNVWFrX73GceNOuVNG6P8toBXUY7kufHyER1xTh/l4QChEwjH1M1MsgKx4FAYVXBBZmLgAxaU8oDtECws92t8Ytw0R52D1CQAEofmSLdw3gGsmAJADkh3OReLtNeZpwITfcm/fAtTwFRI0N3vb4PCO09jUisoSrNRDbRalTS8iMRLNyDD4mAjwmcLApLaP8yGizk9HZ65RXiSOqFwVZn2lcgwIuc4yTuUqQ/JRWxsuVgQCsXuX7zkPB46g4gmbeWXF9Gy+loEr6FS5ZQVEE6jTm8Q8O4WZalTMVlMPJ7gA5HEbv8Lpwu22Wc6ar+5fS5oBTpf1PPaA+Ny3Tia9+b+OkQBLO+uX1hK6sAQE5ki57vnpAi/ZhkvdFJMmhIIJOFYy5xBWcWnzVpK5qlEAgFgCASC1gGET1pSOZt8rQJKlkn2dXIAjbhySScV0ZMkFdsYwJGMP/ACuT43giWQGQyVEDUWc89miSXJJDjbyaGU6bK1VllqftFlNNUR4u7HSUJu7tuGPixg5CkEMleIZaBXwvFfTIuQRfm348GSqAzFJSEupRYJ1fTuhG/sKRPVJSzFIdrZggHVtYrJssA2z1DW2ifidJOlJSqYOySUghQN2CmsdmiKmoVKIUkDAQQxLkFLWyzUSQndjtDRixZfBGZZN9vlCPsW74lmU00qCRLYXDBswH3YWv4wIun7KlTFYQACLEuCEkXFgTiTnvD18idCzgx56AOX8oGNQe0NQDmLggje4jU9HeLcO61bylpBl4UpWcRUrET2SPZUQwfwvrla6oUqYpRYEm7Biwsx1FhlaKyjCL4p2yUZye2tDFlRDhd9svRmiCnqlJcnzbfuz8YsK/gcyVLlzF4QmYzYVAkOnEARpaBUVWAAKAaBkg46kNCSlssOB8RlGoliahGAntKA0bNtYuumFBIQmStGArWkLUhCcKWJN3c3BsxvrGNNWEl9zoLN8oveivFkSqlK5iyEhKr3UQVJIBbUgmMssK5c0a8EsbdZet9fInTfoxTSqVFRJnmYslIw4klgok3ADgjLlGDja/qRxeXUJkGUoqCHSVKBBJdSgHIc2IjEpMep4ClHHUnYuZwbTgbngf6hHCmRUBkgAImh7NkFD5j1zjZTpqUoQodtSk9gJYi+SsWVs48YaPSehnFjOpSFEA02FIYFyhTsSSf3PlyiHneMlHnEGGW+L6LuVXqmS+pk06lTFSRLUoqSzSky0vYObtqGeBOHyZigBhYgkKSQoMyiCMTXNjC1lLKWEhadLEkucRcu2bW8otqWq6lCUIIYaAuc3d97kvzjFLND0lxX5FIePJZHvQSjhoRcK6snNg5PJrP3xIJJuolw+2Et/uygaXUmYCMts8ohNQQcwQ7G5BaMLySfZsWFIdNlNOCrEMwDWF38IsOpfELgK9oAqAVpcPe28Un/8AQAKZCbjU/l4jmcVmzFMgKJbJLuW3A8YssTl7km4V0WlfwsKulg2mnlpAE+hIA7TQPJnzXAZT/tvl3NYZQWtah2ZiWc/HxNoaWNpAjNWAlJyfu5RT1VdZSFi/ukaj6RfzaUbhjAdXw5KxhdmyIzHdGZLf5IvLq4spKdClnkLj7wR/SM989vhFrw+iwghYuDZteZ2McmjuRi7V7Z+sXba/lIJJ7kUxkKOT7Z6wQZKUgAF2GpAuT66RYFkaBWIZnQvmGgCd2hhFwLg7kA5sLZxWMb1ZNugSelsiCxz+8H8PqwhaFqZWEuUhTOCCGcC0V0un1VkC7chCzKgHS2m0MsdCOb9ix41xlM9AQEEMoqKivE9iGAwhrkl+cVEmnKlAS8TnQKULi72IyuX0vD1S8vjDOuKCCLEGxijutE5NyfJlnMT1Ul1kElBJvMUoLxNj6x2A6vQbmMxUT1KBDqw2LOrD+0KIy0Af+IGkaqrq+ukKWgDGj20M4ILdoDQP5dzRQJr52ByoAAJSAUDJJCknLMb5t3xOE5MMivRRKuopUEh3OEsGYXcWuQOUTykGdPky5hBSF++DazDFqUi1i8WEpc2ysaUAvhxMkkM1gQcSbZ5PDFrITNOMFaglIKHCQAoH2jnYZB31bVXO3rsMGou3sL6ZdCk8OEpKZhXjexdwRnnml3bujL45q7ISopAuRdokqqiYo4VrUvDuon1OUTcG6UTqZK0ywllHtOkKNgQ1wWF9I3Yqb/3GZJuXa7AkE5Fu+DVqlykBUw4lKHZQCQWf2lWy23ifo1xfqZk1SSoFKApSggKCUvqSlQQCrCMTFnyME8Y45ImrCp5Ex2fChOJSCmVhCZiQkJwkTtnceHRSlOq0al47eL1LX69zJcQrcZAAASl2SMgDy79czESBaLsTaEIUnCsnAntsvEZgdyA7JGVjo+rQzii6QhQkJWC4wlRV/wDWGvo3Wm4f2bx6MHWkiVUVcbf9NC/9QlrYEqP+lX3EYiL/AKEVvV1SQ9pgKG5qyP8AuAHjA8qPLExoOpJm1rqht2eLqp4UlNJLnCa6llNmDHF7ubghi5OfKKNcl7EH4Dv7oFk0xQ7Ekuc9OffHz6ScaNUotytMtaWvCUuC7mJJlUGIAsddX27or0zmTiUwaxJy9IgmV+JRdtGa784THBF8k2Ho4cE5Ek53Y589YmkU5SXBy179oFoq9Jd1PY2yIcG/nBqls2HM3cgPyIYtGpUZhJ6f3G/Nm5Q1DYnUti1tjyEA19WVOGzIHfzeB0U6ioPpkDz5QHJBSCq9alh0mzMkhncPfYAunS4To1xlzCpXvkXYE2I0e729YkVTEup2cMdA220RU/tF3Pg8QcbDQfwunQsYVjAey2JbJYBT2ZTknDpqTzFYtZGFwoHdxcsAlRv/AJn5ECDkoJPacbC2W42MR1FOFAPpzvHcQKO7YG5Ui+IqcknJJTdgzkg+zvrCyZT3F9w7APyhuIkskj1Hh5QsqnwpUoOBqHvvpDxTRzR3VhIbCCNzzhFoSmxy0Dg5/AQ1anL4nDWAuYgraeYVFWdvTwiyfyTaONSAWItyJhkwo3Pcw+sRf0E0gES1qfIhKiPNoECWLk5QFNS6YjTXZaJ4oJNpYKSqxLjTTmOUCV1TLWS+KX/lAUg/yZwU+D90CTpltznEE1eMYjY3sAw5a/SOcE3YGw0VyFLs7JCUpcDJIA13Lnxjpk9KiHe1gH+UVElBxbDv3i1pKJS3KEqW1uyCpjzYZ8oaMVFUhGweqpbYwRnkQz8jo8BTqUs5BB3zG+Yz7onq5hxBBBBGYUL87RsKLoATRf1XXBinEUMPZFjfLE+SfUQzkooEUpSSMDMmqlSpywr/AMqBKUGFwTitswD+Q1ilE4hIbONV09k0w6tNLMK0WKsWiiO0AGysN++0ZtCQB8I2eKm1Zpz4XhlwbsbKlqzJ8IfeJmhI9BQozjokp5uFQLkMXtnvEbR0M1aoB6ejiXXSkrCs3xC1lCxFtPtBnDUYwUkhs31e3pHnvRfi65U3APYWD4KAcFvBo1gnKAcXy1Ic84+Zz43jm4G7FK1bJePnClAexUXSG0Yh+bA+cVc5W1svUQXNoFqGOzgXA3D5b5mJZ/CyZaVM2hLMx0J1z05RyVUc92yGiphbEbvfazZRYzp6lKdOV9shkO6KSknFL4swwbxbz1gmTWHFcsDl9IK7AyySGF3BIu/LaI1AuC9h+WMQzZwBJJb4HuiBVeogACz5/aGoUsJtUMOEX1PhtAcqoJPYy8XEMXNLEC5zKcrMWHzaGTeCzxKlTSlKUTyyLh3vpzAd9jAf2WxYZ5U3H2+x8uetCuZdvL/uGzZmRC3J1A9bwtPKLNmAbqd20vC1XD8QxIPZAz5g7R1ErFkoBcBQtcljrazZwPUzzZIFszkH/LRBKnFiUgkEgFQGXIDO8ETZKghSy5bPIBvkRDXQnYtHUklsIG/0+MGTQtTsFq07IJ32e2UUA4lhLB842XQrpPJlYuuOZYWJ0z/N4h5DlGPKKHx03stOH9KZEilEuYlSV4Rmk/T15x5ktfKNF0s4tKmz1FPskBiBk4yihE1LspwLnv1ifiYeEeb7f/p2aduvgelAIcBsna5JHIwLVJBJCcrZ5846YQCopNtIYqsbMOd+V/WNxlbJJVA5OeT2/M42/QziEmVSGUZhlKE0rZ5gJGFIfsAuXSYw0uuYEgsbZQPVVpUzWg1emI6LXphWpqK+auUcQWoMcnASkEucsjc98VHFem87qxTSJq+quFPYKGVk3Ya3v3QPxGrMpGBmWoMp80pPu9512FtS1JLsecaMeLntnRXuLLl6eKjBaUNDJdhlCuY9KEVEYe7QjwgTDgIoAdHR0F03Cp0xsEqYoHIhJZu/KFnOMFcnQUm+h3BUvUS9GJJ7gD9Y2VdOwpSTe+WnJ/zeKHgHBVJJmTAymISg5jW+xdu5udrOZUCYSMBGEcwH8++PF8mcZzbRSOkbjivRinRSImCYvEcHacHFju2F+yzGK+rRgUEYyOzYZu3w74x9JPU4L5nfKNPjVN7YIKkgjw353ceMQjFJ2wwtRK7jYRgThsrM6uxsX3geldrEO7Hf8yiOZOvdwxtYjPRto5KACSLk7OM2h6TY20TmWol9t/jE8qSl7nwt8IhpD2jBRuYNI4VSQAyQAMi0QUrgoGNWGWXQkqJSC5Ps5anziSfNwhruYglzfxo5pMfHmyY7UXSZa1M8sClsN8TJ1OoGlodw7sS5jgAuHMVs2sbstaz7ON94mVUDquykqKs2yT4xKWjkwiWsCwZPMa+UNM1IBBOL1zgRc8Yh2SGzyO20NnYWf5NAVe5zY2ZUIIIIsQdPCBuBcNp1lfX1CZLKSEg4u077dzObDWEmqka2ORLkDvMVkyqluwL9+0a8ElB21Zlypy1Yk+lLdhTsSH/cASAR8YH4hLVhQLG1/p3QQmqHlsRHTZ2JNifFn8IWUrk2clSoqUBYdstQNB+aQktK2JUPM3buidczMu421/OUJKQtZwpDk5NyDn0jvsRgE1ZY9xPlE1apMuRSTJUwmasKM0KKVBKgotbMdnAQ41hV1glFkgLVbt2KU/5d1fyyHPMUs+cHYecXjjtWxkh0+ockkufO/wBYWnl6nMmI5Eh7+UGBMbYRb2wiwrR0dGkAvfcwohrw6OOEj2noR0no00UqSqYjrhLPZJD2ctfJg5+seLpg3hFJMXNBkylzZie0lKAVG24F8PlnHm/xHxF5ONW6r/otjyvH0bKTW4501V8IKmOhuWPPSA6mYQlSgLKcffygibwyokgGbJmIQrIqSR7rkXGYuPCKmfjnz0yJQSk9UpZK1NaXiUWDs5CfWPMhCqSA3YtBNAzBcbXvFtLnEpYDcEgjItbcRedAUSqqTLK6OQMKzLmdmYtSykpBXjdgbnyMZWrqEy560pThKZiwNgAogD4Xh2rs6EghabsXcWuPqYlkhQe1hvnAsviQ9ki5zfP7QUiakixPPMesBIo2mQTOIJSpg/54QQqsUVDAcTlIIZjfM55CBq2j6ywJR/IB/OAOtVIAZbNrhv4awX0I3RtqzorUKlLnIlpw3KQpayvDf+5hBYgRkqHiCiEqID4QWf8AcNLRcyv1OWac04Q4wlJVhViYlzfLUjLIwZUfpstNKJqSl0pfCS5wYQyiXY6W5xPGnjVOyfqX2UYqAq2Hxc/9ekOVPATm+HMAghjuQM4tZ36V1hlv19MAMXZCluSl3ABQMRjJcLoF1E6bLmzMAkygpKQn2nUlGbWzd2v8LNfIymXqeLgByHDBg7j7xBWdIJR9wE7MRGh6Qfp0mnpDNEzGpA7QGuL2Qizqtp5RgU4SCMNwb4rK9coWMYtneqwyprkKuE94itIQs9lLs+TxKukSUlSjgbViXewDJzOcbj9KV9WipMshV0mxKSAEzO0UlioBwW5RVRAvydFtwf8ATejXSomqR2ihKj2jmUuXD2cvHl9fTlCylSVJIPZCwUkjcPnHpPT3jk5FGJqFFK+uQjrBhcpKJiigs4Nwlf8ArA0jy2VxeaEYAtWF3bEbF3JAyc90J4vhZFcuVp/LLeRSfCtr4JTS4ADMIQCHDl1EcgLkbGIK3ibjBLdKfeNsSywF2yT/ABBa93gepm4lFRcvqo4j4nWK6dVu4AtvHoLDGCuffwZeIk441gA/SFWhKSwuYjllRIGTbQVKkNvnFYLlsZjkjk1oekQoSIWNKVAEhRHEwghjhQIWEEKTHHDjF70F6RS6StSqaVhKkKSSghPtbkkMm19bRQkQZwDhvW1UsMgkEMFkBD4h7T2I5HOIeS6xtlsGJ5cigvc9LXxqmnUxUU4OqmiwnGelIViSlZS5AJzZj4tGaFXTpSuoJWFTFFEicJapaVtgxYWGEJ7RSXwvnq0N6Z8EVR1SpaloHXrTMmYcQQcONaXcOm+xti5NAXBeBz66llyJC5SxTzXZ5iS63OowkEi22E7x5DzRxwuWkVzYHHJWnq1RfyK6XIE9FOuckOoyxJmTUysWKaxGZJIEjNgWVeAKKaqYgS1pXh6zEt0hynCD7bYiMegL5xJxmgmUqkmeAFLfCRfJnHqPKJqatStDpUH1uLRGOXmuUeibjT2ORw2QEl0zMTHDhJw+wDqXAMzEltEl4EquGoWewFSwLZquMRANybkM8Q1vGClFyEhXs6qVmH0AS7jFBvEp3DxS/wBozDPSlBuhISTbEHzOrvtaN2Dx3mjfX9jNlyqDpKypqqVAF1K0B7RbfLugWppgtCxLF0oUS1mYGIpfSDCkjqkOQzlyBsQkkhxvAM3ia1AjEz2LBKXGxIAccoEfEyMo5WPrlSUU9EqSQJ4frWXiOLES5S37TL5ZjeNKr9UaoyBIKZfVgBNk3ZJcdrPOMakQrxsj4sP6titWekf+pNOCpSRVu61AKMlnU5bF7TAmMFV8TUucZwdCi3skj2Qwds7QJHRb0o9tAqi/runVZOldVMnFUu3ZYaBhpAg4r/bucS/5urXR8rbRVvCFcK8GP4CkGV3EFTUoSWAQ5ASGuWz3+53hlHxCZJVjlTFS1ZYkKKSxzuIEK4GVNJygpQxqkjkW/EOkM6ckJnT5kwAuAtZUAWZ2JzitXWjRyeUCmSBmbxKQALWhObrWgjJilLbQH8vEaJJL6t6/aJZaHDh35wTLl5QihydsNiSpYHfEjxxjnjUlXQpxMK8I0cYJx0dCmOgnHPCgRyRCvHHCCJKapUg4kljvA+F8zDhMGQEI0pafQ8JyhLlF0wuqr1zPbUVXdzudY1n6cdL5FB1nWBTrIySSGAI0PP1jFwkQzeLjy4/Tel9FHnnKfOTt/Z6D0y6VSK5aFy1FOBwygoEuzDIuLF8oXjHR9dHSyqkLlrE0DsjtAZlnFim29y4jAIWQQRmInncUmKDKLhm8Nowr+H+nSg7X2b/H8rCoP1Vv9Xqtb9tg86cpaitRJUrM/AAaDlDQmFAjo9dJJUjyaEeOjoYJjluTx10cOEKYgRMUQS1h6w8As6gz3bWByOLRHDEEpBny7oCibWJIGAuR2vywvE0ihRLUlSZ8tRZVmBFkBTMSxcki/wBoi4XIUZRwqpwJxCT1qglScKs75Dn9ItutmYwFf0icaSbl2AS7Fy7kKsTmx5vlnN3SYyRFKqiHGKhJDqcpFnYt7LEMAANHPOI6euUkYBNkPKLOUhiEFISUrF1PiOg9k7CHUsp0IJNLdIDLuR2QyjezD1Js+XCa4UP/AGpwmZYhgAFpPYv2nYtyOtoSggNdw7rVJKqinAwAWcMAmwIbN7eEDr6PsA1RTjFkCo7kbcotkyTgUcVCS74VFPulDAbOAq3I7iB+J04KSwpU4CS8sjEWDMHuQXcBt9oWLbdI7RmZdMol1RP1MTAx2KNkccUKNAhQIUGEilAOIjhHQoME4SFjoWOOFRLKiAkOTYAZkmHrplBnD2JsQqwLF2Ja+8SyOIdWpK0IQFIIILE5aEEsQQ4PImCqbjqpYAly5aWViBZRLgLSHJPaSErUMJcZPCNv2RwDIpVrUEJSSpRSAGPvEAeBJF4iMo7H7ZO+3ONDSdLSkEkdrGpSUgHCCVdY4LuxWVApNsJsxvFPxDiCpxBIAYAMCWsAHAJYOwJbWAnJvaCf/9k="/>
          <p:cNvSpPr>
            <a:spLocks noChangeAspect="1" noChangeArrowheads="1"/>
          </p:cNvSpPr>
          <p:nvPr/>
        </p:nvSpPr>
        <p:spPr bwMode="auto">
          <a:xfrm>
            <a:off x="69850" y="-736600"/>
            <a:ext cx="1838325" cy="1466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5242" name="Picture 10" descr="http://t0.gstatic.com/images?q=tbn:ANd9GcTPvkICwnIVcAZY8AHrEz8ybaByvzS1HlHg4a7b3L28LiLYKHJySw"/>
          <p:cNvPicPr>
            <a:picLocks noChangeAspect="1" noChangeArrowheads="1"/>
          </p:cNvPicPr>
          <p:nvPr/>
        </p:nvPicPr>
        <p:blipFill>
          <a:blip r:embed="rId6" cstate="print"/>
          <a:srcRect/>
          <a:stretch>
            <a:fillRect/>
          </a:stretch>
        </p:blipFill>
        <p:spPr bwMode="auto">
          <a:xfrm>
            <a:off x="3635896" y="2996952"/>
            <a:ext cx="5508104" cy="3861048"/>
          </a:xfrm>
          <a:prstGeom prst="rect">
            <a:avLst/>
          </a:prstGeom>
          <a:noFill/>
          <a:ln w="57150">
            <a:solidFill>
              <a:schemeClr val="bg1">
                <a:lumMod val="75000"/>
              </a:schemeClr>
            </a:solidFill>
          </a:ln>
        </p:spPr>
      </p:pic>
    </p:spTree>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100000">
              <a:srgbClr val="660000"/>
            </a:gs>
          </a:gsLst>
          <a:lin ang="18900000" scaled="1"/>
        </a:gradFill>
        <a:effectLst/>
      </p:bgPr>
    </p:bg>
    <p:spTree>
      <p:nvGrpSpPr>
        <p:cNvPr id="1" name=""/>
        <p:cNvGrpSpPr/>
        <p:nvPr/>
      </p:nvGrpSpPr>
      <p:grpSpPr>
        <a:xfrm>
          <a:off x="0" y="0"/>
          <a:ext cx="0" cy="0"/>
          <a:chOff x="0" y="0"/>
          <a:chExt cx="0" cy="0"/>
        </a:xfrm>
      </p:grpSpPr>
      <p:sp>
        <p:nvSpPr>
          <p:cNvPr id="6" name="5 Rectángulo"/>
          <p:cNvSpPr/>
          <p:nvPr/>
        </p:nvSpPr>
        <p:spPr bwMode="auto">
          <a:xfrm>
            <a:off x="-36512" y="-27384"/>
            <a:ext cx="9433048" cy="688538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 name="Text Box 3"/>
          <p:cNvSpPr txBox="1">
            <a:spLocks noChangeArrowheads="1"/>
          </p:cNvSpPr>
          <p:nvPr/>
        </p:nvSpPr>
        <p:spPr bwMode="auto">
          <a:xfrm>
            <a:off x="251520" y="703183"/>
            <a:ext cx="8532813" cy="6470233"/>
          </a:xfrm>
          <a:prstGeom prst="rect">
            <a:avLst/>
          </a:prstGeom>
          <a:noFill/>
          <a:ln w="9525">
            <a:noFill/>
            <a:miter lim="800000"/>
            <a:headEnd/>
            <a:tailEnd/>
          </a:ln>
          <a:effectLst/>
          <a:scene3d>
            <a:camera prst="isometricOffAxis1Right"/>
            <a:lightRig rig="threePt" dir="t"/>
          </a:scene3d>
          <a:sp3d>
            <a:bevelT w="165100" prst="coolSlant"/>
            <a:bevelB w="165100" prst="coolSlant"/>
          </a:sp3d>
        </p:spPr>
        <p:txBody>
          <a:bodyPr>
            <a:spAutoFit/>
          </a:bodyPr>
          <a:lstStyle/>
          <a:p>
            <a:pPr algn="r">
              <a:lnSpc>
                <a:spcPct val="135000"/>
              </a:lnSpc>
            </a:pPr>
            <a:r>
              <a:rPr lang="es-ES_tradnl" sz="2400" b="1" dirty="0">
                <a:solidFill>
                  <a:schemeClr val="tx1">
                    <a:lumMod val="75000"/>
                  </a:schemeClr>
                </a:solidFill>
                <a:latin typeface="Trebuchet MS" pitchFamily="34" charset="0"/>
              </a:rPr>
              <a:t>Sistema Artificial</a:t>
            </a:r>
            <a:endParaRPr lang="es-ES_tradnl" sz="2400" dirty="0">
              <a:solidFill>
                <a:schemeClr val="tx1">
                  <a:lumMod val="75000"/>
                </a:schemeClr>
              </a:solidFill>
              <a:latin typeface="Trebuchet MS" pitchFamily="34" charset="0"/>
            </a:endParaRPr>
          </a:p>
          <a:p>
            <a:pPr algn="r">
              <a:lnSpc>
                <a:spcPct val="135000"/>
              </a:lnSpc>
            </a:pPr>
            <a:r>
              <a:rPr lang="es-ES_tradnl" sz="2400" dirty="0">
                <a:solidFill>
                  <a:schemeClr val="tx1">
                    <a:lumMod val="20000"/>
                    <a:lumOff val="80000"/>
                  </a:schemeClr>
                </a:solidFill>
                <a:latin typeface="Trebuchet MS" pitchFamily="34" charset="0"/>
              </a:rPr>
              <a:t>Producto de la intervención </a:t>
            </a:r>
          </a:p>
          <a:p>
            <a:pPr algn="r">
              <a:lnSpc>
                <a:spcPct val="135000"/>
              </a:lnSpc>
            </a:pPr>
            <a:r>
              <a:rPr lang="es-ES_tradnl" sz="2400" dirty="0">
                <a:solidFill>
                  <a:schemeClr val="tx1">
                    <a:lumMod val="20000"/>
                    <a:lumOff val="80000"/>
                  </a:schemeClr>
                </a:solidFill>
                <a:latin typeface="Trebuchet MS" pitchFamily="34" charset="0"/>
              </a:rPr>
              <a:t>del hombre sobre la naturaleza.</a:t>
            </a:r>
          </a:p>
          <a:p>
            <a:pPr algn="r">
              <a:lnSpc>
                <a:spcPct val="135000"/>
              </a:lnSpc>
            </a:pPr>
            <a:endParaRPr lang="es-ES_tradnl" sz="1000" dirty="0">
              <a:solidFill>
                <a:schemeClr val="tx1">
                  <a:lumMod val="20000"/>
                  <a:lumOff val="80000"/>
                </a:schemeClr>
              </a:solidFill>
              <a:latin typeface="Trebuchet MS" pitchFamily="34" charset="0"/>
            </a:endParaRPr>
          </a:p>
          <a:p>
            <a:pPr algn="r">
              <a:lnSpc>
                <a:spcPct val="135000"/>
              </a:lnSpc>
            </a:pPr>
            <a:r>
              <a:rPr lang="es-ES_tradnl" sz="2400" b="1" dirty="0" smtClean="0">
                <a:solidFill>
                  <a:schemeClr val="tx1">
                    <a:lumMod val="75000"/>
                  </a:schemeClr>
                </a:solidFill>
                <a:latin typeface="Trebuchet MS" pitchFamily="34" charset="0"/>
              </a:rPr>
              <a:t>Sistema Abierto</a:t>
            </a:r>
            <a:endParaRPr lang="es-ES_tradnl" sz="2400" dirty="0" smtClean="0">
              <a:solidFill>
                <a:schemeClr val="tx1">
                  <a:lumMod val="75000"/>
                </a:schemeClr>
              </a:solidFill>
              <a:latin typeface="Trebuchet MS" pitchFamily="34" charset="0"/>
            </a:endParaRPr>
          </a:p>
          <a:p>
            <a:pPr algn="r">
              <a:lnSpc>
                <a:spcPct val="135000"/>
              </a:lnSpc>
            </a:pPr>
            <a:r>
              <a:rPr lang="es-ES_tradnl" sz="2400" dirty="0" smtClean="0">
                <a:solidFill>
                  <a:schemeClr val="tx1">
                    <a:lumMod val="20000"/>
                    <a:lumOff val="80000"/>
                  </a:schemeClr>
                </a:solidFill>
                <a:latin typeface="Trebuchet MS" pitchFamily="34" charset="0"/>
              </a:rPr>
              <a:t>Está en permanente interacción</a:t>
            </a:r>
          </a:p>
          <a:p>
            <a:pPr algn="r">
              <a:lnSpc>
                <a:spcPct val="135000"/>
              </a:lnSpc>
            </a:pPr>
            <a:r>
              <a:rPr lang="es-ES_tradnl" sz="2400" dirty="0" smtClean="0">
                <a:solidFill>
                  <a:schemeClr val="tx1">
                    <a:lumMod val="20000"/>
                    <a:lumOff val="80000"/>
                  </a:schemeClr>
                </a:solidFill>
                <a:latin typeface="Trebuchet MS" pitchFamily="34" charset="0"/>
              </a:rPr>
              <a:t> con su entorno.</a:t>
            </a:r>
          </a:p>
          <a:p>
            <a:pPr algn="r">
              <a:lnSpc>
                <a:spcPct val="135000"/>
              </a:lnSpc>
            </a:pPr>
            <a:endParaRPr lang="es-ES_tradnl" sz="900" dirty="0" smtClean="0">
              <a:solidFill>
                <a:schemeClr val="tx1">
                  <a:lumMod val="20000"/>
                  <a:lumOff val="80000"/>
                </a:schemeClr>
              </a:solidFill>
              <a:latin typeface="Trebuchet MS" pitchFamily="34" charset="0"/>
            </a:endParaRPr>
          </a:p>
          <a:p>
            <a:pPr algn="r">
              <a:lnSpc>
                <a:spcPct val="135000"/>
              </a:lnSpc>
            </a:pPr>
            <a:r>
              <a:rPr lang="es-ES_tradnl" sz="2400" dirty="0" smtClean="0">
                <a:solidFill>
                  <a:schemeClr val="tx1">
                    <a:lumMod val="20000"/>
                    <a:lumOff val="80000"/>
                  </a:schemeClr>
                </a:solidFill>
                <a:latin typeface="Trebuchet MS" pitchFamily="34" charset="0"/>
              </a:rPr>
              <a:t> </a:t>
            </a:r>
            <a:r>
              <a:rPr lang="es-ES_tradnl" sz="2400" b="1" dirty="0" smtClean="0">
                <a:solidFill>
                  <a:schemeClr val="tx1">
                    <a:lumMod val="75000"/>
                  </a:schemeClr>
                </a:solidFill>
                <a:latin typeface="Trebuchet MS" pitchFamily="34" charset="0"/>
              </a:rPr>
              <a:t>Sistema Dinámico</a:t>
            </a:r>
            <a:endParaRPr lang="es-ES_tradnl" sz="2400" dirty="0" smtClean="0">
              <a:solidFill>
                <a:schemeClr val="tx1">
                  <a:lumMod val="75000"/>
                </a:schemeClr>
              </a:solidFill>
              <a:latin typeface="Trebuchet MS" pitchFamily="34" charset="0"/>
            </a:endParaRPr>
          </a:p>
          <a:p>
            <a:pPr algn="r">
              <a:lnSpc>
                <a:spcPct val="135000"/>
              </a:lnSpc>
            </a:pPr>
            <a:r>
              <a:rPr lang="es-ES_tradnl" sz="2400" dirty="0" smtClean="0">
                <a:solidFill>
                  <a:schemeClr val="tx1">
                    <a:lumMod val="20000"/>
                    <a:lumOff val="80000"/>
                  </a:schemeClr>
                </a:solidFill>
                <a:latin typeface="Trebuchet MS" pitchFamily="34" charset="0"/>
              </a:rPr>
              <a:t> Los elementos componentes </a:t>
            </a:r>
          </a:p>
          <a:p>
            <a:pPr algn="r">
              <a:lnSpc>
                <a:spcPct val="135000"/>
              </a:lnSpc>
            </a:pPr>
            <a:r>
              <a:rPr lang="es-ES_tradnl" sz="2400" dirty="0" smtClean="0">
                <a:solidFill>
                  <a:schemeClr val="tx1">
                    <a:lumMod val="20000"/>
                    <a:lumOff val="80000"/>
                  </a:schemeClr>
                </a:solidFill>
                <a:latin typeface="Trebuchet MS" pitchFamily="34" charset="0"/>
              </a:rPr>
              <a:t>están en permanente cambio. </a:t>
            </a:r>
          </a:p>
          <a:p>
            <a:pPr algn="r">
              <a:lnSpc>
                <a:spcPct val="135000"/>
              </a:lnSpc>
            </a:pPr>
            <a:r>
              <a:rPr lang="es-MX" sz="2400" dirty="0" smtClean="0">
                <a:solidFill>
                  <a:schemeClr val="tx1">
                    <a:lumMod val="20000"/>
                    <a:lumOff val="80000"/>
                  </a:schemeClr>
                </a:solidFill>
                <a:latin typeface="Trebuchet MS" pitchFamily="34" charset="0"/>
              </a:rPr>
              <a:t>Es un conjunto de procesos en </a:t>
            </a:r>
          </a:p>
          <a:p>
            <a:pPr algn="r">
              <a:lnSpc>
                <a:spcPct val="135000"/>
              </a:lnSpc>
            </a:pPr>
            <a:r>
              <a:rPr lang="es-MX" sz="2400" dirty="0" smtClean="0">
                <a:solidFill>
                  <a:schemeClr val="tx1">
                    <a:lumMod val="20000"/>
                    <a:lumOff val="80000"/>
                  </a:schemeClr>
                </a:solidFill>
                <a:latin typeface="Trebuchet MS" pitchFamily="34" charset="0"/>
              </a:rPr>
              <a:t>interacción unos con otros.</a:t>
            </a:r>
          </a:p>
          <a:p>
            <a:pPr algn="r">
              <a:lnSpc>
                <a:spcPct val="135000"/>
              </a:lnSpc>
            </a:pPr>
            <a:r>
              <a:rPr lang="es-MX" sz="1200" dirty="0" smtClean="0">
                <a:solidFill>
                  <a:schemeClr val="tx1">
                    <a:lumMod val="20000"/>
                    <a:lumOff val="80000"/>
                  </a:schemeClr>
                </a:solidFill>
                <a:latin typeface="Trebuchet MS" pitchFamily="34" charset="0"/>
              </a:rPr>
              <a:t>(Latorre, 1996, pp. 42)</a:t>
            </a:r>
            <a:r>
              <a:rPr lang="es-ES_tradnl" sz="2400" dirty="0" smtClean="0">
                <a:solidFill>
                  <a:schemeClr val="tx1">
                    <a:lumMod val="20000"/>
                    <a:lumOff val="80000"/>
                  </a:schemeClr>
                </a:solidFill>
                <a:latin typeface="Trebuchet MS" pitchFamily="34" charset="0"/>
              </a:rPr>
              <a:t> </a:t>
            </a:r>
            <a:endParaRPr lang="es-ES_tradnl" sz="2400" b="1" dirty="0">
              <a:solidFill>
                <a:schemeClr val="tx1">
                  <a:lumMod val="20000"/>
                  <a:lumOff val="80000"/>
                </a:schemeClr>
              </a:solidFill>
              <a:latin typeface="Trebuchet MS" pitchFamily="34" charset="0"/>
            </a:endParaRPr>
          </a:p>
        </p:txBody>
      </p:sp>
      <p:pic>
        <p:nvPicPr>
          <p:cNvPr id="33794" name="Picture 2" descr="http://t1.gstatic.com/images?q=tbn:ANd9GcRrRAhKBNd70RnYBBn49pS7qXBmwqkRtaZl-lyc7NI_kwDvKEKh"/>
          <p:cNvPicPr>
            <a:picLocks noChangeAspect="1" noChangeArrowheads="1"/>
          </p:cNvPicPr>
          <p:nvPr/>
        </p:nvPicPr>
        <p:blipFill>
          <a:blip r:embed="rId3" cstate="print">
            <a:duotone>
              <a:prstClr val="black"/>
              <a:schemeClr val="accent6">
                <a:tint val="45000"/>
                <a:satMod val="400000"/>
              </a:schemeClr>
            </a:duotone>
            <a:lum bright="10000" contrast="1000"/>
          </a:blip>
          <a:srcRect/>
          <a:stretch>
            <a:fillRect/>
          </a:stretch>
        </p:blipFill>
        <p:spPr bwMode="auto">
          <a:xfrm>
            <a:off x="323528" y="2227362"/>
            <a:ext cx="3577902" cy="3577902"/>
          </a:xfrm>
          <a:prstGeom prst="rect">
            <a:avLst/>
          </a:prstGeom>
          <a:noFill/>
          <a:effectLst>
            <a:outerShdw blurRad="342900" dist="1206500" sy="-23000" kx="800400" algn="br" rotWithShape="0">
              <a:prstClr val="black">
                <a:alpha val="52000"/>
              </a:prstClr>
            </a:outerShdw>
          </a:effectLst>
          <a:scene3d>
            <a:camera prst="perspectiveContrastingRightFacing">
              <a:rot lat="623785" lon="19800000" rev="213211"/>
            </a:camera>
            <a:lightRig rig="threePt" dir="t"/>
          </a:scene3d>
          <a:sp3d extrusionH="165100" contourW="190500" prstMaterial="softEdge">
            <a:bevelT w="165100" prst="coolSlant"/>
            <a:bevelB w="165100" prst="coolSlant"/>
            <a:contourClr>
              <a:schemeClr val="bg1">
                <a:lumMod val="75000"/>
              </a:schemeClr>
            </a:contourClr>
          </a:sp3d>
        </p:spPr>
      </p:pic>
      <p:sp>
        <p:nvSpPr>
          <p:cNvPr id="7" name="Text Box 2"/>
          <p:cNvSpPr txBox="1">
            <a:spLocks noChangeArrowheads="1"/>
          </p:cNvSpPr>
          <p:nvPr/>
        </p:nvSpPr>
        <p:spPr bwMode="auto">
          <a:xfrm>
            <a:off x="827584" y="404664"/>
            <a:ext cx="3048000" cy="646331"/>
          </a:xfrm>
          <a:prstGeom prst="rect">
            <a:avLst/>
          </a:prstGeom>
          <a:noFill/>
          <a:ln w="9525">
            <a:noFill/>
            <a:miter lim="800000"/>
            <a:headEnd/>
            <a:tailEnd/>
          </a:ln>
          <a:effectLst/>
        </p:spPr>
        <p:txBody>
          <a:bodyPr wrap="square">
            <a:spAutoFit/>
          </a:bodyPr>
          <a:lstStyle/>
          <a:p>
            <a:pPr algn="ctr"/>
            <a:r>
              <a:rPr lang="es-ES_tradnl" b="1" i="1" dirty="0">
                <a:solidFill>
                  <a:schemeClr val="tx1">
                    <a:lumMod val="20000"/>
                    <a:lumOff val="80000"/>
                  </a:schemeClr>
                </a:solidFill>
                <a:effectLst>
                  <a:outerShdw blurRad="38100" dist="38100" dir="2700000" algn="tl">
                    <a:srgbClr val="000000"/>
                  </a:outerShdw>
                </a:effectLst>
                <a:latin typeface="Verdana" pitchFamily="34" charset="0"/>
                <a:ea typeface="Verdana" pitchFamily="34" charset="0"/>
                <a:cs typeface="Verdana" pitchFamily="34" charset="0"/>
              </a:rPr>
              <a:t>CARACTERÍSTICAS DE </a:t>
            </a:r>
            <a:r>
              <a:rPr lang="es-ES_tradnl" b="1" i="1" dirty="0" smtClean="0">
                <a:solidFill>
                  <a:schemeClr val="tx1">
                    <a:lumMod val="20000"/>
                    <a:lumOff val="80000"/>
                  </a:schemeClr>
                </a:solidFill>
                <a:effectLst>
                  <a:outerShdw blurRad="38100" dist="38100" dir="2700000" algn="tl">
                    <a:srgbClr val="000000"/>
                  </a:outerShdw>
                </a:effectLst>
                <a:latin typeface="Verdana" pitchFamily="34" charset="0"/>
                <a:ea typeface="Verdana" pitchFamily="34" charset="0"/>
                <a:cs typeface="Verdana" pitchFamily="34" charset="0"/>
              </a:rPr>
              <a:t>LOS  SISTEMAS</a:t>
            </a:r>
            <a:endParaRPr lang="es-ES" b="1" i="1" dirty="0">
              <a:solidFill>
                <a:schemeClr val="tx1">
                  <a:lumMod val="20000"/>
                  <a:lumOff val="80000"/>
                </a:schemeClr>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8" name="7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55" presetClass="entr" presetSubtype="0" fill="hold" nodeType="withEffect">
                                  <p:stCondLst>
                                    <p:cond delay="0"/>
                                  </p:stCondLst>
                                  <p:childTnLst>
                                    <p:set>
                                      <p:cBhvr>
                                        <p:cTn id="12" dur="1" fill="hold">
                                          <p:stCondLst>
                                            <p:cond delay="0"/>
                                          </p:stCondLst>
                                        </p:cTn>
                                        <p:tgtEl>
                                          <p:spTgt spid="33794"/>
                                        </p:tgtEl>
                                        <p:attrNameLst>
                                          <p:attrName>style.visibility</p:attrName>
                                        </p:attrNameLst>
                                      </p:cBhvr>
                                      <p:to>
                                        <p:strVal val="visible"/>
                                      </p:to>
                                    </p:set>
                                    <p:anim calcmode="lin" valueType="num">
                                      <p:cBhvr>
                                        <p:cTn id="13" dur="1000" fill="hold"/>
                                        <p:tgtEl>
                                          <p:spTgt spid="33794"/>
                                        </p:tgtEl>
                                        <p:attrNameLst>
                                          <p:attrName>ppt_w</p:attrName>
                                        </p:attrNameLst>
                                      </p:cBhvr>
                                      <p:tavLst>
                                        <p:tav tm="0">
                                          <p:val>
                                            <p:strVal val="#ppt_w*0.70"/>
                                          </p:val>
                                        </p:tav>
                                        <p:tav tm="100000">
                                          <p:val>
                                            <p:strVal val="#ppt_w"/>
                                          </p:val>
                                        </p:tav>
                                      </p:tavLst>
                                    </p:anim>
                                    <p:anim calcmode="lin" valueType="num">
                                      <p:cBhvr>
                                        <p:cTn id="14" dur="1000" fill="hold"/>
                                        <p:tgtEl>
                                          <p:spTgt spid="33794"/>
                                        </p:tgtEl>
                                        <p:attrNameLst>
                                          <p:attrName>ppt_h</p:attrName>
                                        </p:attrNameLst>
                                      </p:cBhvr>
                                      <p:tavLst>
                                        <p:tav tm="0">
                                          <p:val>
                                            <p:strVal val="#ppt_h"/>
                                          </p:val>
                                        </p:tav>
                                        <p:tav tm="100000">
                                          <p:val>
                                            <p:strVal val="#ppt_h"/>
                                          </p:val>
                                        </p:tav>
                                      </p:tavLst>
                                    </p:anim>
                                    <p:animEffect transition="in" filter="fade">
                                      <p:cBhvr>
                                        <p:cTn id="15" dur="1000"/>
                                        <p:tgtEl>
                                          <p:spTgt spid="33794"/>
                                        </p:tgtEl>
                                      </p:cBhvr>
                                    </p:animEffect>
                                  </p:childTnLst>
                                </p:cTn>
                              </p:par>
                              <p:par>
                                <p:cTn id="16" presetID="39" presetClass="entr" presetSubtype="0" accel="100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0" y="0"/>
            <a:ext cx="9144000" cy="68580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a:scene3d>
            <a:camera prst="perspectiveRelaxed"/>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01380" name="AutoShape 4" descr="data:image/jpg;base64,/9j/4AAQSkZJRgABAQAAAQABAAD/2wCEAAkGBhQSERUUExIWFRQUFxgXGBgXGRwaGBcaGBcbHBgdGBwaHyYeFxwjHBwcHy8gIycpLCwsGB8xNTAqNSYrLCkBCQoKDgwOGg8PGjQlHyQsLDQsKSwsLC8sLDQsLCwsLCwsLCwsLCwsLywsLCwsLCwsLCwsLC8sLC0sLCwsLCwsLP/AABEIALoBDwMBIgACEQEDEQH/xAAbAAACAwEBAQAAAAAAAAAAAAAEBQECAwAGB//EAD0QAAECAwYDBgUDBAEFAAMAAAECEQADIQQSMUFR8AVhkRMicYGhwRQysdHhBkLxFSNSYpIkM1NyghYlQ//EABwBAAIDAQEBAQAAAAAAAAAAAAECAAMEBQYHCP/EADURAAEDAgMFBgYCAgMBAAAAAAEAAhEDEgQhMQUTQVGRImGhweHwFDJxgbHRI0IG8RVSYgf/2gAMAwEAAhEDEQA/APLiTHdhDD4cx679O/pUAhSw6sQDgn878fT7X23h9lUd5WzJ0aNT6DifPJcrB4J+JdDcgNTy9e5eMs3Ap0yqZaiNTQerRtM/S1oSHMvoQfePrsnhiRiI0Vw5Jyj5tU/+iYu+WU2hvIyT1kfhdsbJwoEFzp55fpfD12QpLEEHQhiOsVFnj61xf9OImJZSQdNR4GPn3EeEGStjUYg6j75ece32D/lNDa38cW1OU6/Q/kfnNczGbNdhxe03N58vqkwkR3w++sMTIiDZ8mePVXrlwlkkBQJBwi3YQwTZAMABhgMhQRYyIN6hCVypYUKDNq6xfsesMBZmybXxMd8PygXqEJShaSQAcSR0rvWNlSIOFhSMAH+zt9T1i3w8S9GAlU1k64OWDsHx8PtGnY+0HLsIVikH7Rf4eDvFICWTUhLE6t6RcSHg1djBxFIsLPy8oF6lqWzEhIcvp1iyJDh9fzDBVlBZw7V86xPY76xL0ISyYgJDnB26xZMnPX8QwXZQRUP98okWZsBTCJejCWzEACuFOpoPrHIQCHqxhibM+If8F/SOTZQAwDRL1IS8yWd8MYrLQFBxhXyxhmuzAguAxHWIFlAdhiT9G+0G9CEv7CJEmGHw8d2ES9SEuFnjuwhiJHKO7CBejal4kZRwk4Qw7CO+HiXqQlwkRxkwx7CONnGkG9SF6DglhvTQck188o+iWGQycI8jwJDLPl7x7NIN0NHwb/M8Q+ttM03aNDQOgP5K9dgWhuEbHEknrHkjJVnjRVni8oG7k7eT15RElKq3sGGhrmQwwh6Gz6ApBpbMjVIXGdUFNlZR5D9UcOdBLVFemPpHsrQDe5U8tfaEPHU900xjhYOo7BbRa6n/AFcPz5rYwbxjmO0IK+e/DxPY7673U8WeJMiP0MXrxkJd2HLdd7r3w8MRJjhJiXqQl3Zb3v274fe9+zH4b7fSIFniXqQl/YYx3Yb673Vj2MQZHKJepCX9hHdhDH4fCO7CJepCXpkVGlMPKDTYpGUxQfJqiudK06axpLlMQWBrmKQaLS7DskZsAMH/ADjFbnngmAHFKxYpTJ/uFyO9Q0LHkc2FAc9YtKsUn90wvWgSebHA0w/GbTs1Fv7CaO1Mu9riHU/kIibZlgH+0limrDCiq0zD46gZ4pvO/wAQjCWCwyc5h8bp6YeXm+TGqLDKzml8PlNK44aVbYcGWt/+wmmiRkcjnXxyxGNVJUACZKLqW/bocPOJvDz8QpCSzLKgJJCyTgAU4hwB6VjDsIchYukXE1SA7ZjMc6+kDmRyi1ryNUsJd2Md2G9792CpG+vrEmzw16EJd2BjSzywFAqTeActrT6faDew5QdI4WsMpN2ocVrUDlTfKFdUAGaICVzZcoUCFg0IctixPk2HjjpK5cqrIVVIbD5g4fHB/GHKpM5vmS76B2Apl4hsaeUV7KbeA7oKbzENl3SX84pFTv8AFNCVJTIqLi/SgvE6/wCNDt6dlKYslbh601LE9evSHKJc1gXRWuWer44+mMQqRNCmdBZJxbCgLvXIbpE3nf4qR7hecFnjjIhtM4eUgEtWmuZGXh9Ix+HDRfvJSQnFnF1QPWPU2G0BSYQ/D4xpJUpBpUaZiPmf+WbFqYojF0BJA7Q45aHv5H7L0GzsS2zcVDHI+S9ZLntvxjRVphFJ4uDjGiuKpjwLMdiqbN2ukcK6dEdOm5mPP2td9bb5b5RrNtyplBhrkPvFZchhSuvOOhsnZ9SpVFerpr9ffRSq8UGFv9j4JZa7DmB4j3G/wL8NvrvdPQKliBJ1jbCPquz9oXDdPOfArzdejHaCQKtSAopILh3YOzKCa1pi/g/ngjiyCWurqzOAMRm57owx1fCp9GJEBTpM3v3FIal28Sbp7t68ww+Y61GEdUvI4rMAEsRxBJBNxdA/y80jIu9cMaa0NEcUQSe6oXQVVAZgl3d2Hi7YF2qGfw1op3pR8jy644hsR4GZVkngMpUpQwqDXulnyqq6/nqIG9KMBLU8TQSzKeuKdEqUc/8AX1Hlx4kgH5V5ftGab2RflhlDAWe1AAPLOpL6Ylmdy2DfaiZNpLMZQqaVqDeZ2BzrQ/tNdJvXewpAQK+KICb1xeODB/5bLHHmQemS4BbGGZs8SiyuW3vfixqWglxQiTASz4ffTe64zUrSRdReDZUIL9B/EehmSgA3I5Y794GFnjPQxXxDS4CBw707mbs55pP8VOIYpV/ypXz015xJnTGHcURUNeyb30/LHf04u99WJLf8ubUf08Gr/TVu/aq6D779Ie5w9hPLSeHig0zprOUKfD5vFznRwOsVM6ccZZan7n/n89WA4et3MwtSjaM+ebHrGtm4aoVKlKo1Wphy3XzBqWjtGBzyUy4QeqXyZbgEpuk5HHwiws8M1WVsRve9a9hFzKocMjKocIOkJcZHLe/p0n4bfWGBs+O978uMgQ16EJcZET8Pve/domQnnv6fiIEhOh9Io+K/8nons70r+GgoWeV/uMMhpVt/gsSE6HZ9Y42dPOA7E9x6KBqAnSENS8/NsK/iMTI8IaiQls8/eO7BI12/tB+JjgVLUr+HiPh9737tPh0tQHftFOw3vfvYyteNCPqlIhMux3vfvxkwXcjjL3vfvmvTwglWQHFIiZdkSP2jpvfoaJdYjs4x18LRrA3NE84Eq+nWqM0cY5SVkEcokIjYI13vfKAmPN1WGk613v370W1pDhIWXZxxlxs0RchA+DI9+/VG2UIqRAVo4QjvKN7MljjVzTDrhyxDkiKiTHocJixXba/5gsb2Gmbm6LzybLK1mMKuXzIHjo3UYmOTKkrLOsOyRljQNp/HJ/Q9nz3venCXGuz6dEN79evokEtElTNfN0UxwcnwOPqRrFpHCpcwOm+2TkjI4A+JD+sPRLyZqR3Z73v3No/tHRA1D/WeqD+G3vftsJYA3vfTe7HFEYH1Di37tvyDU8+5MG7oSdShFSogyILEve9+3CXHUaQ0QFnIKE7DKOMmC+z947s4N6EITsN737ay5Db3v03TLjmjg4rFOxL9zS0/PoFtp0hTFzkNMkvFDIgvso7s462Hp7llkystQ3mUGbPAnEpt0MPmOlGg+2zwhL5nAbygGwWIzCVrwfqX+n8QalUnsN1WvDUQBvqnyjxKjhshV03nqxBOjc8INErOCxKjuz30iwRbac1lqOveXRCGKTEdn4a73+Sezpve+k9nFe5pDRqFzuaFEuIMnYgrso4Ih2tY0y0IGTqgzJapwiBLBGL+GUZ8UtLAoGJx5fmL8MsKkByPmALZjY+nQb+X2hafhopbxxgnQc047OO7Pluu91uZgwAjlExTeqrVQoiAisWIiLsC9G1VYb3v6VUN9I0bfSIKaVjNiKTawz1TsdYsyY4q3vfvYpiiy2OrRydyAYhariuvb3v37OJSX6sesVkqfLbtDsFhuaNEp7WRVt73+OCYsnfpES1uSND7n7R1qVa9veszmQVF2IO97+8qUbxGQH3iFO4pSr+TdKPFdWoXndt+6ZrYFxXFMSUxeYk5a18K6+USE0i5oDBASHMys7m979oCYvJSWrj5eWHKKpCnHm+DNk2enXKHlCFBRHKTvrGitIoE15MG8XL+jRirView1WsZGZVQN7372aIUVOwDgkD1r5M8XWWyetW05ekXUaYpieKV5lVu73v2pMmXQ5P3jRSmQVHIPywGEAJearZbbbytc8jRNTphxk6LIWPtVFSsM/sIZ3WoAOXLe+dbMQzAYfcj2MaGYAWwNPUt7jrEb2fqjVqGplwGgUeUWEcoAVNAMXiwTD3lU2qlItdjgmJKIl6lqjs4D4ha7gYfMfTGpgm0Tro55CArPZL6ryg455wj6h0bqtFGm356mg8VlwrhpJExfiHz57/lr2caBXJ4lJeCyGiElao6s+4qi1NXflv6RYVG/PlFlywaHx6YM0SJYApCShCwlTbxwI05h99RFg97/X79Sd+ewjgmJKkLBUolQOj06ePPrEzJT8q+0ECSTkYkSDswJUhD3KNXb73TKZL19xvDeR/wvOOXY+e970zVmXdoaqxuWSASlvWJSANtG5kikSmWNPzHK37ZgrRYUO7b3v1skwSmWjT18N7rQ2NzRTcnEa6ZEXMckLeawJGZbeUaNBKbOk4s/JvaNUygM6Rrow0ZKt7UE0ddgkWpLtXpSNgHwi+5Jal93fSKrLQwWsCsDVxzjFicYKXZGv4VlOldmUM0XSmCiLiCoAkgEtmWBLeJwgJHGFXkpVZpwcsosClJcDFw6ak3qDuw2HYQLnDP8KO1gK4CnyiVCm9765S+MkhzZpwF8JqirF2IGLBg+QfEkNCXiv6kK1dnLkTmGJCKqLBrrO+nj5RoL7Qmp0TUdHijZ00zFMMMvvB9ns4SG9dY8/OmTEEf2p2Tqu0BLelRrnoYYWL9RXxWyznYPdSMSDk4YYVJxJBZqqx+eeqvr0oYCw9lNAjfWKqlDTMHDMYGMhxYOU9hOcAlrtaBRGbB2Yc4Ns6AtN5lJqaKDEMSPDEatFtyw2oZcoFnyL/zrEolMGfAN6N5wX8Lz9Ij4U6wblLUFKs7dAKBsNa4xWYq6Sonu5Cun3+kFrllIc0AzhPNndooB2BoHO9tCufCtpUS/PgFUoVMU7Uz5Vw8g8Ml90Bhmw9czhGkuSEhh/PjFmiDJB7rjlosJKycsCRQ6GN5QrhHJTFpQqIaVXCJFk1PSJ+FG/OCoiKpVkLESAMt13ulwIw7GYP3im9+Aipvg1mJGv8AHnvKjfHi0+H7T2om5HBG9798JgW9FpFfSJWleSxlSnLlt4O97j4ftSFtcjm31jFSV/5jDTNtmOEqZ/kOe94wN6f+p8P2pCmdIfKBW/HOGRgefJzGEY8Xhp/kb91ZTfwKF2aRLfzE78RHfQxyVfCgDfvBEoviK/zvdMN+McDn0jRQrmk6eHFK5shGdkNBve8oUAnKJlTaVyxgabNfwyjqVsU1jJbqdFQ1hJzVFF69BG9nk5mIs8ly5gpoowlAuO9f9v2ne6OyEv4lZJqrvZzhKAcq7oVeqCKk0oD4vC49pR7chyzMhDEfKcD/AJM1Q3oHVtU0tRuFdGujEg0I6GPJcUnSk90WBQWwxusnEFq4sAOYIejCOkTCSmwvMBWt9umh5SbWlajechKXF4dxI1N6vo1Q2nDeFrSAr41F4kj5UMKtdo2Y+oqKELgvD03+0VYJruFJJfG85Uq8anPMmudIbfDoAIFhUUm6pq3rxCBV6UvLBYmiTkYRokyVoqODG7tn3PNb/CTWSlVrQoD5gUp74JQwNcbrh/8AZ9IRWizzZE1JTa0lKnKe4k3hhdNWLFhSpcVfFjKsktZSZlgmOpKQoKchLXUMBgUs7knAF6F45UlChdVw+YAlRuqFWZRIVi7uHoD8xAe8yi4SkpVLDB0OoWki1zJgdNtlpCQAruoe85UXegZJRgekNLJZpl8qM4LlG8Upuijlx3gXLVH8U8fZpSZCxesSw/dUG/aQA7u5a8oUGShHsuCTgqX3ZRlIB7gOLYufFRPSC10oVqVmY0KNu73v24gDHAekXIhDxfiF89nLqHq37joNRBc60JaVI1HQFhbbUqesIQO69Of+x5bxje28CuoBRUpHe/2/PLT1Y8L4d2Sa/OcTpyHKDWhAyc3LQ7E2OApaDxSfhHEL4uLqoChOY+8MjZxoN73kn4vw64e0Q4D1b9p1HL3hhwviQmhjRYxGvMRGOINpS16TXDe09OPctTZBzjkWVi7v9YJES0WyscLhHGJjjARUPGMyyJJcividPpyjRc0DFQ6xmbYnV4BYHahS4Dio+CRi2PM5l/rHGxJ0yb1P3MQbcNDFDb+XrC7hh/qOiXejmt0yEgu1dY0gM208oqbWdYcMjQJTVCOjoXm0nUxHaw1qG9C1tElvCBzMGZA1DjeESVAhjgYW2mWUmmBz3v24+Lwlnbbp+FroVg/snVMTOH+Q6/WIM9Oo57391V/b/jf0krjngStdoTM2hOF4RtZyFHEMIS340k2q6aHy6b3W2nY14NTRK9ptNuq9GmYI7tRCtNuSQDeiPjNATvr/AB07hrUh/bzXJNaDBXcWlTjWVOI0SEilKOScHBOFbzZQnsv6cnqWVTbQoDFilJKj5UA8s2wxdpnKOQHmYsVq0HrzhDUYTOfRWsxZa0ho++coeZZJiRW2kVo6UtUGmprVny5xh2oKlE8QQy0i6DdDEEB/mGaVUDYmC5kq+15IN0hQdzUOxjD+kyroT2SGrRjRy56l+ukOKrSq98FjNtrMf6jLY3A91B/aHIYsyj3qhg+LUJNnsK1kqRbLxYJUQAoAhiCwLA10q9YzHCJIYCUmgGLk0bPF6Y4vWN7PKTLe4kJvFy1HLAfQAeXSOrMbqjvgs+IcAmzQf+pUKC66EllBLE4YKLFhSFXA5U9M4INpJSVOU3U1uguHydsR+YaT7VPCwEJSUm7VRYj57zZk/JTkrCA/6hbH/wCzJyreOfzNiXA5Zu+SkNRhMgq9mKAYWuEj8Jhxnibf20mv7iMuQjXg/DLgvq+Yig/xH3hJKTPSsEolKN+87mqLxcgPiBd1clyciVM4nbASyZLPQFxQAsH50csaZByEhtRhMkqw4qmKe7p5cyeK9LECEUridqN50SXbuspRc3k4j/1vGhxbDO9n4jae9fly3cMxf/F9OZ5Uxwi4PaeKz3tPFOlpcMQ4OsedttkVImBSMHoevdMbyrfarpJRKJCSQAT3lZJfAB3F7IAYuWMky5i+0RNCSh+4UmpF5RqMmF318w4B2mq00KwpnmDqETYbaJqLw8xoY3aEFjsMyXNDBVwqqdQHxh+YLCSM0a9NrHdkyEqXxJR5eH537YrtBOJO97yCE6JVMjbZC4hqk6lFdrE9rve/cTtYntYNqW9EibvpvdeE2Be130jhOwiWqXortN737T2m979hBMi4vaHYhXAN1RuRQJ/mOK4xAOh8y2uojWWTRk5axjdVc08OoHmmlcD4xS9iDFp1oALKUlNBQ1d1BIxpUkDzgT+oSB//AGQcvmT9678621G5mo77e8ijmMwspyGPjhFL2+sFKtsggstKhq49CcfXAwJ8XJYntU93FyAzEpq+T0fAxyqwaHdgZLqU8Y23+Q5qyg8VSgaDzjRdrkAh5yReF4YMRkX5+scq1SHYzg9NDjhXB+WlYybgnMjxV3xNE5z4IW12gpIYs74eUYjikz/IiCz8PMCVCekAijkAmiTgqoxFOcVl2KUosma5xoBgwLjUVFQ+I89tECk0ZeKcYjCx2o6eiwRxKbks+n20jQcVm/5nonny39ChwZLfOfMD7xH9HT/5D/xHPnv6WOqucdU3xGD7unoh08Ym/wCXoPtFxxybqD4iNP6In/yDp+Yqrg9aLHT7RXe7n4qb7Bnl09FRPHJj/KnLI8ucXT+oVZoSeojhwNWSk9fDlFTwGZ/r1/ESH8FAMIeSWqkIJdSpzu4/uA3SQRR0UxPjm7CCBKlUJVPcf7JrU4lgSXZ9WS73Q2q+CzP8fURieHzB+w9H10gipUGoR3OGdoR1WsyzyFG8Zk5KmNQai8pyzpLZD/5GjxeXYpDgi0TUgEGqsWIIqRT+cHLiGSoYpP8Ax3nFW1ETeOn0QOApnQnw/SZf/j8tbtOmKBUFUmciGAGArhmwcmJlfpoJLpmTgWI+elUkA4VIvFnwMLkDpvCLInqGBI8CREJykqp2zOTvBGp/TxSgJE2aGcghdQ4SNLoHdDBmDmkWkcGShQV2k0lLnvLJBxxf208YHRxiYP3P4gH2jaXx9eaUn0+8KXTlJWZ+z6w0MpvJnHJZHLKC5VsWB3mMIJ3FHFEMaZuMa9cPOGMielSQpJIfX1zixhcw/wC1ndRrUBc7JKSve9+89pAYmvGtnkKmFkh2x9Y9U4BokrjBxJgLftIulJIcCkaosATiyjoaD6uYtMXyLb0jjYnabaeVMT3nRWQRqhyFae4y6RXto0V4Nzi0pN7Fiev1iilticns6fo/tKHSYWcsklkhzy897q1s8soRXHl584FExaKAJ8gxL+EWVbSEkqoBnmTyGsCrj/iDu2NPmr2FrddURMtgBw31ivxL4fjlCk8RS9UEj/2r9I1m8RQRQlP+oGflSKn4TFjMt6eiXfTOaniVwi+qX2ikMQKPik0GbY+UJpdsQSblhUbhIHdSAMMsncHA0EMEWsZJKtH9hWCZHE1XgkpA8qB9XwEBuCxNtzhH3z/KDas6pHImAC78CXKO9ShKLygCTUucMcdaRZM5PeAsCu8WLJS5ulw9dQ45iHtsnTQTdQginI5ZHz68qh2y1Wm8opCQhOhyBLOL2ldkxnpUxUfbdHX9rQaZi64dfVAXkGqrCR8qcE1vKutVjiSS+VfDWUlLF7ASxIokVYIqmnNgS3yHlGv9Xmk/KkEitafMWDvow83yYnyrTNJqEFNKpzoHzLVrk3OHqUKlEy8GPuoGjW4dUuElAb/9eqhIoBdqU3lAeWmmpZrZOGJLTAjs1FKQXACgGHdOrYaU67C2ag40eN/jhnvlCX0na+ahex2qpNQlCSpTlgT0Gow84VL4oSpkypvyg1Zu9dp4hy7YXTyhxNnuOfJjCC1SFAqe2pSATQhIuhRJQMHNCBifAu0Bwaey2FCAcmrjx5Yxss0imXXPT18oJs/FlKf/AKaYGSTkXYs2NH86F4yl8OWHe2ILgsGGLEA4kirUq7HEmkyrItCUgWtF4FiopBvfKw8evzHkxbTI+aIUDCNYhEHiS7rizTL2SfMNg/MmuRFc5n8aKUgmRMxAILu10kEBi4cAeZ/+hldohBe2IYJoSK4YlTkl9csYT2idOWUg2lN8E/tSHoAzcnJq+IxaOlhcKKkngjUe2n9U+H6nx/6eazPk+dGJqrGmrVq8a/11V1zZ5vzJTQE/MVAEUD5f8hHmJk1ZJItSAHdgBQAviC+G844W60C9dtaSQAlSaMV3UuKuEg1NB+/yO1+By7Piq24gcfNeiXxtZUALLNYqKXINMGUQME1OJHy9GNlN8OpIyxAbKPOyrQtgJky+XNRQVLgAZUYeUW7ZvrD/AAILIgA9VV8RDpC9Gqwyz+1PlT6QJPsErIEeB+7wpFtP+R6xPxnh0+0Y6uzq0dgj7/6Ku/5GoPlJ6opXCkHBbeLezRmrg601BSrzbXWOs0wKIBR4kEhuZekaT5oGBLM4LkjllSOTiGVMMQKgE8IK0M2tXaJJB9/ZCzElJZQY+R+kOOE8OUlJKqBQFPfl4QulSkkhVx1YUqAx9IINoQnAzE+Bp6xGYppze3xV1Xa2+p2lo7/Ref7WGfDOLBJCbgAJYl2NXqXd/wARb+iym+dR5uke0byUypVEorg7urfhHdxO08I5hbmeoXBY1zHTICMnT0AkdpXSjb344Kmg4AnygOdYZa1EkEOSXqCfLD0/I54QHpMIH/rVtKGOMKeDqCd7b9Wz+CnqVXHQeP7TBc1IDqUlnY1r0EA2jiIvf2yAC1SK4VdxroI5HBkZzFNh8ofLnFjwhGS1en0pGzDjZ1E3F1x7xl0hVkvIyHjmhPibyu8s+NT7gxSZMFWJOhYB8edPWC/6IP8AyK/4j7xlN4KoMywdXBGvjHYZtDBkwKnhHkkIfGYQ4m73v34TXwgj+iLp30V5mmPKKf0qcC4TXVKh1FXjQ3F4d/yvHVJa/km6bGJQJKj8tXAoKHLnlnCNVoJLk1OsEWjhtoulSnUBU958M2z8oWzQpLXwRmAQx8nivB0xLnl4cTyjhwT1XnS2Amll4uqWdRofY5fSDJPFZalVdD5liK5FoTWSQlWM1KDoXHQ4V8dYL/oUw4FJBwNftFOLoYNzv5cjzzHoUWVKhAgSE0FhlKrkagpNOm8eok7hy0migxwBUxI86GA5SRJmgLmMU1LAn/5PiIy4jxRMw91DVDE4toQKNC0aNdtQBry5hGpGnLUiftmmdUZbmIKLmWmahr15j/lUHzwGGsNrMAZaVsAS9Bm1OseVFrVdu3jdd2ej+GEXsnE1IwIrqH/MPjNmiuzIAO5x781WzENBzXpkLY79PtGNq4HJmKJmAEqAzqzhmD4OMv5Ds1uC5qWV+0uxACld26wXWneDbDG0IC2BSKVwAauRcEfmPNDCmlUsrZd/uFrpvkGEBM4JZ0hiEC89WUcXeuHlXRjF5FnshATdSUuTULzIJxfEjPM84AttkCV/91wGASSb14qL0bTMA1yzgYTVApLuE1FbzeDGnpHbobNoubMme/JVHEuYdPNO5/6es1wpMlUzAHEqOTk0rUnL7CK/TEsrfs5ie+VuohgTQmiuQphHcP4ue0WZinST3cA1Q1Lxu50y1pD1YBFDTIguMsGEYjWrYQEW9fcK/eCsJSJH6QswS2mAGPkXcRP/AOOWYYSQXo6iXxJyPPeeq5EwTSSr+25pyuhsf9npjXHKCQKHvAVzLBvPOOY7H4mqbZ6eiqFQkxEKSa/aNO2IZsRnn6wvUib2oUFdwXaYuA97UYsW9RmdMKld5iTyYdWjHLhOspGuOesqiptGYY6De+lCs/xT7QutNrF4f3ALuIqQs3g6XCSwZw+p5Q3kS0TEX0YHU1odBhvy0vw+KDLnggd8oNJqEgFDqlPiX8Yr8KXfXe9uxTKAGG+kSmWl8uj7355N3Oqs3E6oOTIH7grkEt61iiSt6vyB+0NEytCPKJ7LlFu5MABWbjSEEqzp0ipsydBBTb8hEpFd84G7UFMEocWcaRXsOcHkY+P3iWhhRlOaAS/sREpleMHXRpn9otLTh5e0AUURh0DLlCC5UsGjPjroYslNIKkim+caKNGTCtp0UIeGjJxjn94p8CQKKhmR9I5o0/CsKs3DUrXMTLS5SpWAZAKleLCPEcTmDtCyVpBYgLqrAZlyfWPf2kV6e0XVZETEd9CV0HzAHLnHQ2fiW4Z5bbP38llrYU1hYDEdy+Z9rSNJNuUh7pIOoLNqOY34E2yzpExTJSK6DSMOyDYDpHq5a4ZhcK1wORWcy1FRJUok6nGK9rBAlBzQY6eMVEoaDpBBAyAS2uPFYibve/fhM3sxuJSf8RllEqkpYd0dOQg3BSx3NDpnem/KDE8dm4FZLtiBk9PA5jYxVKDYDpEplDQZ5coR7KdT5mz9QmF7dCu7VKyoqVcLuBdJFX6RsiYKn4gA1furGTZJ0Pr4xgJQ0HSLKlDQdPGFc0HKT4eYKIDh7P7UTJzVCwog0YKBHmoDo8aDiygFJSSQpLd7EYXmYsHPicK5xn2Q0GAy8IlMoOKDHTwg2tIzzU7YzBUI4pMDgTFMebinjSKzrepVFKJAqAcnxi3ZDQdOUQqUNB0iBlO64NE84EoQ85SskzquHB1084OHEZTd6WtZp88wt6AU34jGUNB0iwlB8BiMoj2sfrP2JH4RaHN0Wc613i4SEjIJFBh4+p/Pov01KmCUpbm6o91OjYq8zTSjl6QgMoaDp4R7uyoHZAMGEtFPJMcnbFS3D7to18s1swdIueXEoPtHLEh/SNQY1CY1WgMaDbx4xtOV0W0zzQ1/nF0q5iIujSJKQ2ES0oAFf//Z"/>
          <p:cNvSpPr>
            <a:spLocks noChangeAspect="1" noChangeArrowheads="1"/>
          </p:cNvSpPr>
          <p:nvPr/>
        </p:nvSpPr>
        <p:spPr bwMode="auto">
          <a:xfrm>
            <a:off x="69850" y="-882650"/>
            <a:ext cx="2581275" cy="1771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1383" name="Picture 7" descr="http://t1.gstatic.com/images?q=tbn:ANd9GcQTCVB3j8-g2EHA7IGFj0_bQKaxXYL4C_IhBG9Li7mPAH4fU9k0tA"/>
          <p:cNvPicPr>
            <a:picLocks noChangeAspect="1" noChangeArrowheads="1"/>
          </p:cNvPicPr>
          <p:nvPr/>
        </p:nvPicPr>
        <p:blipFill>
          <a:blip r:embed="rId3" cstate="print"/>
          <a:srcRect/>
          <a:stretch>
            <a:fillRect/>
          </a:stretch>
        </p:blipFill>
        <p:spPr bwMode="auto">
          <a:xfrm>
            <a:off x="1907704" y="476672"/>
            <a:ext cx="5688632" cy="5765164"/>
          </a:xfrm>
          <a:prstGeom prst="rect">
            <a:avLst/>
          </a:prstGeom>
          <a:noFill/>
          <a:scene3d>
            <a:camera prst="orthographicFront"/>
            <a:lightRig rig="threePt" dir="t"/>
          </a:scene3d>
          <a:sp3d extrusionH="133350" contourW="158750" prstMaterial="dkEdge">
            <a:bevelT w="165100" prst="coolSlant"/>
            <a:bevelB w="165100" prst="coolSlant"/>
            <a:contourClr>
              <a:schemeClr val="bg1">
                <a:lumMod val="75000"/>
              </a:schemeClr>
            </a:contourClr>
          </a:sp3d>
        </p:spPr>
      </p:pic>
    </p:spTree>
  </p:cSld>
  <p:clrMapOvr>
    <a:masterClrMapping/>
  </p:clrMapOvr>
  <p:transition spd="slow">
    <p:checke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0" y="0"/>
            <a:ext cx="9144000" cy="68580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 name="Text Box 2"/>
          <p:cNvSpPr txBox="1">
            <a:spLocks noChangeArrowheads="1"/>
          </p:cNvSpPr>
          <p:nvPr/>
        </p:nvSpPr>
        <p:spPr bwMode="auto">
          <a:xfrm>
            <a:off x="468313" y="381000"/>
            <a:ext cx="5932487" cy="6038576"/>
          </a:xfrm>
          <a:prstGeom prst="rect">
            <a:avLst/>
          </a:prstGeom>
          <a:noFill/>
          <a:ln w="9525">
            <a:noFill/>
            <a:miter lim="800000"/>
            <a:headEnd/>
            <a:tailEnd/>
          </a:ln>
          <a:effectLst/>
        </p:spPr>
        <p:txBody>
          <a:bodyPr wrap="square">
            <a:spAutoFit/>
          </a:bodyPr>
          <a:lstStyle/>
          <a:p>
            <a:pPr>
              <a:lnSpc>
                <a:spcPct val="115000"/>
              </a:lnSpc>
            </a:pPr>
            <a:r>
              <a:rPr lang="es-ES_tradnl" sz="2400" b="1" dirty="0">
                <a:latin typeface="Verdana" pitchFamily="34" charset="0"/>
                <a:ea typeface="Verdana" pitchFamily="34" charset="0"/>
                <a:cs typeface="Verdana" pitchFamily="34" charset="0"/>
              </a:rPr>
              <a:t>Sistema Cerrado</a:t>
            </a:r>
            <a:endParaRPr lang="es-ES_tradnl" sz="2400" dirty="0">
              <a:latin typeface="Verdana" pitchFamily="34" charset="0"/>
              <a:ea typeface="Verdana" pitchFamily="34" charset="0"/>
              <a:cs typeface="Verdana" pitchFamily="34" charset="0"/>
            </a:endParaRPr>
          </a:p>
          <a:p>
            <a:pPr>
              <a:lnSpc>
                <a:spcPct val="115000"/>
              </a:lnSpc>
            </a:pPr>
            <a:r>
              <a:rPr lang="es-ES_tradnl" sz="2400" dirty="0">
                <a:solidFill>
                  <a:schemeClr val="tx1">
                    <a:lumMod val="20000"/>
                    <a:lumOff val="80000"/>
                  </a:schemeClr>
                </a:solidFill>
                <a:latin typeface="Verdana" pitchFamily="34" charset="0"/>
                <a:ea typeface="Verdana" pitchFamily="34" charset="0"/>
                <a:cs typeface="Verdana" pitchFamily="34" charset="0"/>
              </a:rPr>
              <a:t>Para su estudio, considerando </a:t>
            </a:r>
          </a:p>
          <a:p>
            <a:pPr>
              <a:lnSpc>
                <a:spcPct val="115000"/>
              </a:lnSpc>
            </a:pPr>
            <a:r>
              <a:rPr lang="es-ES_tradnl" sz="2400" dirty="0">
                <a:solidFill>
                  <a:schemeClr val="tx1">
                    <a:lumMod val="20000"/>
                    <a:lumOff val="80000"/>
                  </a:schemeClr>
                </a:solidFill>
                <a:latin typeface="Verdana" pitchFamily="34" charset="0"/>
                <a:ea typeface="Verdana" pitchFamily="34" charset="0"/>
                <a:cs typeface="Verdana" pitchFamily="34" charset="0"/>
              </a:rPr>
              <a:t>el medio ecológico, económico, </a:t>
            </a:r>
          </a:p>
          <a:p>
            <a:pPr>
              <a:lnSpc>
                <a:spcPct val="115000"/>
              </a:lnSpc>
            </a:pPr>
            <a:r>
              <a:rPr lang="es-ES_tradnl" sz="2400" dirty="0">
                <a:solidFill>
                  <a:schemeClr val="tx1">
                    <a:lumMod val="20000"/>
                    <a:lumOff val="80000"/>
                  </a:schemeClr>
                </a:solidFill>
                <a:latin typeface="Verdana" pitchFamily="34" charset="0"/>
                <a:ea typeface="Verdana" pitchFamily="34" charset="0"/>
                <a:cs typeface="Verdana" pitchFamily="34" charset="0"/>
              </a:rPr>
              <a:t>social e institucional que lo </a:t>
            </a:r>
          </a:p>
          <a:p>
            <a:pPr>
              <a:lnSpc>
                <a:spcPct val="115000"/>
              </a:lnSpc>
            </a:pPr>
            <a:r>
              <a:rPr lang="es-ES_tradnl" sz="2400" dirty="0">
                <a:solidFill>
                  <a:schemeClr val="tx1">
                    <a:lumMod val="20000"/>
                    <a:lumOff val="80000"/>
                  </a:schemeClr>
                </a:solidFill>
                <a:latin typeface="Verdana" pitchFamily="34" charset="0"/>
                <a:ea typeface="Verdana" pitchFamily="34" charset="0"/>
                <a:cs typeface="Verdana" pitchFamily="34" charset="0"/>
              </a:rPr>
              <a:t>rodea como parámetro para el </a:t>
            </a:r>
          </a:p>
          <a:p>
            <a:pPr>
              <a:lnSpc>
                <a:spcPct val="115000"/>
              </a:lnSpc>
            </a:pPr>
            <a:r>
              <a:rPr lang="es-ES_tradnl" sz="2400" dirty="0">
                <a:solidFill>
                  <a:schemeClr val="tx1">
                    <a:lumMod val="20000"/>
                    <a:lumOff val="80000"/>
                  </a:schemeClr>
                </a:solidFill>
                <a:latin typeface="Verdana" pitchFamily="34" charset="0"/>
                <a:ea typeface="Verdana" pitchFamily="34" charset="0"/>
                <a:cs typeface="Verdana" pitchFamily="34" charset="0"/>
              </a:rPr>
              <a:t>momento en que se hace el </a:t>
            </a:r>
            <a:endParaRPr lang="es-ES_tradnl" sz="2400" dirty="0" smtClean="0">
              <a:solidFill>
                <a:schemeClr val="tx1">
                  <a:lumMod val="20000"/>
                  <a:lumOff val="80000"/>
                </a:schemeClr>
              </a:solidFill>
              <a:latin typeface="Verdana" pitchFamily="34" charset="0"/>
              <a:ea typeface="Verdana" pitchFamily="34" charset="0"/>
              <a:cs typeface="Verdana" pitchFamily="34" charset="0"/>
            </a:endParaRPr>
          </a:p>
          <a:p>
            <a:pPr>
              <a:lnSpc>
                <a:spcPct val="115000"/>
              </a:lnSpc>
            </a:pPr>
            <a:r>
              <a:rPr lang="es-ES_tradnl" sz="2400" dirty="0" smtClean="0">
                <a:solidFill>
                  <a:schemeClr val="tx1">
                    <a:lumMod val="20000"/>
                    <a:lumOff val="80000"/>
                  </a:schemeClr>
                </a:solidFill>
                <a:latin typeface="Verdana" pitchFamily="34" charset="0"/>
                <a:ea typeface="Verdana" pitchFamily="34" charset="0"/>
                <a:cs typeface="Verdana" pitchFamily="34" charset="0"/>
              </a:rPr>
              <a:t>análisis</a:t>
            </a:r>
            <a:r>
              <a:rPr lang="es-ES_tradnl" sz="2400" dirty="0">
                <a:solidFill>
                  <a:schemeClr val="tx1">
                    <a:lumMod val="20000"/>
                    <a:lumOff val="80000"/>
                  </a:schemeClr>
                </a:solidFill>
                <a:latin typeface="Verdana" pitchFamily="34" charset="0"/>
                <a:ea typeface="Verdana" pitchFamily="34" charset="0"/>
                <a:cs typeface="Verdana" pitchFamily="34" charset="0"/>
              </a:rPr>
              <a:t>.</a:t>
            </a:r>
          </a:p>
          <a:p>
            <a:pPr>
              <a:lnSpc>
                <a:spcPct val="115000"/>
              </a:lnSpc>
            </a:pPr>
            <a:endParaRPr lang="es-ES_tradnl" sz="2400" b="1" dirty="0">
              <a:solidFill>
                <a:schemeClr val="bg1"/>
              </a:solidFill>
              <a:latin typeface="Verdana" pitchFamily="34" charset="0"/>
              <a:ea typeface="Verdana" pitchFamily="34" charset="0"/>
              <a:cs typeface="Verdana" pitchFamily="34" charset="0"/>
            </a:endParaRPr>
          </a:p>
          <a:p>
            <a:pPr>
              <a:lnSpc>
                <a:spcPct val="115000"/>
              </a:lnSpc>
            </a:pPr>
            <a:r>
              <a:rPr lang="es-ES_tradnl" sz="2400" b="1" dirty="0">
                <a:latin typeface="Verdana" pitchFamily="34" charset="0"/>
                <a:ea typeface="Verdana" pitchFamily="34" charset="0"/>
                <a:cs typeface="Verdana" pitchFamily="34" charset="0"/>
              </a:rPr>
              <a:t>Sistema Probabilístico</a:t>
            </a:r>
            <a:endParaRPr lang="es-ES_tradnl" sz="2400" dirty="0">
              <a:latin typeface="Verdana" pitchFamily="34" charset="0"/>
              <a:ea typeface="Verdana" pitchFamily="34" charset="0"/>
              <a:cs typeface="Verdana" pitchFamily="34" charset="0"/>
            </a:endParaRPr>
          </a:p>
          <a:p>
            <a:pPr>
              <a:lnSpc>
                <a:spcPct val="115000"/>
              </a:lnSpc>
            </a:pPr>
            <a:r>
              <a:rPr lang="es-ES_tradnl" sz="2400" dirty="0">
                <a:solidFill>
                  <a:schemeClr val="tx1">
                    <a:lumMod val="20000"/>
                    <a:lumOff val="80000"/>
                  </a:schemeClr>
                </a:solidFill>
                <a:latin typeface="Verdana" pitchFamily="34" charset="0"/>
                <a:ea typeface="Verdana" pitchFamily="34" charset="0"/>
                <a:cs typeface="Verdana" pitchFamily="34" charset="0"/>
              </a:rPr>
              <a:t>Se trabaja siempre bajo </a:t>
            </a:r>
            <a:endParaRPr lang="es-ES_tradnl" sz="2400" dirty="0" smtClean="0">
              <a:solidFill>
                <a:schemeClr val="tx1">
                  <a:lumMod val="20000"/>
                  <a:lumOff val="80000"/>
                </a:schemeClr>
              </a:solidFill>
              <a:latin typeface="Verdana" pitchFamily="34" charset="0"/>
              <a:ea typeface="Verdana" pitchFamily="34" charset="0"/>
              <a:cs typeface="Verdana" pitchFamily="34" charset="0"/>
            </a:endParaRPr>
          </a:p>
          <a:p>
            <a:pPr>
              <a:lnSpc>
                <a:spcPct val="115000"/>
              </a:lnSpc>
            </a:pPr>
            <a:r>
              <a:rPr lang="es-ES_tradnl" sz="2400" dirty="0" smtClean="0">
                <a:solidFill>
                  <a:schemeClr val="tx1">
                    <a:lumMod val="20000"/>
                    <a:lumOff val="80000"/>
                  </a:schemeClr>
                </a:solidFill>
                <a:latin typeface="Verdana" pitchFamily="34" charset="0"/>
                <a:ea typeface="Verdana" pitchFamily="34" charset="0"/>
                <a:cs typeface="Verdana" pitchFamily="34" charset="0"/>
              </a:rPr>
              <a:t>condiciones </a:t>
            </a:r>
            <a:r>
              <a:rPr lang="es-ES_tradnl" sz="2400" dirty="0">
                <a:solidFill>
                  <a:schemeClr val="tx1">
                    <a:lumMod val="20000"/>
                    <a:lumOff val="80000"/>
                  </a:schemeClr>
                </a:solidFill>
                <a:latin typeface="Verdana" pitchFamily="34" charset="0"/>
                <a:ea typeface="Verdana" pitchFamily="34" charset="0"/>
                <a:cs typeface="Verdana" pitchFamily="34" charset="0"/>
              </a:rPr>
              <a:t>de </a:t>
            </a:r>
            <a:r>
              <a:rPr lang="es-ES_tradnl" sz="2400" i="1" dirty="0" smtClean="0">
                <a:solidFill>
                  <a:schemeClr val="tx1">
                    <a:lumMod val="75000"/>
                  </a:schemeClr>
                </a:solidFill>
                <a:latin typeface="Verdana" pitchFamily="34" charset="0"/>
                <a:ea typeface="Verdana" pitchFamily="34" charset="0"/>
                <a:cs typeface="Verdana" pitchFamily="34" charset="0"/>
              </a:rPr>
              <a:t>INCERTIDUMBRE</a:t>
            </a:r>
            <a:r>
              <a:rPr lang="es-ES_tradnl" sz="2400" dirty="0" smtClean="0">
                <a:solidFill>
                  <a:schemeClr val="tx1">
                    <a:lumMod val="20000"/>
                    <a:lumOff val="80000"/>
                  </a:schemeClr>
                </a:solidFill>
                <a:latin typeface="Verdana" pitchFamily="34" charset="0"/>
                <a:ea typeface="Verdana" pitchFamily="34" charset="0"/>
                <a:cs typeface="Verdana" pitchFamily="34" charset="0"/>
              </a:rPr>
              <a:t>,</a:t>
            </a:r>
          </a:p>
          <a:p>
            <a:pPr>
              <a:lnSpc>
                <a:spcPct val="115000"/>
              </a:lnSpc>
            </a:pPr>
            <a:r>
              <a:rPr lang="es-ES_tradnl" sz="2400" dirty="0" smtClean="0">
                <a:solidFill>
                  <a:schemeClr val="tx1">
                    <a:lumMod val="20000"/>
                    <a:lumOff val="80000"/>
                  </a:schemeClr>
                </a:solidFill>
                <a:latin typeface="Verdana" pitchFamily="34" charset="0"/>
                <a:ea typeface="Verdana" pitchFamily="34" charset="0"/>
                <a:cs typeface="Verdana" pitchFamily="34" charset="0"/>
              </a:rPr>
              <a:t> </a:t>
            </a:r>
            <a:r>
              <a:rPr lang="es-ES_tradnl" sz="2400" dirty="0">
                <a:solidFill>
                  <a:schemeClr val="tx1">
                    <a:lumMod val="20000"/>
                    <a:lumOff val="80000"/>
                  </a:schemeClr>
                </a:solidFill>
                <a:latin typeface="Verdana" pitchFamily="34" charset="0"/>
                <a:ea typeface="Verdana" pitchFamily="34" charset="0"/>
                <a:cs typeface="Verdana" pitchFamily="34" charset="0"/>
              </a:rPr>
              <a:t>lo que dificulta la predicción de los resultados que se esperan obtener. </a:t>
            </a:r>
          </a:p>
          <a:p>
            <a:pPr>
              <a:lnSpc>
                <a:spcPct val="115000"/>
              </a:lnSpc>
            </a:pPr>
            <a:endParaRPr lang="es-ES_tradnl" sz="2400" dirty="0">
              <a:solidFill>
                <a:schemeClr val="tx1">
                  <a:lumMod val="20000"/>
                  <a:lumOff val="80000"/>
                </a:schemeClr>
              </a:solidFill>
              <a:latin typeface="Verdana" pitchFamily="34" charset="0"/>
              <a:ea typeface="Verdana" pitchFamily="34" charset="0"/>
              <a:cs typeface="Verdana" pitchFamily="34" charset="0"/>
            </a:endParaRPr>
          </a:p>
        </p:txBody>
      </p:sp>
      <p:pic>
        <p:nvPicPr>
          <p:cNvPr id="4" name="Picture 16" descr="http://t3.gstatic.com/images?q=tbn:ANd9GcTPznC7ja9exiwD4iWMsxzaeBNfVFr7dzaTHnIR6HrD2eSUBp0kJ7THrq7M"/>
          <p:cNvPicPr>
            <a:picLocks noChangeAspect="1" noChangeArrowheads="1"/>
          </p:cNvPicPr>
          <p:nvPr/>
        </p:nvPicPr>
        <p:blipFill>
          <a:blip r:embed="rId3" cstate="print"/>
          <a:srcRect/>
          <a:stretch>
            <a:fillRect/>
          </a:stretch>
        </p:blipFill>
        <p:spPr bwMode="auto">
          <a:xfrm>
            <a:off x="5707878" y="2852936"/>
            <a:ext cx="3097761" cy="2328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2Left"/>
            <a:lightRig rig="threePt" dir="t"/>
          </a:scene3d>
          <a:sp3d extrusionH="76200" contourW="50800">
            <a:bevelT w="165100" prst="coolSlant"/>
            <a:bevelB w="165100" prst="coolSlant"/>
            <a:contourClr>
              <a:schemeClr val="bg2"/>
            </a:contourClr>
          </a:sp3d>
        </p:spPr>
      </p:pic>
      <p:sp>
        <p:nvSpPr>
          <p:cNvPr id="5" name="Text Box 2"/>
          <p:cNvSpPr txBox="1">
            <a:spLocks noChangeArrowheads="1"/>
          </p:cNvSpPr>
          <p:nvPr/>
        </p:nvSpPr>
        <p:spPr bwMode="auto">
          <a:xfrm>
            <a:off x="5867400" y="609600"/>
            <a:ext cx="3048000" cy="646331"/>
          </a:xfrm>
          <a:prstGeom prst="rect">
            <a:avLst/>
          </a:prstGeom>
          <a:noFill/>
          <a:ln w="9525">
            <a:noFill/>
            <a:miter lim="800000"/>
            <a:headEnd/>
            <a:tailEnd/>
          </a:ln>
          <a:effectLst/>
        </p:spPr>
        <p:txBody>
          <a:bodyPr wrap="square">
            <a:spAutoFit/>
          </a:bodyPr>
          <a:lstStyle/>
          <a:p>
            <a:pPr algn="ctr"/>
            <a:r>
              <a:rPr lang="es-ES_tradnl" b="1" i="1" dirty="0">
                <a:solidFill>
                  <a:schemeClr val="tx1">
                    <a:lumMod val="20000"/>
                    <a:lumOff val="80000"/>
                  </a:schemeClr>
                </a:solidFill>
                <a:effectLst>
                  <a:outerShdw blurRad="38100" dist="38100" dir="2700000" algn="tl">
                    <a:srgbClr val="000000"/>
                  </a:outerShdw>
                </a:effectLst>
                <a:latin typeface="Verdana" pitchFamily="34" charset="0"/>
                <a:ea typeface="Verdana" pitchFamily="34" charset="0"/>
                <a:cs typeface="Verdana" pitchFamily="34" charset="0"/>
              </a:rPr>
              <a:t>CARACTERÍSTICAS DE </a:t>
            </a:r>
            <a:r>
              <a:rPr lang="es-ES_tradnl" b="1" i="1" dirty="0" smtClean="0">
                <a:solidFill>
                  <a:schemeClr val="tx1">
                    <a:lumMod val="20000"/>
                    <a:lumOff val="80000"/>
                  </a:schemeClr>
                </a:solidFill>
                <a:effectLst>
                  <a:outerShdw blurRad="38100" dist="38100" dir="2700000" algn="tl">
                    <a:srgbClr val="000000"/>
                  </a:outerShdw>
                </a:effectLst>
                <a:latin typeface="Verdana" pitchFamily="34" charset="0"/>
                <a:ea typeface="Verdana" pitchFamily="34" charset="0"/>
                <a:cs typeface="Verdana" pitchFamily="34" charset="0"/>
              </a:rPr>
              <a:t>LOS  SISTEMAS</a:t>
            </a:r>
            <a:endParaRPr lang="es-ES" b="1" i="1" dirty="0">
              <a:solidFill>
                <a:schemeClr val="tx1">
                  <a:lumMod val="20000"/>
                  <a:lumOff val="80000"/>
                </a:schemeClr>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7" name="6 CuadroTexto"/>
          <p:cNvSpPr txBox="1"/>
          <p:nvPr/>
        </p:nvSpPr>
        <p:spPr>
          <a:xfrm>
            <a:off x="7713800" y="6581001"/>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39" presetClass="entr" presetSubtype="0" accel="10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1"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2"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childTnLst>
                                </p:cTn>
                              </p:par>
                              <p:par>
                                <p:cTn id="14" presetID="1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plus(in)">
                                      <p:cBhvr>
                                        <p:cTn id="16" dur="2000"/>
                                        <p:tgtEl>
                                          <p:spTgt spid="4"/>
                                        </p:tgtEl>
                                      </p:cBhvr>
                                    </p:animEffect>
                                  </p:childTnLst>
                                </p:cTn>
                              </p:par>
                              <p:par>
                                <p:cTn id="17" presetID="9" presetClass="emph" presetSubtype="0" nodeType="withEffect">
                                  <p:stCondLst>
                                    <p:cond delay="0"/>
                                  </p:stCondLst>
                                  <p:childTnLst>
                                    <p:set>
                                      <p:cBhvr rctx="PPT">
                                        <p:cTn id="18" dur="indefinite"/>
                                        <p:tgtEl>
                                          <p:spTgt spid="4"/>
                                        </p:tgtEl>
                                        <p:attrNameLst>
                                          <p:attrName>style.opacity</p:attrName>
                                        </p:attrNameLst>
                                      </p:cBhvr>
                                      <p:to>
                                        <p:strVal val="0.5"/>
                                      </p:to>
                                    </p:set>
                                    <p:animEffect filter="image" prLst="opacity: 0.5">
                                      <p:cBhvr rctx="IE">
                                        <p:cTn id="19"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6488668"/>
            <a:ext cx="1433406"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Julio 2011</a:t>
            </a:r>
            <a:endParaRPr lang="en-US" sz="1200" i="1" dirty="0">
              <a:latin typeface="Sakkal Majalla" pitchFamily="2" charset="-78"/>
              <a:cs typeface="Sakkal Majalla" pitchFamily="2" charset="-78"/>
            </a:endParaRPr>
          </a:p>
        </p:txBody>
      </p:sp>
      <p:sp>
        <p:nvSpPr>
          <p:cNvPr id="93186" name="AutoShape 2" descr="http://www.abrale.org.br/docs/sistema_linfatico.jpg"/>
          <p:cNvSpPr>
            <a:spLocks noChangeAspect="1" noChangeArrowheads="1"/>
          </p:cNvSpPr>
          <p:nvPr/>
        </p:nvSpPr>
        <p:spPr bwMode="auto">
          <a:xfrm>
            <a:off x="57150" y="-136525"/>
            <a:ext cx="3943350" cy="5610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3188" name="AutoShape 4" descr="http://www.abrale.org.br/docs/sistema_linfatico.jpg"/>
          <p:cNvSpPr>
            <a:spLocks noChangeAspect="1" noChangeArrowheads="1"/>
          </p:cNvSpPr>
          <p:nvPr/>
        </p:nvSpPr>
        <p:spPr bwMode="auto">
          <a:xfrm>
            <a:off x="57150" y="-136525"/>
            <a:ext cx="3943350" cy="5610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3189" name="Picture 5"/>
          <p:cNvPicPr>
            <a:picLocks noChangeAspect="1" noChangeArrowheads="1"/>
          </p:cNvPicPr>
          <p:nvPr/>
        </p:nvPicPr>
        <p:blipFill>
          <a:blip r:embed="rId3" cstate="print"/>
          <a:srcRect/>
          <a:stretch>
            <a:fillRect/>
          </a:stretch>
        </p:blipFill>
        <p:spPr bwMode="auto">
          <a:xfrm>
            <a:off x="0" y="0"/>
            <a:ext cx="4731295" cy="6858000"/>
          </a:xfrm>
          <a:prstGeom prst="rect">
            <a:avLst/>
          </a:prstGeom>
          <a:noFill/>
          <a:ln w="9525">
            <a:noFill/>
            <a:miter lim="800000"/>
            <a:headEnd/>
            <a:tailEnd/>
          </a:ln>
        </p:spPr>
      </p:pic>
      <p:pic>
        <p:nvPicPr>
          <p:cNvPr id="93195" name="Picture 11" descr="http://t0.gstatic.com/images?q=tbn:ANd9GcQ7LjDbJ3SHQcmMIGtBMZ9P4-kfhufXUd8HnnikgB657_n4ASYW"/>
          <p:cNvPicPr>
            <a:picLocks noChangeAspect="1" noChangeArrowheads="1"/>
          </p:cNvPicPr>
          <p:nvPr/>
        </p:nvPicPr>
        <p:blipFill>
          <a:blip r:embed="rId4" cstate="print"/>
          <a:srcRect/>
          <a:stretch>
            <a:fillRect/>
          </a:stretch>
        </p:blipFill>
        <p:spPr bwMode="auto">
          <a:xfrm>
            <a:off x="4716016" y="0"/>
            <a:ext cx="4427984" cy="6858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5" descr="dalmata"/>
          <p:cNvPicPr>
            <a:picLocks noChangeAspect="1" noChangeArrowheads="1"/>
          </p:cNvPicPr>
          <p:nvPr/>
        </p:nvPicPr>
        <p:blipFill>
          <a:blip r:embed="rId3" cstate="print">
            <a:lum bright="-24000"/>
          </a:blip>
          <a:srcRect/>
          <a:stretch>
            <a:fillRect/>
          </a:stretch>
        </p:blipFill>
        <p:spPr bwMode="auto">
          <a:xfrm>
            <a:off x="251520" y="332656"/>
            <a:ext cx="8456395" cy="5760640"/>
          </a:xfrm>
          <a:prstGeom prst="roundRect">
            <a:avLst>
              <a:gd name="adj" fmla="val 16667"/>
            </a:avLst>
          </a:prstGeom>
          <a:ln>
            <a:noFill/>
          </a:ln>
          <a:effectLst>
            <a:outerShdw blurRad="76200" dir="13500000" sy="23000" kx="1200000" algn="br" rotWithShape="0">
              <a:prstClr val="black">
                <a:alpha val="20000"/>
              </a:prstClr>
            </a:outerShdw>
          </a:effectLst>
          <a:scene3d>
            <a:camera prst="perspectiveRelaxed">
              <a:rot lat="20400000" lon="0" rev="0"/>
            </a:camera>
            <a:lightRig rig="threePt" dir="t"/>
          </a:scene3d>
          <a:sp3d extrusionH="38100" contourW="63500">
            <a:bevelT w="190500" h="101600"/>
            <a:bevelB/>
            <a:contourClr>
              <a:srgbClr val="969696"/>
            </a:contourClr>
          </a:sp3d>
        </p:spPr>
      </p:pic>
    </p:spTree>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t0.gstatic.com/images?q=tbn:ANd9GcRaoF9wwAZYRBkHsM5k_64M5jeDa4bKu8EKuECJ3vwqKZF1yiNu"/>
          <p:cNvPicPr>
            <a:picLocks noChangeAspect="1" noChangeArrowheads="1"/>
          </p:cNvPicPr>
          <p:nvPr/>
        </p:nvPicPr>
        <p:blipFill>
          <a:blip r:embed="rId3" cstate="print"/>
          <a:srcRect/>
          <a:stretch>
            <a:fillRect/>
          </a:stretch>
        </p:blipFill>
        <p:spPr bwMode="auto">
          <a:xfrm>
            <a:off x="-38754" y="0"/>
            <a:ext cx="9182754" cy="6858000"/>
          </a:xfrm>
          <a:prstGeom prst="rect">
            <a:avLst/>
          </a:prstGeom>
          <a:noFill/>
        </p:spPr>
      </p:pic>
      <p:sp>
        <p:nvSpPr>
          <p:cNvPr id="3" name="2 CuadroTexto"/>
          <p:cNvSpPr txBox="1"/>
          <p:nvPr/>
        </p:nvSpPr>
        <p:spPr>
          <a:xfrm>
            <a:off x="7713800" y="6581001"/>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wedge">
                                      <p:cBhvr>
                                        <p:cTn id="7" dur="10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251520" y="908720"/>
            <a:ext cx="8610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s-ES" sz="3200" b="0" i="0" u="none" strike="noStrike" kern="0" cap="none" spc="0" normalizeH="0" baseline="0" noProof="0" dirty="0" smtClean="0">
                <a:ln>
                  <a:noFill/>
                </a:ln>
                <a:solidFill>
                  <a:schemeClr val="tx1">
                    <a:lumMod val="20000"/>
                    <a:lumOff val="80000"/>
                  </a:schemeClr>
                </a:solidFill>
                <a:effectLst>
                  <a:outerShdw blurRad="38100" dist="38100" dir="2700000" algn="tl">
                    <a:srgbClr val="000000">
                      <a:alpha val="43137"/>
                    </a:srgbClr>
                  </a:outerShdw>
                </a:effectLst>
                <a:uLnTx/>
                <a:uFillTx/>
                <a:latin typeface="Segoe UI Semibold" pitchFamily="34" charset="0"/>
                <a:ea typeface="+mj-ea"/>
                <a:cs typeface="+mj-cs"/>
              </a:rPr>
              <a:t>Administración de Empresas </a:t>
            </a:r>
            <a:r>
              <a:rPr kumimoji="1" lang="es-ES" sz="3200" kern="0" dirty="0">
                <a:solidFill>
                  <a:schemeClr val="tx1">
                    <a:lumMod val="20000"/>
                    <a:lumOff val="80000"/>
                  </a:schemeClr>
                </a:solidFill>
                <a:effectLst>
                  <a:outerShdw blurRad="38100" dist="38100" dir="2700000" algn="tl">
                    <a:srgbClr val="000000">
                      <a:alpha val="43137"/>
                    </a:srgbClr>
                  </a:outerShdw>
                </a:effectLst>
                <a:latin typeface="Segoe UI Semibold" pitchFamily="34" charset="0"/>
                <a:ea typeface="+mj-ea"/>
                <a:cs typeface="+mj-cs"/>
              </a:rPr>
              <a:t>A</a:t>
            </a:r>
            <a:r>
              <a:rPr kumimoji="1" lang="es-ES" sz="3200" b="0" i="0" u="none" strike="noStrike" kern="0" cap="none" spc="0" normalizeH="0" baseline="0" noProof="0" dirty="0" err="1" smtClean="0">
                <a:ln>
                  <a:noFill/>
                </a:ln>
                <a:solidFill>
                  <a:schemeClr val="tx1">
                    <a:lumMod val="20000"/>
                    <a:lumOff val="80000"/>
                  </a:schemeClr>
                </a:solidFill>
                <a:effectLst>
                  <a:outerShdw blurRad="38100" dist="38100" dir="2700000" algn="tl">
                    <a:srgbClr val="000000">
                      <a:alpha val="43137"/>
                    </a:srgbClr>
                  </a:outerShdw>
                </a:effectLst>
                <a:uLnTx/>
                <a:uFillTx/>
                <a:latin typeface="Segoe UI Semibold" pitchFamily="34" charset="0"/>
                <a:ea typeface="+mj-ea"/>
                <a:cs typeface="+mj-cs"/>
              </a:rPr>
              <a:t>grícolas</a:t>
            </a:r>
            <a:endParaRPr kumimoji="1" lang="es-ES" sz="3200" b="0" i="0" u="none" strike="noStrike" kern="0" cap="none" spc="0" normalizeH="0" baseline="0" noProof="0" dirty="0">
              <a:ln>
                <a:noFill/>
              </a:ln>
              <a:solidFill>
                <a:schemeClr val="tx1">
                  <a:lumMod val="20000"/>
                  <a:lumOff val="80000"/>
                </a:schemeClr>
              </a:solidFill>
              <a:effectLst>
                <a:outerShdw blurRad="38100" dist="38100" dir="2700000" algn="tl">
                  <a:srgbClr val="000000">
                    <a:alpha val="43137"/>
                  </a:srgbClr>
                </a:outerShdw>
              </a:effectLst>
              <a:uLnTx/>
              <a:uFillTx/>
              <a:latin typeface="Segoe UI Semibold" pitchFamily="34" charset="0"/>
              <a:ea typeface="+mj-ea"/>
              <a:cs typeface="+mj-cs"/>
            </a:endParaRPr>
          </a:p>
        </p:txBody>
      </p:sp>
      <p:sp>
        <p:nvSpPr>
          <p:cNvPr id="4" name="Rectangle 5"/>
          <p:cNvSpPr txBox="1">
            <a:spLocks noChangeArrowheads="1"/>
          </p:cNvSpPr>
          <p:nvPr/>
        </p:nvSpPr>
        <p:spPr>
          <a:xfrm>
            <a:off x="1115616" y="1988840"/>
            <a:ext cx="7571184" cy="4038600"/>
          </a:xfrm>
          <a:prstGeom prst="rect">
            <a:avLst/>
          </a:prstGeom>
        </p:spPr>
        <p:txBody>
          <a:bodyPr/>
          <a:lstStyle/>
          <a:p>
            <a:pPr marL="342900" marR="0" lvl="0" algn="l" defTabSz="914400" rtl="0" eaLnBrk="0" fontAlgn="base" latinLnBrk="0" hangingPunct="0">
              <a:lnSpc>
                <a:spcPct val="150000"/>
              </a:lnSpc>
              <a:spcBef>
                <a:spcPts val="0"/>
              </a:spcBef>
              <a:spcAft>
                <a:spcPct val="0"/>
              </a:spcAft>
              <a:buClrTx/>
              <a:buSzTx/>
              <a:tabLst/>
              <a:defRPr/>
            </a:pPr>
            <a:r>
              <a:rPr kumimoji="1" lang="es-ES" sz="3200" b="0" i="0" u="none" strike="noStrike" kern="0" cap="none" spc="0" normalizeH="0" baseline="0" noProof="0" dirty="0" smtClean="0">
                <a:ln>
                  <a:noFill/>
                </a:ln>
                <a:solidFill>
                  <a:schemeClr val="tx1"/>
                </a:solidFill>
                <a:effectLst/>
                <a:uLnTx/>
                <a:uFillTx/>
                <a:latin typeface="Sakkal Majalla" pitchFamily="2" charset="-78"/>
                <a:cs typeface="Sakkal Majalla" pitchFamily="2" charset="-78"/>
              </a:rPr>
              <a:t>Proceso de </a:t>
            </a:r>
            <a:r>
              <a:rPr kumimoji="1" lang="es-ES" sz="3200" b="0" i="1" u="none" strike="noStrike" kern="0" cap="none" spc="0" normalizeH="0" baseline="0" noProof="0" dirty="0" smtClean="0">
                <a:ln>
                  <a:noFill/>
                </a:ln>
                <a:solidFill>
                  <a:schemeClr val="tx1">
                    <a:lumMod val="40000"/>
                    <a:lumOff val="60000"/>
                  </a:schemeClr>
                </a:solidFill>
                <a:effectLst/>
                <a:uLnTx/>
                <a:uFillTx/>
                <a:latin typeface="Sakkal Majalla" pitchFamily="2" charset="-78"/>
                <a:cs typeface="Sakkal Majalla" pitchFamily="2" charset="-78"/>
              </a:rPr>
              <a:t>TOMA  DE  DECISIONES </a:t>
            </a:r>
            <a:r>
              <a:rPr kumimoji="1" lang="es-ES" sz="3200" b="0" i="0" u="none" strike="noStrike" kern="0" cap="none" spc="0" normalizeH="0" baseline="0" noProof="0" dirty="0" smtClean="0">
                <a:ln>
                  <a:noFill/>
                </a:ln>
                <a:solidFill>
                  <a:schemeClr val="tx1">
                    <a:lumMod val="40000"/>
                    <a:lumOff val="60000"/>
                  </a:schemeClr>
                </a:solidFill>
                <a:effectLst/>
                <a:uLnTx/>
                <a:uFillTx/>
                <a:latin typeface="Sakkal Majalla" pitchFamily="2" charset="-78"/>
                <a:cs typeface="Sakkal Majalla" pitchFamily="2" charset="-78"/>
              </a:rPr>
              <a:t> </a:t>
            </a:r>
            <a:r>
              <a:rPr kumimoji="1" lang="es-ES" sz="3200" b="0" i="0" u="none" strike="noStrike" kern="0" cap="none" spc="0" normalizeH="0" baseline="0" noProof="0" dirty="0" smtClean="0">
                <a:ln>
                  <a:noFill/>
                </a:ln>
                <a:solidFill>
                  <a:schemeClr val="tx1"/>
                </a:solidFill>
                <a:effectLst/>
                <a:uLnTx/>
                <a:uFillTx/>
                <a:latin typeface="Sakkal Majalla" pitchFamily="2" charset="-78"/>
                <a:cs typeface="Sakkal Majalla" pitchFamily="2" charset="-78"/>
              </a:rPr>
              <a:t>por medio del cual  </a:t>
            </a:r>
            <a:r>
              <a:rPr kumimoji="1" lang="es-ES" sz="3200" b="0" i="1" u="none" strike="noStrike" kern="0" cap="none" spc="0" normalizeH="0" baseline="0" noProof="0" dirty="0" smtClean="0">
                <a:ln>
                  <a:noFill/>
                </a:ln>
                <a:solidFill>
                  <a:schemeClr val="tx1">
                    <a:lumMod val="40000"/>
                    <a:lumOff val="60000"/>
                  </a:schemeClr>
                </a:solidFill>
                <a:effectLst/>
                <a:uLnTx/>
                <a:uFillTx/>
                <a:latin typeface="Sakkal Majalla" pitchFamily="2" charset="-78"/>
                <a:cs typeface="Sakkal Majalla" pitchFamily="2" charset="-78"/>
              </a:rPr>
              <a:t>ESCASOS  RECURSOS</a:t>
            </a:r>
            <a:r>
              <a:rPr kumimoji="1" lang="es-ES" sz="3200" b="0" i="0" u="none" strike="noStrike" kern="0" cap="none" spc="0" normalizeH="0" baseline="0" noProof="0" dirty="0" smtClean="0">
                <a:ln>
                  <a:noFill/>
                </a:ln>
                <a:solidFill>
                  <a:schemeClr val="tx1">
                    <a:lumMod val="40000"/>
                    <a:lumOff val="60000"/>
                  </a:schemeClr>
                </a:solidFill>
                <a:effectLst/>
                <a:uLnTx/>
                <a:uFillTx/>
                <a:latin typeface="Sakkal Majalla" pitchFamily="2" charset="-78"/>
                <a:cs typeface="Sakkal Majalla" pitchFamily="2" charset="-78"/>
              </a:rPr>
              <a:t>   </a:t>
            </a:r>
            <a:r>
              <a:rPr kumimoji="1" lang="es-ES" sz="3200" b="0" i="0" u="none" strike="noStrike" kern="0" cap="none" spc="0" normalizeH="0" baseline="0" noProof="0" dirty="0" smtClean="0">
                <a:ln>
                  <a:noFill/>
                </a:ln>
                <a:solidFill>
                  <a:schemeClr val="tx1"/>
                </a:solidFill>
                <a:effectLst/>
                <a:uLnTx/>
                <a:uFillTx/>
                <a:latin typeface="Sakkal Majalla" pitchFamily="2" charset="-78"/>
                <a:cs typeface="Sakkal Majalla" pitchFamily="2" charset="-78"/>
              </a:rPr>
              <a:t>se distribuyen en cierto número de alternativas, con el propósito de  </a:t>
            </a:r>
            <a:r>
              <a:rPr kumimoji="1" lang="es-ES" sz="3200" b="0" i="1" u="none" strike="noStrike" kern="0" cap="none" spc="0" normalizeH="0" baseline="0" noProof="0" dirty="0" smtClean="0">
                <a:ln>
                  <a:noFill/>
                </a:ln>
                <a:solidFill>
                  <a:schemeClr val="tx1">
                    <a:lumMod val="40000"/>
                    <a:lumOff val="60000"/>
                  </a:schemeClr>
                </a:solidFill>
                <a:effectLst/>
                <a:uLnTx/>
                <a:uFillTx/>
                <a:latin typeface="Sakkal Majalla" pitchFamily="2" charset="-78"/>
                <a:cs typeface="Sakkal Majalla" pitchFamily="2" charset="-78"/>
              </a:rPr>
              <a:t>PLANIFICAR, ORGANIZAR,  EJECUTAR  Y  CONTROLAR </a:t>
            </a:r>
            <a:r>
              <a:rPr kumimoji="1" lang="es-ES" sz="3200" b="0" i="0" u="none" strike="noStrike" kern="0" cap="none" spc="0" normalizeH="0" baseline="0" noProof="0" dirty="0" smtClean="0">
                <a:ln>
                  <a:noFill/>
                </a:ln>
                <a:solidFill>
                  <a:schemeClr val="tx1">
                    <a:lumMod val="40000"/>
                    <a:lumOff val="60000"/>
                  </a:schemeClr>
                </a:solidFill>
                <a:effectLst/>
                <a:uLnTx/>
                <a:uFillTx/>
                <a:latin typeface="Sakkal Majalla" pitchFamily="2" charset="-78"/>
                <a:cs typeface="Sakkal Majalla" pitchFamily="2" charset="-78"/>
              </a:rPr>
              <a:t> </a:t>
            </a:r>
            <a:r>
              <a:rPr kumimoji="1" lang="es-ES" sz="3200" b="0" i="0" u="none" strike="noStrike" kern="0" cap="none" spc="0" normalizeH="0" baseline="0" noProof="0" dirty="0" smtClean="0">
                <a:ln>
                  <a:noFill/>
                </a:ln>
                <a:solidFill>
                  <a:schemeClr val="tx1"/>
                </a:solidFill>
                <a:effectLst/>
                <a:uLnTx/>
                <a:uFillTx/>
                <a:latin typeface="Sakkal Majalla" pitchFamily="2" charset="-78"/>
                <a:cs typeface="Sakkal Majalla" pitchFamily="2" charset="-78"/>
              </a:rPr>
              <a:t>el negocio en forma  tal que se logren los  </a:t>
            </a:r>
            <a:r>
              <a:rPr kumimoji="1" lang="es-ES" sz="3200" b="0" i="1" u="none" strike="noStrike" kern="0" cap="none" spc="0" normalizeH="0" baseline="0" noProof="0" dirty="0" smtClean="0">
                <a:ln>
                  <a:noFill/>
                </a:ln>
                <a:solidFill>
                  <a:schemeClr val="tx1">
                    <a:lumMod val="20000"/>
                    <a:lumOff val="80000"/>
                  </a:schemeClr>
                </a:solidFill>
                <a:effectLst/>
                <a:uLnTx/>
                <a:uFillTx/>
                <a:latin typeface="Sakkal Majalla" pitchFamily="2" charset="-78"/>
                <a:cs typeface="Sakkal Majalla" pitchFamily="2" charset="-78"/>
              </a:rPr>
              <a:t>OBJETIVOS </a:t>
            </a:r>
            <a:r>
              <a:rPr kumimoji="1" lang="es-ES" sz="3200" b="0" i="1" u="none" strike="noStrike" kern="0" cap="none" spc="0" normalizeH="0" baseline="0" noProof="0" dirty="0" smtClean="0">
                <a:ln>
                  <a:noFill/>
                </a:ln>
                <a:solidFill>
                  <a:schemeClr val="tx1"/>
                </a:solidFill>
                <a:effectLst/>
                <a:uLnTx/>
                <a:uFillTx/>
                <a:latin typeface="Sakkal Majalla" pitchFamily="2" charset="-78"/>
                <a:cs typeface="Sakkal Majalla" pitchFamily="2" charset="-78"/>
              </a:rPr>
              <a:t> </a:t>
            </a:r>
            <a:r>
              <a:rPr kumimoji="1" lang="es-ES" sz="3200" b="0" i="0" u="none" strike="noStrike" kern="0" cap="none" spc="0" normalizeH="0" baseline="0" noProof="0" dirty="0" smtClean="0">
                <a:ln>
                  <a:noFill/>
                </a:ln>
                <a:solidFill>
                  <a:schemeClr val="tx1"/>
                </a:solidFill>
                <a:effectLst/>
                <a:uLnTx/>
                <a:uFillTx/>
                <a:latin typeface="Sakkal Majalla" pitchFamily="2" charset="-78"/>
                <a:cs typeface="Sakkal Majalla" pitchFamily="2" charset="-78"/>
              </a:rPr>
              <a:t> propuestos.   </a:t>
            </a:r>
            <a:r>
              <a:rPr kumimoji="1" lang="es-ES" sz="3200" kern="0" noProof="0" dirty="0" smtClean="0">
                <a:latin typeface="Sakkal Majalla" pitchFamily="2" charset="-78"/>
                <a:cs typeface="Sakkal Majalla" pitchFamily="2" charset="-78"/>
              </a:rPr>
              <a:t>         </a:t>
            </a:r>
          </a:p>
          <a:p>
            <a:pPr marL="342900" marR="0" lvl="0" algn="l" defTabSz="914400" rtl="0" eaLnBrk="0" fontAlgn="base" latinLnBrk="0" hangingPunct="0">
              <a:lnSpc>
                <a:spcPct val="150000"/>
              </a:lnSpc>
              <a:spcBef>
                <a:spcPts val="0"/>
              </a:spcBef>
              <a:spcAft>
                <a:spcPct val="0"/>
              </a:spcAft>
              <a:buClrTx/>
              <a:buSzTx/>
              <a:tabLst/>
              <a:defRPr/>
            </a:pPr>
            <a:r>
              <a:rPr kumimoji="1" lang="es-ES" sz="2000" kern="0" noProof="0" dirty="0" smtClean="0">
                <a:latin typeface="Sakkal Majalla" pitchFamily="2" charset="-78"/>
                <a:cs typeface="Sakkal Majalla" pitchFamily="2" charset="-78"/>
              </a:rPr>
              <a:t>                                                                                                                                      </a:t>
            </a:r>
            <a:r>
              <a:rPr kumimoji="1" lang="es-ES" sz="1600" b="1" i="0" u="none" strike="noStrike" kern="0" cap="none" spc="0" normalizeH="0" baseline="0" noProof="0" dirty="0" smtClean="0">
                <a:ln>
                  <a:noFill/>
                </a:ln>
                <a:solidFill>
                  <a:schemeClr val="bg2"/>
                </a:solidFill>
                <a:effectLst/>
                <a:uLnTx/>
                <a:uFillTx/>
                <a:latin typeface="Aharoni" pitchFamily="2" charset="-79"/>
                <a:cs typeface="Aharoni" pitchFamily="2" charset="-79"/>
              </a:rPr>
              <a:t>Guerra G., </a:t>
            </a:r>
            <a:r>
              <a:rPr kumimoji="1" lang="es-ES" sz="2000" b="1" i="0" u="none" strike="noStrike" kern="0" cap="none" spc="0" normalizeH="0" baseline="0" noProof="0" dirty="0" smtClean="0">
                <a:ln>
                  <a:noFill/>
                </a:ln>
                <a:solidFill>
                  <a:schemeClr val="bg2"/>
                </a:solidFill>
                <a:effectLst/>
                <a:uLnTx/>
                <a:uFillTx/>
                <a:latin typeface="Aharoni" pitchFamily="2" charset="-79"/>
                <a:cs typeface="Aharoni" pitchFamily="2" charset="-79"/>
              </a:rPr>
              <a:t>1998</a:t>
            </a:r>
            <a:endParaRPr kumimoji="1" lang="es-ES" sz="2000" b="1" i="0" u="none" strike="noStrike" kern="0" cap="none" spc="0" normalizeH="0" baseline="0" noProof="0" dirty="0">
              <a:ln>
                <a:noFill/>
              </a:ln>
              <a:solidFill>
                <a:schemeClr val="bg2"/>
              </a:solidFill>
              <a:effectLst/>
              <a:uLnTx/>
              <a:uFillTx/>
              <a:latin typeface="Aharoni" pitchFamily="2" charset="-79"/>
              <a:cs typeface="Aharoni" pitchFamily="2" charset="-79"/>
            </a:endParaRPr>
          </a:p>
        </p:txBody>
      </p:sp>
      <p:sp>
        <p:nvSpPr>
          <p:cNvPr id="5" name="4 CuadroTexto"/>
          <p:cNvSpPr txBox="1"/>
          <p:nvPr/>
        </p:nvSpPr>
        <p:spPr>
          <a:xfrm>
            <a:off x="0" y="6536377"/>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bwMode="auto">
          <a:xfrm>
            <a:off x="0" y="0"/>
            <a:ext cx="9144000"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 Box 3"/>
          <p:cNvSpPr txBox="1">
            <a:spLocks noChangeArrowheads="1"/>
          </p:cNvSpPr>
          <p:nvPr/>
        </p:nvSpPr>
        <p:spPr bwMode="auto">
          <a:xfrm>
            <a:off x="7020272" y="6525343"/>
            <a:ext cx="1944341" cy="215444"/>
          </a:xfrm>
          <a:prstGeom prst="rect">
            <a:avLst/>
          </a:prstGeom>
          <a:noFill/>
          <a:ln w="12700" cap="sq">
            <a:noFill/>
            <a:miter lim="800000"/>
            <a:headEnd type="none" w="sm" len="sm"/>
            <a:tailEnd type="none" w="sm" len="sm"/>
          </a:ln>
          <a:effectLst/>
        </p:spPr>
        <p:txBody>
          <a:bodyPr wrap="square">
            <a:spAutoFit/>
          </a:bodyPr>
          <a:lstStyle/>
          <a:p>
            <a:pPr eaLnBrk="0" hangingPunct="0"/>
            <a:r>
              <a:rPr lang="es-MX" sz="800" b="1" dirty="0">
                <a:solidFill>
                  <a:srgbClr val="000000"/>
                </a:solidFill>
                <a:latin typeface="Segoe Script" pitchFamily="34" charset="0"/>
              </a:rPr>
              <a:t>MARY MEDINA H. </a:t>
            </a:r>
            <a:r>
              <a:rPr lang="es-MX" sz="800" b="1" dirty="0" smtClean="0">
                <a:solidFill>
                  <a:srgbClr val="000000"/>
                </a:solidFill>
                <a:latin typeface="Segoe Script" pitchFamily="34" charset="0"/>
              </a:rPr>
              <a:t>MAY </a:t>
            </a:r>
            <a:r>
              <a:rPr lang="es-MX" sz="800" b="1" dirty="0">
                <a:solidFill>
                  <a:srgbClr val="000000"/>
                </a:solidFill>
                <a:latin typeface="Segoe Script" pitchFamily="34" charset="0"/>
              </a:rPr>
              <a:t>- 2011</a:t>
            </a:r>
            <a:endParaRPr lang="es-ES" sz="800" b="1" dirty="0">
              <a:solidFill>
                <a:srgbClr val="000000"/>
              </a:solidFill>
              <a:latin typeface="Segoe Script" pitchFamily="34" charset="0"/>
            </a:endParaRPr>
          </a:p>
        </p:txBody>
      </p:sp>
      <p:pic>
        <p:nvPicPr>
          <p:cNvPr id="9" name="Picture 4" descr="sistema_abierto_clasico-560x257"/>
          <p:cNvPicPr>
            <a:picLocks noChangeAspect="1" noChangeArrowheads="1"/>
          </p:cNvPicPr>
          <p:nvPr/>
        </p:nvPicPr>
        <p:blipFill>
          <a:blip r:embed="rId3" cstate="print">
            <a:duotone>
              <a:prstClr val="black"/>
              <a:schemeClr val="accent6">
                <a:tint val="45000"/>
                <a:satMod val="400000"/>
              </a:schemeClr>
            </a:duotone>
            <a:lum bright="11000" contrast="32000"/>
          </a:blip>
          <a:srcRect/>
          <a:stretch>
            <a:fillRect/>
          </a:stretch>
        </p:blipFill>
        <p:spPr bwMode="auto">
          <a:xfrm>
            <a:off x="611188" y="508372"/>
            <a:ext cx="7777162" cy="3568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Rectangle 6"/>
          <p:cNvSpPr>
            <a:spLocks noChangeArrowheads="1"/>
          </p:cNvSpPr>
          <p:nvPr/>
        </p:nvSpPr>
        <p:spPr bwMode="auto">
          <a:xfrm>
            <a:off x="1691680" y="4160113"/>
            <a:ext cx="5832648" cy="276999"/>
          </a:xfrm>
          <a:prstGeom prst="rect">
            <a:avLst/>
          </a:prstGeom>
          <a:noFill/>
          <a:ln w="9525">
            <a:noFill/>
            <a:miter lim="800000"/>
            <a:headEnd/>
            <a:tailEnd/>
          </a:ln>
          <a:effectLst/>
        </p:spPr>
        <p:txBody>
          <a:bodyPr wrap="square" anchor="ctr">
            <a:spAutoFit/>
          </a:bodyPr>
          <a:lstStyle/>
          <a:p>
            <a:r>
              <a:rPr lang="en-US" sz="1200" b="1" spc="300" dirty="0">
                <a:solidFill>
                  <a:srgbClr val="66FF33"/>
                </a:solidFill>
                <a:latin typeface="Zurich Ex BT" pitchFamily="34" charset="0"/>
              </a:rPr>
              <a:t>Diagrama del Modelo de Sistema Abierto Clásico</a:t>
            </a:r>
            <a:r>
              <a:rPr lang="en-US" sz="1200" spc="300" dirty="0">
                <a:solidFill>
                  <a:srgbClr val="66FF33"/>
                </a:solidFill>
                <a:latin typeface="Zurich Ex BT" pitchFamily="34" charset="0"/>
              </a:rPr>
              <a:t> </a:t>
            </a:r>
          </a:p>
        </p:txBody>
      </p:sp>
      <p:sp>
        <p:nvSpPr>
          <p:cNvPr id="11" name="Text Box 7"/>
          <p:cNvSpPr txBox="1">
            <a:spLocks noChangeArrowheads="1"/>
          </p:cNvSpPr>
          <p:nvPr/>
        </p:nvSpPr>
        <p:spPr bwMode="auto">
          <a:xfrm>
            <a:off x="1259632" y="260648"/>
            <a:ext cx="7506157" cy="369332"/>
          </a:xfrm>
          <a:prstGeom prst="rect">
            <a:avLst/>
          </a:prstGeom>
          <a:noFill/>
          <a:ln w="9525">
            <a:noFill/>
            <a:miter lim="800000"/>
            <a:headEnd/>
            <a:tailEnd/>
          </a:ln>
          <a:effectLst/>
        </p:spPr>
        <p:txBody>
          <a:bodyPr wrap="none">
            <a:spAutoFit/>
          </a:bodyPr>
          <a:lstStyle/>
          <a:p>
            <a:r>
              <a:rPr lang="en-US" b="1" i="1" dirty="0" err="1">
                <a:solidFill>
                  <a:srgbClr val="66FF33"/>
                </a:solidFill>
                <a:effectLst>
                  <a:outerShdw blurRad="38100" dist="38100" dir="2700000" algn="tl">
                    <a:srgbClr val="000000"/>
                  </a:outerShdw>
                </a:effectLst>
                <a:latin typeface="Arial Black" pitchFamily="34" charset="0"/>
                <a:ea typeface="Segoe UI" pitchFamily="34" charset="0"/>
                <a:cs typeface="Segoe UI" pitchFamily="34" charset="0"/>
              </a:rPr>
              <a:t>Conceptos</a:t>
            </a:r>
            <a:r>
              <a:rPr lang="en-US" b="1" i="1" dirty="0">
                <a:solidFill>
                  <a:srgbClr val="66FF33"/>
                </a:solidFill>
                <a:effectLst>
                  <a:outerShdw blurRad="38100" dist="38100" dir="2700000" algn="tl">
                    <a:srgbClr val="000000"/>
                  </a:outerShdw>
                </a:effectLst>
                <a:latin typeface="Arial Black" pitchFamily="34" charset="0"/>
                <a:ea typeface="Segoe UI" pitchFamily="34" charset="0"/>
                <a:cs typeface="Segoe UI" pitchFamily="34" charset="0"/>
              </a:rPr>
              <a:t> </a:t>
            </a:r>
            <a:r>
              <a:rPr lang="en-US" b="1" i="1" dirty="0" smtClean="0">
                <a:solidFill>
                  <a:srgbClr val="66FF33"/>
                </a:solidFill>
                <a:effectLst>
                  <a:outerShdw blurRad="38100" dist="38100" dir="2700000" algn="tl">
                    <a:srgbClr val="000000"/>
                  </a:outerShdw>
                </a:effectLst>
                <a:latin typeface="Arial Black" pitchFamily="34" charset="0"/>
                <a:ea typeface="Segoe UI" pitchFamily="34" charset="0"/>
                <a:cs typeface="Segoe UI" pitchFamily="34" charset="0"/>
              </a:rPr>
              <a:t> </a:t>
            </a:r>
            <a:r>
              <a:rPr lang="en-US" b="1" i="1" dirty="0" err="1" smtClean="0">
                <a:solidFill>
                  <a:srgbClr val="66FF33"/>
                </a:solidFill>
                <a:effectLst>
                  <a:outerShdw blurRad="38100" dist="38100" dir="2700000" algn="tl">
                    <a:srgbClr val="000000"/>
                  </a:outerShdw>
                </a:effectLst>
                <a:latin typeface="Arial Black" pitchFamily="34" charset="0"/>
                <a:ea typeface="Segoe UI" pitchFamily="34" charset="0"/>
                <a:cs typeface="Segoe UI" pitchFamily="34" charset="0"/>
              </a:rPr>
              <a:t>Básicos</a:t>
            </a:r>
            <a:r>
              <a:rPr lang="en-US" b="1" i="1" dirty="0" smtClean="0">
                <a:solidFill>
                  <a:srgbClr val="66FF33"/>
                </a:solidFill>
                <a:effectLst>
                  <a:outerShdw blurRad="38100" dist="38100" dir="2700000" algn="tl">
                    <a:srgbClr val="000000"/>
                  </a:outerShdw>
                </a:effectLst>
                <a:latin typeface="Arial Black" pitchFamily="34" charset="0"/>
                <a:ea typeface="Segoe UI" pitchFamily="34" charset="0"/>
                <a:cs typeface="Segoe UI" pitchFamily="34" charset="0"/>
              </a:rPr>
              <a:t>  </a:t>
            </a:r>
            <a:r>
              <a:rPr lang="en-US" b="1" i="1" dirty="0" err="1" smtClean="0">
                <a:solidFill>
                  <a:srgbClr val="66FF33"/>
                </a:solidFill>
                <a:effectLst>
                  <a:outerShdw blurRad="38100" dist="38100" dir="2700000" algn="tl">
                    <a:srgbClr val="000000"/>
                  </a:outerShdw>
                </a:effectLst>
                <a:latin typeface="Arial Black" pitchFamily="34" charset="0"/>
                <a:ea typeface="Segoe UI" pitchFamily="34" charset="0"/>
                <a:cs typeface="Segoe UI" pitchFamily="34" charset="0"/>
              </a:rPr>
              <a:t>empleados</a:t>
            </a:r>
            <a:r>
              <a:rPr lang="en-US" b="1" i="1" dirty="0" smtClean="0">
                <a:solidFill>
                  <a:srgbClr val="66FF33"/>
                </a:solidFill>
                <a:effectLst>
                  <a:outerShdw blurRad="38100" dist="38100" dir="2700000" algn="tl">
                    <a:srgbClr val="000000"/>
                  </a:outerShdw>
                </a:effectLst>
                <a:latin typeface="Arial Black" pitchFamily="34" charset="0"/>
                <a:ea typeface="Segoe UI" pitchFamily="34" charset="0"/>
                <a:cs typeface="Segoe UI" pitchFamily="34" charset="0"/>
              </a:rPr>
              <a:t> </a:t>
            </a:r>
            <a:r>
              <a:rPr lang="en-US" b="1" i="1" dirty="0" err="1">
                <a:solidFill>
                  <a:srgbClr val="66FF33"/>
                </a:solidFill>
                <a:effectLst>
                  <a:outerShdw blurRad="38100" dist="38100" dir="2700000" algn="tl">
                    <a:srgbClr val="000000"/>
                  </a:outerShdw>
                </a:effectLst>
                <a:latin typeface="Arial Black" pitchFamily="34" charset="0"/>
                <a:ea typeface="Segoe UI" pitchFamily="34" charset="0"/>
                <a:cs typeface="Segoe UI" pitchFamily="34" charset="0"/>
              </a:rPr>
              <a:t>por</a:t>
            </a:r>
            <a:r>
              <a:rPr lang="en-US" b="1" i="1" dirty="0">
                <a:solidFill>
                  <a:srgbClr val="66FF33"/>
                </a:solidFill>
                <a:effectLst>
                  <a:outerShdw blurRad="38100" dist="38100" dir="2700000" algn="tl">
                    <a:srgbClr val="000000"/>
                  </a:outerShdw>
                </a:effectLst>
                <a:latin typeface="Arial Black" pitchFamily="34" charset="0"/>
                <a:ea typeface="Segoe UI" pitchFamily="34" charset="0"/>
                <a:cs typeface="Segoe UI" pitchFamily="34" charset="0"/>
              </a:rPr>
              <a:t> la </a:t>
            </a:r>
            <a:r>
              <a:rPr lang="en-US" b="1" i="1" dirty="0" err="1">
                <a:solidFill>
                  <a:srgbClr val="66FF33"/>
                </a:solidFill>
                <a:effectLst>
                  <a:outerShdw blurRad="38100" dist="38100" dir="2700000" algn="tl">
                    <a:srgbClr val="000000"/>
                  </a:outerShdw>
                </a:effectLst>
                <a:latin typeface="Arial Black" pitchFamily="34" charset="0"/>
                <a:ea typeface="Segoe UI" pitchFamily="34" charset="0"/>
                <a:cs typeface="Segoe UI" pitchFamily="34" charset="0"/>
              </a:rPr>
              <a:t>Teoría</a:t>
            </a:r>
            <a:r>
              <a:rPr lang="en-US" b="1" i="1" dirty="0">
                <a:solidFill>
                  <a:srgbClr val="66FF33"/>
                </a:solidFill>
                <a:effectLst>
                  <a:outerShdw blurRad="38100" dist="38100" dir="2700000" algn="tl">
                    <a:srgbClr val="000000"/>
                  </a:outerShdw>
                </a:effectLst>
                <a:latin typeface="Arial Black" pitchFamily="34" charset="0"/>
                <a:ea typeface="Segoe UI" pitchFamily="34" charset="0"/>
                <a:cs typeface="Segoe UI" pitchFamily="34" charset="0"/>
              </a:rPr>
              <a:t> de </a:t>
            </a:r>
            <a:r>
              <a:rPr lang="en-US" b="1" i="1" dirty="0" err="1">
                <a:solidFill>
                  <a:srgbClr val="66FF33"/>
                </a:solidFill>
                <a:effectLst>
                  <a:outerShdw blurRad="38100" dist="38100" dir="2700000" algn="tl">
                    <a:srgbClr val="000000"/>
                  </a:outerShdw>
                </a:effectLst>
                <a:latin typeface="Arial Black" pitchFamily="34" charset="0"/>
                <a:ea typeface="Segoe UI" pitchFamily="34" charset="0"/>
                <a:cs typeface="Segoe UI" pitchFamily="34" charset="0"/>
              </a:rPr>
              <a:t>Sistemas</a:t>
            </a:r>
            <a:endParaRPr lang="es-ES" b="1" i="1" dirty="0">
              <a:solidFill>
                <a:srgbClr val="66FF33"/>
              </a:solidFill>
              <a:effectLst>
                <a:outerShdw blurRad="38100" dist="38100" dir="2700000" algn="tl">
                  <a:srgbClr val="000000"/>
                </a:outerShdw>
              </a:effectLst>
              <a:latin typeface="Arial Black" pitchFamily="34" charset="0"/>
              <a:ea typeface="Segoe UI" pitchFamily="34" charset="0"/>
              <a:cs typeface="Segoe UI" pitchFamily="34" charset="0"/>
            </a:endParaRPr>
          </a:p>
        </p:txBody>
      </p:sp>
      <p:sp>
        <p:nvSpPr>
          <p:cNvPr id="12" name="11 Rectángulo"/>
          <p:cNvSpPr/>
          <p:nvPr/>
        </p:nvSpPr>
        <p:spPr>
          <a:xfrm>
            <a:off x="1115616" y="4581128"/>
            <a:ext cx="8064896" cy="2169825"/>
          </a:xfrm>
          <a:prstGeom prst="rect">
            <a:avLst/>
          </a:prstGeom>
        </p:spPr>
        <p:txBody>
          <a:bodyPr wrap="square">
            <a:spAutoFit/>
          </a:bodyPr>
          <a:lstStyle/>
          <a:p>
            <a:pPr>
              <a:lnSpc>
                <a:spcPct val="150000"/>
              </a:lnSpc>
            </a:pPr>
            <a:r>
              <a:rPr lang="en-US" dirty="0" smtClean="0">
                <a:solidFill>
                  <a:schemeClr val="tx1">
                    <a:lumMod val="20000"/>
                    <a:lumOff val="80000"/>
                  </a:schemeClr>
                </a:solidFill>
                <a:latin typeface="Verdana" pitchFamily="34" charset="0"/>
              </a:rPr>
              <a:t>Un Sistema esta compuesto </a:t>
            </a:r>
            <a:r>
              <a:rPr lang="en-US" dirty="0" err="1" smtClean="0">
                <a:solidFill>
                  <a:schemeClr val="tx1">
                    <a:lumMod val="20000"/>
                    <a:lumOff val="80000"/>
                  </a:schemeClr>
                </a:solidFill>
                <a:latin typeface="Verdana" pitchFamily="34" charset="0"/>
              </a:rPr>
              <a:t>por</a:t>
            </a:r>
            <a:r>
              <a:rPr lang="en-US" dirty="0" smtClean="0">
                <a:solidFill>
                  <a:schemeClr val="tx1">
                    <a:lumMod val="20000"/>
                    <a:lumOff val="80000"/>
                  </a:schemeClr>
                </a:solidFill>
                <a:latin typeface="Verdana" pitchFamily="34" charset="0"/>
              </a:rPr>
              <a:t> </a:t>
            </a:r>
            <a:r>
              <a:rPr lang="en-US" dirty="0" err="1" smtClean="0">
                <a:solidFill>
                  <a:schemeClr val="tx1">
                    <a:lumMod val="20000"/>
                    <a:lumOff val="80000"/>
                  </a:schemeClr>
                </a:solidFill>
                <a:latin typeface="Verdana" pitchFamily="34" charset="0"/>
              </a:rPr>
              <a:t>una</a:t>
            </a:r>
            <a:r>
              <a:rPr lang="en-US" dirty="0" smtClean="0">
                <a:solidFill>
                  <a:schemeClr val="tx1">
                    <a:lumMod val="20000"/>
                    <a:lumOff val="80000"/>
                  </a:schemeClr>
                </a:solidFill>
                <a:latin typeface="Verdana" pitchFamily="34" charset="0"/>
              </a:rPr>
              <a:t> </a:t>
            </a:r>
            <a:r>
              <a:rPr lang="en-US" dirty="0" err="1" smtClean="0">
                <a:solidFill>
                  <a:schemeClr val="tx1">
                    <a:lumMod val="20000"/>
                    <a:lumOff val="80000"/>
                  </a:schemeClr>
                </a:solidFill>
                <a:latin typeface="Verdana" pitchFamily="34" charset="0"/>
              </a:rPr>
              <a:t>diversidad</a:t>
            </a:r>
            <a:r>
              <a:rPr lang="en-US" dirty="0" smtClean="0">
                <a:solidFill>
                  <a:schemeClr val="tx1">
                    <a:lumMod val="20000"/>
                    <a:lumOff val="80000"/>
                  </a:schemeClr>
                </a:solidFill>
                <a:latin typeface="Verdana" pitchFamily="34" charset="0"/>
              </a:rPr>
              <a:t> de </a:t>
            </a:r>
            <a:r>
              <a:rPr lang="en-US" dirty="0" err="1" smtClean="0">
                <a:solidFill>
                  <a:schemeClr val="tx1">
                    <a:lumMod val="20000"/>
                    <a:lumOff val="80000"/>
                  </a:schemeClr>
                </a:solidFill>
                <a:latin typeface="Verdana" pitchFamily="34" charset="0"/>
              </a:rPr>
              <a:t>elementos</a:t>
            </a:r>
            <a:r>
              <a:rPr lang="en-US" dirty="0" smtClean="0">
                <a:solidFill>
                  <a:schemeClr val="tx1">
                    <a:lumMod val="20000"/>
                    <a:lumOff val="80000"/>
                  </a:schemeClr>
                </a:solidFill>
                <a:latin typeface="Verdana" pitchFamily="34" charset="0"/>
              </a:rPr>
              <a:t> a saber:  </a:t>
            </a:r>
            <a:r>
              <a:rPr lang="en-US" dirty="0" err="1" smtClean="0">
                <a:solidFill>
                  <a:schemeClr val="tx1">
                    <a:lumMod val="20000"/>
                    <a:lumOff val="80000"/>
                  </a:schemeClr>
                </a:solidFill>
                <a:latin typeface="Verdana" pitchFamily="34" charset="0"/>
              </a:rPr>
              <a:t>Objetivos</a:t>
            </a:r>
            <a:r>
              <a:rPr lang="en-US" dirty="0" smtClean="0">
                <a:solidFill>
                  <a:schemeClr val="tx1">
                    <a:lumMod val="20000"/>
                    <a:lumOff val="80000"/>
                  </a:schemeClr>
                </a:solidFill>
                <a:latin typeface="Verdana" pitchFamily="34" charset="0"/>
              </a:rPr>
              <a:t> (</a:t>
            </a:r>
            <a:r>
              <a:rPr lang="en-US" dirty="0" err="1" smtClean="0">
                <a:solidFill>
                  <a:schemeClr val="tx1">
                    <a:lumMod val="20000"/>
                    <a:lumOff val="80000"/>
                  </a:schemeClr>
                </a:solidFill>
                <a:latin typeface="Verdana" pitchFamily="34" charset="0"/>
              </a:rPr>
              <a:t>direccionables</a:t>
            </a:r>
            <a:r>
              <a:rPr lang="en-US" dirty="0" smtClean="0">
                <a:solidFill>
                  <a:schemeClr val="tx1">
                    <a:lumMod val="20000"/>
                    <a:lumOff val="80000"/>
                  </a:schemeClr>
                </a:solidFill>
                <a:latin typeface="Verdana" pitchFamily="34" charset="0"/>
              </a:rPr>
              <a:t>),  </a:t>
            </a:r>
            <a:r>
              <a:rPr lang="en-US" dirty="0" err="1" smtClean="0">
                <a:solidFill>
                  <a:schemeClr val="tx1">
                    <a:lumMod val="20000"/>
                    <a:lumOff val="80000"/>
                  </a:schemeClr>
                </a:solidFill>
                <a:latin typeface="Verdana" pitchFamily="34" charset="0"/>
              </a:rPr>
              <a:t>Medio</a:t>
            </a:r>
            <a:r>
              <a:rPr lang="en-US" dirty="0" smtClean="0">
                <a:solidFill>
                  <a:schemeClr val="tx1">
                    <a:lumMod val="20000"/>
                    <a:lumOff val="80000"/>
                  </a:schemeClr>
                </a:solidFill>
                <a:latin typeface="Verdana" pitchFamily="34" charset="0"/>
              </a:rPr>
              <a:t> </a:t>
            </a:r>
            <a:r>
              <a:rPr lang="en-US" dirty="0" err="1" smtClean="0">
                <a:solidFill>
                  <a:schemeClr val="tx1">
                    <a:lumMod val="20000"/>
                    <a:lumOff val="80000"/>
                  </a:schemeClr>
                </a:solidFill>
                <a:latin typeface="Verdana" pitchFamily="34" charset="0"/>
              </a:rPr>
              <a:t>Ambiente</a:t>
            </a:r>
            <a:r>
              <a:rPr lang="en-US" dirty="0" smtClean="0">
                <a:solidFill>
                  <a:schemeClr val="tx1">
                    <a:lumMod val="20000"/>
                    <a:lumOff val="80000"/>
                  </a:schemeClr>
                </a:solidFill>
                <a:latin typeface="Verdana" pitchFamily="34" charset="0"/>
              </a:rPr>
              <a:t> (</a:t>
            </a:r>
            <a:r>
              <a:rPr lang="en-US" dirty="0" err="1" smtClean="0">
                <a:solidFill>
                  <a:schemeClr val="tx1">
                    <a:lumMod val="20000"/>
                    <a:lumOff val="80000"/>
                  </a:schemeClr>
                </a:solidFill>
                <a:latin typeface="Verdana" pitchFamily="34" charset="0"/>
              </a:rPr>
              <a:t>Límites</a:t>
            </a:r>
            <a:r>
              <a:rPr lang="en-US" dirty="0" smtClean="0">
                <a:solidFill>
                  <a:schemeClr val="tx1">
                    <a:lumMod val="20000"/>
                    <a:lumOff val="80000"/>
                  </a:schemeClr>
                </a:solidFill>
                <a:latin typeface="Verdana" pitchFamily="34" charset="0"/>
              </a:rPr>
              <a:t>, </a:t>
            </a:r>
            <a:r>
              <a:rPr lang="en-US" dirty="0" err="1" smtClean="0">
                <a:solidFill>
                  <a:schemeClr val="tx1">
                    <a:lumMod val="20000"/>
                    <a:lumOff val="80000"/>
                  </a:schemeClr>
                </a:solidFill>
                <a:latin typeface="Verdana" pitchFamily="34" charset="0"/>
              </a:rPr>
              <a:t>Contexto</a:t>
            </a:r>
            <a:r>
              <a:rPr lang="en-US" dirty="0" smtClean="0">
                <a:solidFill>
                  <a:schemeClr val="tx1">
                    <a:lumMod val="20000"/>
                    <a:lumOff val="80000"/>
                  </a:schemeClr>
                </a:solidFill>
                <a:latin typeface="Verdana" pitchFamily="34" charset="0"/>
              </a:rPr>
              <a:t>), </a:t>
            </a:r>
            <a:r>
              <a:rPr lang="en-US" dirty="0" err="1" smtClean="0">
                <a:solidFill>
                  <a:schemeClr val="tx1">
                    <a:lumMod val="20000"/>
                    <a:lumOff val="80000"/>
                  </a:schemeClr>
                </a:solidFill>
                <a:latin typeface="Verdana" pitchFamily="34" charset="0"/>
              </a:rPr>
              <a:t>Componentes</a:t>
            </a:r>
            <a:r>
              <a:rPr lang="en-US" dirty="0" smtClean="0">
                <a:solidFill>
                  <a:schemeClr val="tx1">
                    <a:lumMod val="20000"/>
                    <a:lumOff val="80000"/>
                  </a:schemeClr>
                </a:solidFill>
                <a:latin typeface="Verdana" pitchFamily="34" charset="0"/>
              </a:rPr>
              <a:t>,   </a:t>
            </a:r>
            <a:r>
              <a:rPr lang="en-US" dirty="0" err="1" smtClean="0">
                <a:solidFill>
                  <a:schemeClr val="tx1">
                    <a:lumMod val="20000"/>
                    <a:lumOff val="80000"/>
                  </a:schemeClr>
                </a:solidFill>
                <a:latin typeface="Verdana" pitchFamily="34" charset="0"/>
              </a:rPr>
              <a:t>Interacciones</a:t>
            </a:r>
            <a:r>
              <a:rPr lang="en-US" dirty="0" smtClean="0">
                <a:solidFill>
                  <a:schemeClr val="tx1">
                    <a:lumMod val="20000"/>
                    <a:lumOff val="80000"/>
                  </a:schemeClr>
                </a:solidFill>
                <a:latin typeface="Verdana" pitchFamily="34" charset="0"/>
              </a:rPr>
              <a:t>,  Estado, </a:t>
            </a:r>
            <a:r>
              <a:rPr lang="en-US" dirty="0" err="1" smtClean="0">
                <a:solidFill>
                  <a:schemeClr val="tx1">
                    <a:lumMod val="20000"/>
                    <a:lumOff val="80000"/>
                  </a:schemeClr>
                </a:solidFill>
                <a:latin typeface="Verdana" pitchFamily="34" charset="0"/>
              </a:rPr>
              <a:t>Información</a:t>
            </a:r>
            <a:r>
              <a:rPr lang="en-US" dirty="0" smtClean="0">
                <a:solidFill>
                  <a:schemeClr val="tx1">
                    <a:lumMod val="20000"/>
                    <a:lumOff val="80000"/>
                  </a:schemeClr>
                </a:solidFill>
                <a:latin typeface="Verdana" pitchFamily="34" charset="0"/>
              </a:rPr>
              <a:t>, </a:t>
            </a:r>
            <a:r>
              <a:rPr lang="en-US" dirty="0" err="1" smtClean="0">
                <a:solidFill>
                  <a:schemeClr val="tx1">
                    <a:lumMod val="20000"/>
                    <a:lumOff val="80000"/>
                  </a:schemeClr>
                </a:solidFill>
                <a:latin typeface="Verdana" pitchFamily="34" charset="0"/>
              </a:rPr>
              <a:t>Recursos</a:t>
            </a:r>
            <a:r>
              <a:rPr lang="en-US" dirty="0" smtClean="0">
                <a:solidFill>
                  <a:schemeClr val="tx1">
                    <a:lumMod val="20000"/>
                    <a:lumOff val="80000"/>
                  </a:schemeClr>
                </a:solidFill>
                <a:latin typeface="Verdana" pitchFamily="34" charset="0"/>
              </a:rPr>
              <a:t> </a:t>
            </a:r>
            <a:r>
              <a:rPr lang="en-US" dirty="0" err="1" smtClean="0">
                <a:solidFill>
                  <a:schemeClr val="tx1">
                    <a:lumMod val="20000"/>
                    <a:lumOff val="80000"/>
                  </a:schemeClr>
                </a:solidFill>
                <a:latin typeface="Verdana" pitchFamily="34" charset="0"/>
              </a:rPr>
              <a:t>propios</a:t>
            </a:r>
            <a:r>
              <a:rPr lang="en-US" dirty="0" smtClean="0">
                <a:solidFill>
                  <a:schemeClr val="tx1">
                    <a:lumMod val="20000"/>
                    <a:lumOff val="80000"/>
                  </a:schemeClr>
                </a:solidFill>
                <a:latin typeface="Verdana" pitchFamily="34" charset="0"/>
              </a:rPr>
              <a:t>,  </a:t>
            </a:r>
            <a:r>
              <a:rPr lang="en-US" dirty="0" err="1" smtClean="0">
                <a:solidFill>
                  <a:schemeClr val="tx1">
                    <a:lumMod val="20000"/>
                    <a:lumOff val="80000"/>
                  </a:schemeClr>
                </a:solidFill>
                <a:latin typeface="Verdana" pitchFamily="34" charset="0"/>
              </a:rPr>
              <a:t>Aportes</a:t>
            </a:r>
            <a:r>
              <a:rPr lang="en-US" dirty="0" smtClean="0">
                <a:solidFill>
                  <a:schemeClr val="tx1">
                    <a:lumMod val="20000"/>
                    <a:lumOff val="80000"/>
                  </a:schemeClr>
                </a:solidFill>
                <a:latin typeface="Verdana" pitchFamily="34" charset="0"/>
              </a:rPr>
              <a:t> o </a:t>
            </a:r>
            <a:r>
              <a:rPr lang="en-US" dirty="0" err="1" smtClean="0">
                <a:solidFill>
                  <a:schemeClr val="tx1">
                    <a:lumMod val="20000"/>
                    <a:lumOff val="80000"/>
                  </a:schemeClr>
                </a:solidFill>
                <a:latin typeface="Verdana" pitchFamily="34" charset="0"/>
              </a:rPr>
              <a:t>entradas</a:t>
            </a:r>
            <a:r>
              <a:rPr lang="en-US" dirty="0" smtClean="0">
                <a:solidFill>
                  <a:schemeClr val="tx1">
                    <a:lumMod val="20000"/>
                    <a:lumOff val="80000"/>
                  </a:schemeClr>
                </a:solidFill>
                <a:latin typeface="Verdana" pitchFamily="34" charset="0"/>
              </a:rPr>
              <a:t>,  </a:t>
            </a:r>
            <a:r>
              <a:rPr lang="en-US" dirty="0" err="1" smtClean="0">
                <a:solidFill>
                  <a:schemeClr val="tx1">
                    <a:lumMod val="20000"/>
                    <a:lumOff val="80000"/>
                  </a:schemeClr>
                </a:solidFill>
                <a:latin typeface="Verdana" pitchFamily="34" charset="0"/>
              </a:rPr>
              <a:t>Productos</a:t>
            </a:r>
            <a:r>
              <a:rPr lang="en-US" dirty="0" smtClean="0">
                <a:solidFill>
                  <a:schemeClr val="tx1">
                    <a:lumMod val="20000"/>
                    <a:lumOff val="80000"/>
                  </a:schemeClr>
                </a:solidFill>
                <a:latin typeface="Verdana" pitchFamily="34" charset="0"/>
              </a:rPr>
              <a:t> o </a:t>
            </a:r>
            <a:r>
              <a:rPr lang="en-US" dirty="0" err="1" smtClean="0">
                <a:solidFill>
                  <a:schemeClr val="tx1">
                    <a:lumMod val="20000"/>
                    <a:lumOff val="80000"/>
                  </a:schemeClr>
                </a:solidFill>
                <a:latin typeface="Verdana" pitchFamily="34" charset="0"/>
              </a:rPr>
              <a:t>salidas</a:t>
            </a:r>
            <a:r>
              <a:rPr lang="en-US" dirty="0" smtClean="0">
                <a:solidFill>
                  <a:schemeClr val="tx1">
                    <a:lumMod val="20000"/>
                    <a:lumOff val="80000"/>
                  </a:schemeClr>
                </a:solidFill>
                <a:latin typeface="Verdana" pitchFamily="34" charset="0"/>
              </a:rPr>
              <a:t>, y </a:t>
            </a:r>
            <a:r>
              <a:rPr lang="en-US" dirty="0" err="1" smtClean="0">
                <a:solidFill>
                  <a:schemeClr val="tx1">
                    <a:lumMod val="20000"/>
                    <a:lumOff val="80000"/>
                  </a:schemeClr>
                </a:solidFill>
                <a:latin typeface="Verdana" pitchFamily="34" charset="0"/>
              </a:rPr>
              <a:t>Subproductos</a:t>
            </a:r>
            <a:r>
              <a:rPr lang="en-US" dirty="0" smtClean="0">
                <a:solidFill>
                  <a:schemeClr val="tx1">
                    <a:lumMod val="20000"/>
                    <a:lumOff val="80000"/>
                  </a:schemeClr>
                </a:solidFill>
                <a:latin typeface="Verdana" pitchFamily="34" charset="0"/>
              </a:rPr>
              <a:t> </a:t>
            </a:r>
            <a:r>
              <a:rPr lang="en-US" dirty="0" err="1" smtClean="0">
                <a:solidFill>
                  <a:schemeClr val="tx1">
                    <a:lumMod val="20000"/>
                    <a:lumOff val="80000"/>
                  </a:schemeClr>
                </a:solidFill>
                <a:latin typeface="Verdana" pitchFamily="34" charset="0"/>
              </a:rPr>
              <a:t>útiles</a:t>
            </a:r>
            <a:r>
              <a:rPr lang="en-US" dirty="0" smtClean="0">
                <a:solidFill>
                  <a:schemeClr val="tx1">
                    <a:lumMod val="20000"/>
                    <a:lumOff val="80000"/>
                  </a:schemeClr>
                </a:solidFill>
                <a:latin typeface="Verdana" pitchFamily="34" charset="0"/>
              </a:rPr>
              <a:t>. </a:t>
            </a:r>
            <a:endParaRPr lang="en-US" dirty="0">
              <a:solidFill>
                <a:schemeClr val="tx1">
                  <a:lumMod val="20000"/>
                  <a:lumOff val="80000"/>
                </a:schemeClr>
              </a:solidFill>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ppt_w/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 calcmode="lin" valueType="num">
                                      <p:cBhvr>
                                        <p:cTn id="9" dur="1000" fill="hold"/>
                                        <p:tgtEl>
                                          <p:spTgt spid="9"/>
                                        </p:tgtEl>
                                        <p:attrNameLst>
                                          <p:attrName>ppt_w</p:attrName>
                                        </p:attrNameLst>
                                      </p:cBhvr>
                                      <p:tavLst>
                                        <p:tav tm="0">
                                          <p:val>
                                            <p:fltVal val="0"/>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edge">
                                      <p:cBhvr>
                                        <p:cTn id="16" dur="10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2"/>
          <p:cNvSpPr>
            <a:spLocks noChangeArrowheads="1"/>
          </p:cNvSpPr>
          <p:nvPr/>
        </p:nvSpPr>
        <p:spPr bwMode="auto">
          <a:xfrm>
            <a:off x="539552" y="194494"/>
            <a:ext cx="8136904" cy="1218282"/>
          </a:xfrm>
          <a:prstGeom prst="rect">
            <a:avLst/>
          </a:prstGeom>
          <a:noFill/>
          <a:ln w="9525">
            <a:noFill/>
            <a:miter lim="800000"/>
            <a:headEnd/>
            <a:tailEnd/>
          </a:ln>
        </p:spPr>
        <p:txBody>
          <a:bodyPr wrap="square">
            <a:spAutoFit/>
          </a:bodyPr>
          <a:lstStyle/>
          <a:p>
            <a:pPr algn="ctr">
              <a:spcBef>
                <a:spcPct val="50000"/>
              </a:spcBef>
              <a:spcAft>
                <a:spcPts val="500"/>
              </a:spcAft>
            </a:pPr>
            <a:r>
              <a:rPr lang="es-ES" sz="2400" b="1" i="1" spc="300" dirty="0">
                <a:solidFill>
                  <a:schemeClr val="accent1">
                    <a:lumMod val="20000"/>
                    <a:lumOff val="80000"/>
                  </a:schemeClr>
                </a:solidFill>
                <a:effectLst>
                  <a:outerShdw blurRad="38100" dist="38100" dir="2700000" algn="tl">
                    <a:srgbClr val="000000">
                      <a:alpha val="43137"/>
                    </a:srgbClr>
                  </a:outerShdw>
                </a:effectLst>
                <a:latin typeface="Segoe UI Light" pitchFamily="34" charset="0"/>
              </a:rPr>
              <a:t>EL ANALISIS DE SISTEMAS EN LA AGRICULTURA </a:t>
            </a:r>
            <a:br>
              <a:rPr lang="es-ES" sz="2400" b="1" i="1" spc="300" dirty="0">
                <a:solidFill>
                  <a:schemeClr val="accent1">
                    <a:lumMod val="20000"/>
                    <a:lumOff val="80000"/>
                  </a:schemeClr>
                </a:solidFill>
                <a:effectLst>
                  <a:outerShdw blurRad="38100" dist="38100" dir="2700000" algn="tl">
                    <a:srgbClr val="000000">
                      <a:alpha val="43137"/>
                    </a:srgbClr>
                  </a:outerShdw>
                </a:effectLst>
                <a:latin typeface="Segoe UI Light" pitchFamily="34" charset="0"/>
              </a:rPr>
            </a:br>
            <a:r>
              <a:rPr lang="es-ES" spc="300" dirty="0">
                <a:solidFill>
                  <a:srgbClr val="00CC00"/>
                </a:solidFill>
              </a:rPr>
              <a:t>	</a:t>
            </a:r>
          </a:p>
          <a:p>
            <a:pPr algn="ctr">
              <a:spcBef>
                <a:spcPct val="50000"/>
              </a:spcBef>
              <a:spcAft>
                <a:spcPts val="500"/>
              </a:spcAft>
            </a:pPr>
            <a:endParaRPr lang="es-ES" spc="300" dirty="0">
              <a:solidFill>
                <a:srgbClr val="00CC00"/>
              </a:solidFill>
            </a:endParaRPr>
          </a:p>
        </p:txBody>
      </p:sp>
      <p:pic>
        <p:nvPicPr>
          <p:cNvPr id="3" name="Picture 90" descr="sistema_agricola_5-645x280"/>
          <p:cNvPicPr>
            <a:picLocks noChangeAspect="1" noChangeArrowheads="1"/>
          </p:cNvPicPr>
          <p:nvPr/>
        </p:nvPicPr>
        <p:blipFill>
          <a:blip r:embed="rId3" cstate="print"/>
          <a:srcRect/>
          <a:stretch>
            <a:fillRect/>
          </a:stretch>
        </p:blipFill>
        <p:spPr bwMode="auto">
          <a:xfrm>
            <a:off x="179512" y="908720"/>
            <a:ext cx="8733904" cy="5633035"/>
          </a:xfrm>
          <a:prstGeom prst="rect">
            <a:avLst/>
          </a:prstGeom>
          <a:noFill/>
          <a:ln w="76200" cmpd="tri">
            <a:solidFill>
              <a:schemeClr val="fo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par>
                                <p:cTn id="8" presetID="17"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ppt_h/2"/>
                                          </p:val>
                                        </p:tav>
                                        <p:tav tm="100000">
                                          <p:val>
                                            <p:strVal val="#ppt_y"/>
                                          </p:val>
                                        </p:tav>
                                      </p:tavLst>
                                    </p:anim>
                                    <p:anim calcmode="lin" valueType="num">
                                      <p:cBhvr>
                                        <p:cTn id="12" dur="1000" fill="hold"/>
                                        <p:tgtEl>
                                          <p:spTgt spid="3"/>
                                        </p:tgtEl>
                                        <p:attrNameLst>
                                          <p:attrName>ppt_w</p:attrName>
                                        </p:attrNameLst>
                                      </p:cBhvr>
                                      <p:tavLst>
                                        <p:tav tm="0">
                                          <p:val>
                                            <p:strVal val="#ppt_w"/>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childTnLst>
                                </p:cTn>
                              </p:par>
                              <p:par>
                                <p:cTn id="14" presetID="9" presetClass="emph" presetSubtype="0" nodeType="withEffect">
                                  <p:stCondLst>
                                    <p:cond delay="0"/>
                                  </p:stCondLst>
                                  <p:childTnLst>
                                    <p:set>
                                      <p:cBhvr rctx="PPT">
                                        <p:cTn id="15" dur="indefinite"/>
                                        <p:tgtEl>
                                          <p:spTgt spid="3"/>
                                        </p:tgtEl>
                                        <p:attrNameLst>
                                          <p:attrName>style.opacity</p:attrName>
                                        </p:attrNameLst>
                                      </p:cBhvr>
                                      <p:to>
                                        <p:strVal val="0.5"/>
                                      </p:to>
                                    </p:set>
                                    <p:animEffect filter="image" prLst="opacity: 0.5">
                                      <p:cBhvr rctx="IE">
                                        <p:cTn id="16"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48 Rectángulo"/>
          <p:cNvSpPr/>
          <p:nvPr/>
        </p:nvSpPr>
        <p:spPr bwMode="auto">
          <a:xfrm>
            <a:off x="0" y="0"/>
            <a:ext cx="9144000"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4" name="3 Conector recto"/>
          <p:cNvCxnSpPr/>
          <p:nvPr/>
        </p:nvCxnSpPr>
        <p:spPr>
          <a:xfrm rot="10800000">
            <a:off x="1115616" y="836712"/>
            <a:ext cx="2448272" cy="7200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2483768" y="0"/>
            <a:ext cx="1868016" cy="1600200"/>
          </a:xfrm>
          <a:prstGeom prst="rect">
            <a:avLst/>
          </a:prstGeom>
          <a:scene3d>
            <a:camera prst="perspectiveHeroicExtremeLeftFacing"/>
            <a:lightRig rig="sunrise" dir="t"/>
          </a:scene3d>
          <a:sp3d contourW="12700"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i="1" dirty="0" smtClean="0">
                <a:effectLst>
                  <a:outerShdw blurRad="38100" dist="38100" dir="2700000" algn="tl">
                    <a:srgbClr val="000000">
                      <a:alpha val="43137"/>
                    </a:srgbClr>
                  </a:outerShdw>
                </a:effectLst>
                <a:latin typeface="Arial Black" pitchFamily="34" charset="0"/>
              </a:rPr>
              <a:t>Ambiente Natural</a:t>
            </a:r>
            <a:endParaRPr lang="en-US" sz="2400" b="1" i="1" dirty="0">
              <a:effectLst>
                <a:outerShdw blurRad="38100" dist="38100" dir="2700000" algn="tl">
                  <a:srgbClr val="000000">
                    <a:alpha val="43137"/>
                  </a:srgbClr>
                </a:outerShdw>
              </a:effectLst>
              <a:latin typeface="Arial Black" pitchFamily="34" charset="0"/>
            </a:endParaRPr>
          </a:p>
        </p:txBody>
      </p:sp>
      <p:pic>
        <p:nvPicPr>
          <p:cNvPr id="7" name="Picture 5" descr="D:\imagesCANL56SC.jpg"/>
          <p:cNvPicPr>
            <a:picLocks noChangeAspect="1" noChangeArrowheads="1"/>
          </p:cNvPicPr>
          <p:nvPr/>
        </p:nvPicPr>
        <p:blipFill>
          <a:blip r:embed="rId3" cstate="print"/>
          <a:srcRect/>
          <a:stretch>
            <a:fillRect/>
          </a:stretch>
        </p:blipFill>
        <p:spPr bwMode="auto">
          <a:xfrm rot="20368367">
            <a:off x="2514600" y="1817915"/>
            <a:ext cx="1250373" cy="1309915"/>
          </a:xfrm>
          <a:prstGeom prst="rect">
            <a:avLst/>
          </a:prstGeom>
          <a:noFill/>
          <a:ln w="38100" cap="rnd">
            <a:solidFill>
              <a:schemeClr val="accent2">
                <a:lumMod val="75000"/>
                <a:lumOff val="25000"/>
              </a:schemeClr>
            </a:solidFill>
            <a:bevel/>
          </a:ln>
          <a:scene3d>
            <a:camera prst="perspectiveHeroicExtremeLeftFacing">
              <a:rot lat="487347" lon="600000" rev="21425485"/>
            </a:camera>
            <a:lightRig rig="threePt" dir="t"/>
          </a:scene3d>
          <a:sp3d z="133350" contourW="25400">
            <a:bevelT w="101600" prst="riblet"/>
            <a:bevelB w="190500" prst="artDeco"/>
            <a:contourClr>
              <a:schemeClr val="accent2">
                <a:lumMod val="75000"/>
                <a:lumOff val="25000"/>
              </a:schemeClr>
            </a:contourClr>
          </a:sp3d>
        </p:spPr>
      </p:pic>
      <p:cxnSp>
        <p:nvCxnSpPr>
          <p:cNvPr id="9" name="8 Conector recto"/>
          <p:cNvCxnSpPr/>
          <p:nvPr/>
        </p:nvCxnSpPr>
        <p:spPr>
          <a:xfrm rot="5400000">
            <a:off x="7516552" y="1388976"/>
            <a:ext cx="848072" cy="31576"/>
          </a:xfrm>
          <a:prstGeom prst="line">
            <a:avLst/>
          </a:prstGeom>
          <a:ln w="5715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10800000">
            <a:off x="5508104" y="908720"/>
            <a:ext cx="2416696" cy="568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1" name="Picture 4" descr="D:\imagesCALXGPUQ.jpg"/>
          <p:cNvPicPr>
            <a:picLocks noChangeAspect="1" noChangeArrowheads="1"/>
          </p:cNvPicPr>
          <p:nvPr/>
        </p:nvPicPr>
        <p:blipFill>
          <a:blip r:embed="rId4" cstate="print"/>
          <a:srcRect/>
          <a:stretch>
            <a:fillRect/>
          </a:stretch>
        </p:blipFill>
        <p:spPr bwMode="auto">
          <a:xfrm>
            <a:off x="7162800" y="5334000"/>
            <a:ext cx="1781175" cy="13239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38100" prstMaterial="matte">
            <a:bevelT w="101600" h="101600"/>
            <a:contourClr>
              <a:schemeClr val="tx1"/>
            </a:contourClr>
          </a:sp3d>
        </p:spPr>
      </p:pic>
      <p:pic>
        <p:nvPicPr>
          <p:cNvPr id="12" name="Picture 3" descr="D:\imagesCAKZVE0I.jpg"/>
          <p:cNvPicPr>
            <a:picLocks noChangeAspect="1" noChangeArrowheads="1"/>
          </p:cNvPicPr>
          <p:nvPr/>
        </p:nvPicPr>
        <p:blipFill>
          <a:blip r:embed="rId5" cstate="print"/>
          <a:srcRect/>
          <a:stretch>
            <a:fillRect/>
          </a:stretch>
        </p:blipFill>
        <p:spPr bwMode="auto">
          <a:xfrm>
            <a:off x="6019800" y="2438400"/>
            <a:ext cx="1554316" cy="1066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1594000" lon="3000000" rev="20820000"/>
            </a:camera>
            <a:lightRig rig="threePt" dir="t"/>
          </a:scene3d>
          <a:sp3d contourW="6350" prstMaterial="matte">
            <a:bevelT w="101600" h="101600"/>
            <a:contourClr>
              <a:srgbClr val="969696"/>
            </a:contourClr>
          </a:sp3d>
        </p:spPr>
      </p:pic>
      <p:pic>
        <p:nvPicPr>
          <p:cNvPr id="13" name="Picture 24" descr="D:\ADUANAS-011[1].jpg"/>
          <p:cNvPicPr>
            <a:picLocks noChangeAspect="1" noChangeArrowheads="1"/>
          </p:cNvPicPr>
          <p:nvPr/>
        </p:nvPicPr>
        <p:blipFill>
          <a:blip r:embed="rId6" cstate="print"/>
          <a:srcRect/>
          <a:stretch>
            <a:fillRect/>
          </a:stretch>
        </p:blipFill>
        <p:spPr bwMode="auto">
          <a:xfrm rot="674073">
            <a:off x="-193635" y="5254629"/>
            <a:ext cx="2636340" cy="16031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isometricOffAxis2Left"/>
            <a:lightRig rig="threePt" dir="t"/>
          </a:scene3d>
          <a:sp3d contourW="6350" prstMaterial="matte">
            <a:bevelT w="101600" h="101600"/>
            <a:contourClr>
              <a:srgbClr val="969696"/>
            </a:contourClr>
          </a:sp3d>
        </p:spPr>
      </p:pic>
      <p:cxnSp>
        <p:nvCxnSpPr>
          <p:cNvPr id="14" name="13 Conector recto"/>
          <p:cNvCxnSpPr/>
          <p:nvPr/>
        </p:nvCxnSpPr>
        <p:spPr>
          <a:xfrm rot="10800000">
            <a:off x="1547664" y="6165304"/>
            <a:ext cx="2448272" cy="7200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5" name="Picture 25" descr="D:\imagesCA5ISV5I.jpg"/>
          <p:cNvPicPr>
            <a:picLocks noChangeAspect="1" noChangeArrowheads="1"/>
          </p:cNvPicPr>
          <p:nvPr/>
        </p:nvPicPr>
        <p:blipFill>
          <a:blip r:embed="rId7" cstate="print"/>
          <a:srcRect/>
          <a:stretch>
            <a:fillRect/>
          </a:stretch>
        </p:blipFill>
        <p:spPr bwMode="auto">
          <a:xfrm>
            <a:off x="2915816" y="5445224"/>
            <a:ext cx="1450429" cy="1450429"/>
          </a:xfrm>
          <a:prstGeom prst="rect">
            <a:avLst/>
          </a:prstGeom>
          <a:noFill/>
          <a:scene3d>
            <a:camera prst="isometricRightUp"/>
            <a:lightRig rig="threePt" dir="t"/>
          </a:scene3d>
          <a:sp3d>
            <a:bevelT w="165100" prst="coolSlant"/>
          </a:sp3d>
        </p:spPr>
      </p:pic>
      <p:cxnSp>
        <p:nvCxnSpPr>
          <p:cNvPr id="16" name="15 Conector recto"/>
          <p:cNvCxnSpPr/>
          <p:nvPr/>
        </p:nvCxnSpPr>
        <p:spPr>
          <a:xfrm rot="10800000">
            <a:off x="5148064" y="6237312"/>
            <a:ext cx="2448272" cy="7200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8" name="Picture 11" descr="D:\imagesCAQDHJH7.jpg"/>
          <p:cNvPicPr>
            <a:picLocks noChangeAspect="1" noChangeArrowheads="1"/>
          </p:cNvPicPr>
          <p:nvPr/>
        </p:nvPicPr>
        <p:blipFill>
          <a:blip r:embed="rId8" cstate="print"/>
          <a:srcRect/>
          <a:stretch>
            <a:fillRect/>
          </a:stretch>
        </p:blipFill>
        <p:spPr bwMode="auto">
          <a:xfrm rot="1319942">
            <a:off x="5123909" y="3537547"/>
            <a:ext cx="963988" cy="1044320"/>
          </a:xfrm>
          <a:prstGeom prst="rect">
            <a:avLst/>
          </a:prstGeom>
          <a:noFill/>
          <a:scene3d>
            <a:camera prst="perspectiveHeroicExtremeLeftFacing"/>
            <a:lightRig rig="threePt" dir="t"/>
          </a:scene3d>
          <a:sp3d>
            <a:bevelT w="165100" prst="coolSlant"/>
          </a:sp3d>
        </p:spPr>
      </p:pic>
      <p:pic>
        <p:nvPicPr>
          <p:cNvPr id="19" name="Picture 5" descr="D:\imagesCAVU5Q0P.jpg"/>
          <p:cNvPicPr>
            <a:picLocks noChangeAspect="1" noChangeArrowheads="1"/>
          </p:cNvPicPr>
          <p:nvPr/>
        </p:nvPicPr>
        <p:blipFill>
          <a:blip r:embed="rId9" cstate="print"/>
          <a:srcRect/>
          <a:stretch>
            <a:fillRect/>
          </a:stretch>
        </p:blipFill>
        <p:spPr bwMode="auto">
          <a:xfrm rot="20189741">
            <a:off x="3852309" y="4941559"/>
            <a:ext cx="914400" cy="914400"/>
          </a:xfrm>
          <a:prstGeom prst="rect">
            <a:avLst/>
          </a:prstGeom>
          <a:noFill/>
          <a:scene3d>
            <a:camera prst="isometricLeftDown"/>
            <a:lightRig rig="threePt" dir="t"/>
          </a:scene3d>
          <a:sp3d prstMaterial="dkEdge">
            <a:bevelT/>
          </a:sp3d>
        </p:spPr>
      </p:pic>
      <p:pic>
        <p:nvPicPr>
          <p:cNvPr id="20" name="Picture 16" descr="D:\imagesCAIF3BFK.jpg"/>
          <p:cNvPicPr>
            <a:picLocks noChangeAspect="1" noChangeArrowheads="1"/>
          </p:cNvPicPr>
          <p:nvPr/>
        </p:nvPicPr>
        <p:blipFill>
          <a:blip r:embed="rId10" cstate="print"/>
          <a:srcRect/>
          <a:stretch>
            <a:fillRect/>
          </a:stretch>
        </p:blipFill>
        <p:spPr bwMode="auto">
          <a:xfrm rot="1587805">
            <a:off x="4871267" y="5684665"/>
            <a:ext cx="1333500" cy="1333500"/>
          </a:xfrm>
          <a:prstGeom prst="rect">
            <a:avLst/>
          </a:prstGeom>
          <a:noFill/>
          <a:scene3d>
            <a:camera prst="isometricRightUp"/>
            <a:lightRig rig="flood" dir="t"/>
          </a:scene3d>
          <a:sp3d contourW="19050">
            <a:bevelT w="165100" prst="coolSlant"/>
            <a:bevelB w="50800"/>
            <a:contourClr>
              <a:schemeClr val="tx1"/>
            </a:contourClr>
          </a:sp3d>
        </p:spPr>
      </p:pic>
      <p:pic>
        <p:nvPicPr>
          <p:cNvPr id="21" name="Picture 14" descr="D:\imagesCAMKPCM1.jpg"/>
          <p:cNvPicPr>
            <a:picLocks noChangeAspect="1" noChangeArrowheads="1"/>
          </p:cNvPicPr>
          <p:nvPr/>
        </p:nvPicPr>
        <p:blipFill>
          <a:blip r:embed="rId11" cstate="print"/>
          <a:srcRect/>
          <a:stretch>
            <a:fillRect/>
          </a:stretch>
        </p:blipFill>
        <p:spPr bwMode="auto">
          <a:xfrm rot="19658750">
            <a:off x="4198933" y="1636012"/>
            <a:ext cx="1151254" cy="1092626"/>
          </a:xfrm>
          <a:prstGeom prst="rect">
            <a:avLst/>
          </a:prstGeom>
          <a:noFill/>
          <a:scene3d>
            <a:camera prst="orthographicFront"/>
            <a:lightRig rig="threePt" dir="t"/>
          </a:scene3d>
          <a:sp3d contourW="38100">
            <a:bevelT w="165100" h="107950" prst="coolSlant"/>
            <a:bevelB h="114300"/>
            <a:contourClr>
              <a:schemeClr val="tx1"/>
            </a:contourClr>
          </a:sp3d>
        </p:spPr>
      </p:pic>
      <p:sp>
        <p:nvSpPr>
          <p:cNvPr id="25" name="Text Box 3423"/>
          <p:cNvSpPr txBox="1">
            <a:spLocks noChangeArrowheads="1"/>
          </p:cNvSpPr>
          <p:nvPr/>
        </p:nvSpPr>
        <p:spPr bwMode="auto">
          <a:xfrm rot="19036754">
            <a:off x="-59110" y="377254"/>
            <a:ext cx="1232517" cy="307777"/>
          </a:xfrm>
          <a:prstGeom prst="rect">
            <a:avLst/>
          </a:prstGeom>
          <a:noFill/>
          <a:ln w="9525" algn="ctr">
            <a:noFill/>
            <a:miter lim="800000"/>
            <a:headEnd/>
            <a:tailEnd/>
          </a:ln>
          <a:effectLst/>
        </p:spPr>
        <p:txBody>
          <a:bodyPr wrap="none">
            <a:spAutoFit/>
          </a:bodyPr>
          <a:lstStyle/>
          <a:p>
            <a:pPr algn="ctr"/>
            <a:r>
              <a:rPr lang="es-ES" sz="1400" b="1" dirty="0" smtClean="0">
                <a:effectLst>
                  <a:outerShdw blurRad="38100" dist="38100" dir="2700000" algn="tl">
                    <a:srgbClr val="000000"/>
                  </a:outerShdw>
                </a:effectLst>
                <a:latin typeface="Forte" pitchFamily="66" charset="0"/>
              </a:rPr>
              <a:t>TERRITORIO</a:t>
            </a:r>
            <a:endParaRPr lang="es-ES" sz="1400" b="1" dirty="0">
              <a:effectLst>
                <a:outerShdw blurRad="38100" dist="38100" dir="2700000" algn="tl">
                  <a:srgbClr val="000000"/>
                </a:outerShdw>
              </a:effectLst>
              <a:latin typeface="Forte" pitchFamily="66" charset="0"/>
            </a:endParaRPr>
          </a:p>
        </p:txBody>
      </p:sp>
      <p:sp>
        <p:nvSpPr>
          <p:cNvPr id="26" name="Text Box 3423"/>
          <p:cNvSpPr txBox="1">
            <a:spLocks noChangeArrowheads="1"/>
          </p:cNvSpPr>
          <p:nvPr/>
        </p:nvSpPr>
        <p:spPr bwMode="auto">
          <a:xfrm rot="19371156">
            <a:off x="7943603" y="6209310"/>
            <a:ext cx="1232517" cy="307777"/>
          </a:xfrm>
          <a:prstGeom prst="rect">
            <a:avLst/>
          </a:prstGeom>
          <a:noFill/>
          <a:ln w="9525" algn="ctr">
            <a:noFill/>
            <a:miter lim="800000"/>
            <a:headEnd/>
            <a:tailEnd/>
          </a:ln>
          <a:effectLst/>
        </p:spPr>
        <p:txBody>
          <a:bodyPr wrap="none">
            <a:spAutoFit/>
          </a:bodyPr>
          <a:lstStyle/>
          <a:p>
            <a:pPr algn="ctr"/>
            <a:r>
              <a:rPr lang="es-ES" sz="1400" b="1" dirty="0" smtClean="0">
                <a:effectLst>
                  <a:outerShdw blurRad="38100" dist="38100" dir="2700000" algn="tl">
                    <a:srgbClr val="000000"/>
                  </a:outerShdw>
                </a:effectLst>
                <a:latin typeface="Forte" pitchFamily="66" charset="0"/>
              </a:rPr>
              <a:t>TERRITORIO</a:t>
            </a:r>
            <a:endParaRPr lang="es-ES" sz="1400" b="1" dirty="0">
              <a:effectLst>
                <a:outerShdw blurRad="38100" dist="38100" dir="2700000" algn="tl">
                  <a:srgbClr val="000000"/>
                </a:outerShdw>
              </a:effectLst>
              <a:latin typeface="Forte" pitchFamily="66" charset="0"/>
            </a:endParaRPr>
          </a:p>
        </p:txBody>
      </p:sp>
      <p:sp>
        <p:nvSpPr>
          <p:cNvPr id="27" name="Text Box 3423"/>
          <p:cNvSpPr txBox="1">
            <a:spLocks noChangeArrowheads="1"/>
          </p:cNvSpPr>
          <p:nvPr/>
        </p:nvSpPr>
        <p:spPr bwMode="auto">
          <a:xfrm rot="1758515">
            <a:off x="-3554" y="6268254"/>
            <a:ext cx="1232517" cy="307777"/>
          </a:xfrm>
          <a:prstGeom prst="rect">
            <a:avLst/>
          </a:prstGeom>
          <a:noFill/>
          <a:ln w="9525" algn="ctr">
            <a:noFill/>
            <a:miter lim="800000"/>
            <a:headEnd/>
            <a:tailEnd/>
          </a:ln>
          <a:effectLst/>
        </p:spPr>
        <p:txBody>
          <a:bodyPr wrap="none">
            <a:spAutoFit/>
          </a:bodyPr>
          <a:lstStyle/>
          <a:p>
            <a:pPr algn="ctr"/>
            <a:r>
              <a:rPr lang="es-ES" sz="1400" b="1" dirty="0" smtClean="0">
                <a:effectLst>
                  <a:outerShdw blurRad="38100" dist="38100" dir="2700000" algn="tl">
                    <a:srgbClr val="000000"/>
                  </a:outerShdw>
                </a:effectLst>
                <a:latin typeface="Forte" pitchFamily="66" charset="0"/>
              </a:rPr>
              <a:t>TERRITORIO</a:t>
            </a:r>
            <a:endParaRPr lang="es-ES" sz="1400" b="1" dirty="0">
              <a:effectLst>
                <a:outerShdw blurRad="38100" dist="38100" dir="2700000" algn="tl">
                  <a:srgbClr val="000000"/>
                </a:outerShdw>
              </a:effectLst>
              <a:latin typeface="Forte" pitchFamily="66" charset="0"/>
            </a:endParaRPr>
          </a:p>
        </p:txBody>
      </p:sp>
      <p:pic>
        <p:nvPicPr>
          <p:cNvPr id="28" name="Picture 8" descr="D:\imagesCAUTGE4R.jpg"/>
          <p:cNvPicPr>
            <a:picLocks noChangeAspect="1" noChangeArrowheads="1"/>
          </p:cNvPicPr>
          <p:nvPr/>
        </p:nvPicPr>
        <p:blipFill>
          <a:blip r:embed="rId12" cstate="print"/>
          <a:srcRect/>
          <a:stretch>
            <a:fillRect/>
          </a:stretch>
        </p:blipFill>
        <p:spPr bwMode="auto">
          <a:xfrm rot="20022008">
            <a:off x="3192327" y="3437912"/>
            <a:ext cx="993347" cy="883556"/>
          </a:xfrm>
          <a:prstGeom prst="rect">
            <a:avLst/>
          </a:prstGeom>
          <a:noFill/>
          <a:scene3d>
            <a:camera prst="perspectiveContrastingRightFacing"/>
            <a:lightRig rig="threePt" dir="t"/>
          </a:scene3d>
          <a:sp3d contourW="25400" prstMaterial="dkEdge">
            <a:bevelT w="165100" prst="coolSlant"/>
            <a:bevelB w="107950" prst="angle"/>
          </a:sp3d>
        </p:spPr>
      </p:pic>
      <p:pic>
        <p:nvPicPr>
          <p:cNvPr id="29" name="Picture 15" descr="D:\imagesCAMEYDAC.jpg"/>
          <p:cNvPicPr>
            <a:picLocks noChangeAspect="1" noChangeArrowheads="1"/>
          </p:cNvPicPr>
          <p:nvPr/>
        </p:nvPicPr>
        <p:blipFill>
          <a:blip r:embed="rId13" cstate="print"/>
          <a:srcRect/>
          <a:stretch>
            <a:fillRect/>
          </a:stretch>
        </p:blipFill>
        <p:spPr bwMode="auto">
          <a:xfrm rot="20421949">
            <a:off x="6649828" y="4381294"/>
            <a:ext cx="878401" cy="1151781"/>
          </a:xfrm>
          <a:prstGeom prst="rect">
            <a:avLst/>
          </a:prstGeom>
          <a:noFill/>
          <a:scene3d>
            <a:camera prst="perspectiveContrastingRightFacing">
              <a:rot lat="623785" lon="21000000" rev="213211"/>
            </a:camera>
            <a:lightRig rig="threePt" dir="t"/>
          </a:scene3d>
          <a:sp3d prstMaterial="softEdge">
            <a:bevelT w="165100" prst="coolSlant"/>
            <a:bevelB w="31750" h="120650"/>
          </a:sp3d>
        </p:spPr>
      </p:pic>
      <p:pic>
        <p:nvPicPr>
          <p:cNvPr id="31" name="Picture 20" descr="D:\imagesCACOGTJZ.jpg"/>
          <p:cNvPicPr>
            <a:picLocks noChangeAspect="1" noChangeArrowheads="1"/>
          </p:cNvPicPr>
          <p:nvPr/>
        </p:nvPicPr>
        <p:blipFill>
          <a:blip r:embed="rId14" cstate="print"/>
          <a:srcRect/>
          <a:stretch>
            <a:fillRect/>
          </a:stretch>
        </p:blipFill>
        <p:spPr bwMode="auto">
          <a:xfrm>
            <a:off x="838200" y="381000"/>
            <a:ext cx="15430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2400000">
              <a:rot lat="21594000" lon="0" rev="21000000"/>
            </a:camera>
            <a:lightRig rig="threePt" dir="t"/>
          </a:scene3d>
          <a:sp3d contourW="6350" prstMaterial="matte">
            <a:bevelT w="101600" h="101600"/>
            <a:contourClr>
              <a:srgbClr val="969696"/>
            </a:contourClr>
          </a:sp3d>
        </p:spPr>
      </p:pic>
      <p:pic>
        <p:nvPicPr>
          <p:cNvPr id="32" name="Picture 21" descr="D:\imagesCAB3CCC3.jpg"/>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5943600" y="838200"/>
            <a:ext cx="1219200" cy="1295223"/>
          </a:xfrm>
          <a:prstGeom prst="rect">
            <a:avLst/>
          </a:prstGeom>
          <a:noFill/>
          <a:scene3d>
            <a:camera prst="perspectiveHeroicExtremeRightFacing"/>
            <a:lightRig rig="twoPt" dir="t"/>
          </a:scene3d>
          <a:sp3d z="101600" prstMaterial="dkEdge">
            <a:bevelT w="165100" prst="coolSlant"/>
            <a:bevelB w="50800"/>
          </a:sp3d>
        </p:spPr>
      </p:pic>
      <p:pic>
        <p:nvPicPr>
          <p:cNvPr id="33" name="Picture 22" descr="D:\imagesCA3RU9C2.jpg"/>
          <p:cNvPicPr>
            <a:picLocks noChangeAspect="1" noChangeArrowheads="1"/>
          </p:cNvPicPr>
          <p:nvPr/>
        </p:nvPicPr>
        <p:blipFill>
          <a:blip r:embed="rId16" cstate="print"/>
          <a:srcRect/>
          <a:stretch>
            <a:fillRect/>
          </a:stretch>
        </p:blipFill>
        <p:spPr bwMode="auto">
          <a:xfrm>
            <a:off x="5105400" y="2438400"/>
            <a:ext cx="1095375" cy="990600"/>
          </a:xfrm>
          <a:prstGeom prst="rect">
            <a:avLst/>
          </a:prstGeom>
          <a:noFill/>
          <a:scene3d>
            <a:camera prst="perspectiveContrastingLeftFacing"/>
            <a:lightRig rig="threePt" dir="t"/>
          </a:scene3d>
          <a:sp3d contourW="12700">
            <a:bevelT w="165100" prst="coolSlant"/>
          </a:sp3d>
        </p:spPr>
      </p:pic>
      <p:sp>
        <p:nvSpPr>
          <p:cNvPr id="34" name="33 Rectángulo"/>
          <p:cNvSpPr/>
          <p:nvPr/>
        </p:nvSpPr>
        <p:spPr>
          <a:xfrm>
            <a:off x="3851920" y="5229200"/>
            <a:ext cx="2016224" cy="1080120"/>
          </a:xfrm>
          <a:prstGeom prst="rect">
            <a:avLst/>
          </a:prstGeom>
          <a:solidFill>
            <a:schemeClr val="accent6">
              <a:lumMod val="50000"/>
            </a:schemeClr>
          </a:solidFill>
          <a:ln>
            <a:noFill/>
          </a:ln>
          <a:scene3d>
            <a:camera prst="isometricOffAxis1Right">
              <a:rot lat="0" lon="20039998" rev="2400000"/>
            </a:camera>
            <a:lightRig rig="twoPt" dir="t"/>
          </a:scene3d>
          <a:sp3d prstMaterial="softEdge">
            <a:bevelT w="165100" prst="coolSlant"/>
            <a:bevelB w="254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i="1" dirty="0" smtClean="0">
                <a:solidFill>
                  <a:schemeClr val="tx1"/>
                </a:solidFill>
                <a:latin typeface="Arial Black" pitchFamily="34" charset="0"/>
              </a:rPr>
              <a:t>Medio Institucional </a:t>
            </a:r>
          </a:p>
          <a:p>
            <a:pPr algn="ctr"/>
            <a:r>
              <a:rPr lang="es-ES_tradnl" b="1" i="1" dirty="0" smtClean="0">
                <a:solidFill>
                  <a:schemeClr val="tx1"/>
                </a:solidFill>
                <a:latin typeface="Arial Black" pitchFamily="34" charset="0"/>
              </a:rPr>
              <a:t>y Social</a:t>
            </a:r>
            <a:endParaRPr lang="en-US" b="1" i="1" dirty="0">
              <a:solidFill>
                <a:schemeClr val="tx1"/>
              </a:solidFill>
              <a:latin typeface="Arial Black" pitchFamily="34" charset="0"/>
            </a:endParaRPr>
          </a:p>
        </p:txBody>
      </p:sp>
      <p:sp>
        <p:nvSpPr>
          <p:cNvPr id="35" name="34 Rectángulo"/>
          <p:cNvSpPr/>
          <p:nvPr/>
        </p:nvSpPr>
        <p:spPr>
          <a:xfrm rot="2019362">
            <a:off x="-255003" y="3326051"/>
            <a:ext cx="2508368" cy="1789195"/>
          </a:xfrm>
          <a:prstGeom prst="rect">
            <a:avLst/>
          </a:prstGeom>
          <a:solidFill>
            <a:schemeClr val="bg1">
              <a:lumMod val="50000"/>
            </a:schemeClr>
          </a:solidFill>
          <a:ln>
            <a:solidFill>
              <a:schemeClr val="accent3"/>
            </a:solidFill>
          </a:ln>
          <a:scene3d>
            <a:camera prst="isometricOffAxis2Left"/>
            <a:lightRig rig="threePt" dir="t"/>
          </a:scene3d>
          <a:sp3d prstMaterial="softEdge">
            <a:bevelT w="165100" prst="coolSlant"/>
            <a:bevelB w="13335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i="1" dirty="0" smtClean="0">
                <a:solidFill>
                  <a:schemeClr val="tx1"/>
                </a:solidFill>
                <a:effectLst>
                  <a:outerShdw blurRad="38100" dist="38100" dir="2700000" algn="tl">
                    <a:srgbClr val="000000">
                      <a:alpha val="43137"/>
                    </a:srgbClr>
                  </a:outerShdw>
                </a:effectLst>
                <a:latin typeface="Arial Black" pitchFamily="34" charset="0"/>
                <a:ea typeface="SimHei" pitchFamily="49" charset="-122"/>
              </a:rPr>
              <a:t>Mercado de Factores, Insumos, Tecnología y Servicios</a:t>
            </a:r>
            <a:endParaRPr lang="en-US" sz="2000" b="1" i="1" dirty="0">
              <a:solidFill>
                <a:schemeClr val="tx1"/>
              </a:solidFill>
              <a:effectLst>
                <a:outerShdw blurRad="38100" dist="38100" dir="2700000" algn="tl">
                  <a:srgbClr val="000000">
                    <a:alpha val="43137"/>
                  </a:srgbClr>
                </a:outerShdw>
              </a:effectLst>
              <a:latin typeface="Arial Black" pitchFamily="34" charset="0"/>
              <a:ea typeface="SimHei" pitchFamily="49" charset="-122"/>
            </a:endParaRPr>
          </a:p>
        </p:txBody>
      </p:sp>
      <p:sp>
        <p:nvSpPr>
          <p:cNvPr id="36" name="35 Rectángulo"/>
          <p:cNvSpPr/>
          <p:nvPr/>
        </p:nvSpPr>
        <p:spPr>
          <a:xfrm rot="19959556">
            <a:off x="7002670" y="3210863"/>
            <a:ext cx="1608703" cy="969674"/>
          </a:xfrm>
          <a:prstGeom prst="rect">
            <a:avLst/>
          </a:prstGeom>
          <a:solidFill>
            <a:srgbClr val="002060"/>
          </a:solidFill>
          <a:ln>
            <a:solidFill>
              <a:schemeClr val="accent6">
                <a:lumMod val="60000"/>
                <a:lumOff val="40000"/>
              </a:schemeClr>
            </a:solidFill>
          </a:ln>
          <a:scene3d>
            <a:camera prst="orthographicFront"/>
            <a:lightRig rig="sunrise" dir="t"/>
          </a:scene3d>
          <a:sp3d contourW="25400" prstMaterial="dkEdge">
            <a:bevelT w="165100" prst="coolSlant"/>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i="1" dirty="0" smtClean="0">
                <a:solidFill>
                  <a:schemeClr val="tx1"/>
                </a:solidFill>
                <a:effectLst>
                  <a:outerShdw blurRad="38100" dist="38100" dir="2700000" algn="tl">
                    <a:srgbClr val="000000">
                      <a:alpha val="43137"/>
                    </a:srgbClr>
                  </a:outerShdw>
                </a:effectLst>
                <a:latin typeface="Arial Black" pitchFamily="34" charset="0"/>
              </a:rPr>
              <a:t>Mercado de Productos</a:t>
            </a:r>
            <a:endParaRPr lang="en-US" b="1" i="1" dirty="0">
              <a:solidFill>
                <a:schemeClr val="tx1"/>
              </a:solidFill>
              <a:effectLst>
                <a:outerShdw blurRad="38100" dist="38100" dir="2700000" algn="tl">
                  <a:srgbClr val="000000">
                    <a:alpha val="43137"/>
                  </a:srgbClr>
                </a:outerShdw>
              </a:effectLst>
              <a:latin typeface="Arial Black" pitchFamily="34" charset="0"/>
            </a:endParaRPr>
          </a:p>
        </p:txBody>
      </p:sp>
      <p:cxnSp>
        <p:nvCxnSpPr>
          <p:cNvPr id="37" name="36 Conector recto"/>
          <p:cNvCxnSpPr/>
          <p:nvPr/>
        </p:nvCxnSpPr>
        <p:spPr>
          <a:xfrm rot="5400000" flipH="1" flipV="1">
            <a:off x="1119808" y="5729064"/>
            <a:ext cx="855712" cy="0"/>
          </a:xfrm>
          <a:prstGeom prst="line">
            <a:avLst/>
          </a:prstGeom>
          <a:ln w="3810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rot="5400000" flipH="1" flipV="1">
            <a:off x="6628420" y="5333020"/>
            <a:ext cx="1935832" cy="0"/>
          </a:xfrm>
          <a:prstGeom prst="line">
            <a:avLst/>
          </a:prstGeom>
          <a:ln w="5715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pic>
        <p:nvPicPr>
          <p:cNvPr id="39" name="Picture 2" descr="D:\tierra.jpg"/>
          <p:cNvPicPr>
            <a:picLocks noChangeAspect="1" noChangeArrowheads="1"/>
          </p:cNvPicPr>
          <p:nvPr/>
        </p:nvPicPr>
        <p:blipFill>
          <a:blip r:embed="rId17" cstate="print">
            <a:clrChange>
              <a:clrFrom>
                <a:srgbClr val="FEFEFE"/>
              </a:clrFrom>
              <a:clrTo>
                <a:srgbClr val="FEFEFE">
                  <a:alpha val="0"/>
                </a:srgbClr>
              </a:clrTo>
            </a:clrChange>
          </a:blip>
          <a:srcRect/>
          <a:stretch>
            <a:fillRect/>
          </a:stretch>
        </p:blipFill>
        <p:spPr bwMode="auto">
          <a:xfrm>
            <a:off x="3935586" y="-387424"/>
            <a:ext cx="2140024" cy="2140024"/>
          </a:xfrm>
          <a:prstGeom prst="rect">
            <a:avLst/>
          </a:prstGeom>
          <a:noFill/>
          <a:scene3d>
            <a:camera prst="orthographicFront"/>
            <a:lightRig rig="chilly" dir="t"/>
          </a:scene3d>
          <a:sp3d>
            <a:bevelT w="190500" h="114300" prst="coolSlant"/>
            <a:bevelB w="69850" h="120650"/>
          </a:sp3d>
        </p:spPr>
      </p:pic>
      <p:pic>
        <p:nvPicPr>
          <p:cNvPr id="40" name="Picture 17" descr="D:\imagesCAIBE32N.jpg"/>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rot="21425139">
            <a:off x="7141761" y="1825148"/>
            <a:ext cx="2259088" cy="1722884"/>
          </a:xfrm>
          <a:prstGeom prst="rect">
            <a:avLst/>
          </a:prstGeom>
          <a:noFill/>
          <a:scene3d>
            <a:camera prst="perspectiveContrastingLeftFacing"/>
            <a:lightRig rig="threePt" dir="t"/>
          </a:scene3d>
          <a:sp3d prstMaterial="dkEdge">
            <a:bevelT w="196850" prst="coolSlant"/>
            <a:bevelB w="190500" prst="coolSlant"/>
          </a:sp3d>
        </p:spPr>
      </p:pic>
      <p:pic>
        <p:nvPicPr>
          <p:cNvPr id="41" name="Picture 6" descr="D:\imagesCAVM6ZA2.jpg"/>
          <p:cNvPicPr>
            <a:picLocks noChangeAspect="1" noChangeArrowheads="1"/>
          </p:cNvPicPr>
          <p:nvPr/>
        </p:nvPicPr>
        <p:blipFill>
          <a:blip r:embed="rId19" cstate="print"/>
          <a:srcRect/>
          <a:stretch>
            <a:fillRect/>
          </a:stretch>
        </p:blipFill>
        <p:spPr bwMode="auto">
          <a:xfrm rot="20050415">
            <a:off x="5081746" y="5033343"/>
            <a:ext cx="1230805" cy="638891"/>
          </a:xfrm>
          <a:prstGeom prst="rect">
            <a:avLst/>
          </a:prstGeom>
          <a:noFill/>
          <a:scene3d>
            <a:camera prst="isometricLeftDown"/>
            <a:lightRig rig="threePt" dir="t"/>
          </a:scene3d>
          <a:sp3d prstMaterial="matte">
            <a:bevelT/>
            <a:bevelB w="57150"/>
          </a:sp3d>
        </p:spPr>
      </p:pic>
      <p:pic>
        <p:nvPicPr>
          <p:cNvPr id="42" name="Picture 26" descr="D:\imagesCA6ZYJUD.jpg"/>
          <p:cNvPicPr>
            <a:picLocks noChangeAspect="1" noChangeArrowheads="1"/>
          </p:cNvPicPr>
          <p:nvPr/>
        </p:nvPicPr>
        <p:blipFill>
          <a:blip r:embed="rId20" cstate="print"/>
          <a:srcRect/>
          <a:stretch>
            <a:fillRect/>
          </a:stretch>
        </p:blipFill>
        <p:spPr bwMode="auto">
          <a:xfrm>
            <a:off x="7130143" y="0"/>
            <a:ext cx="2013857" cy="1524000"/>
          </a:xfrm>
          <a:prstGeom prst="roundRect">
            <a:avLst>
              <a:gd name="adj" fmla="val 16667"/>
            </a:avLst>
          </a:prstGeom>
          <a:ln>
            <a:noFill/>
          </a:ln>
          <a:effectLst>
            <a:outerShdw blurRad="76200" dir="13500000" sy="23000" kx="1200000" algn="br"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3" name="Picture 27" descr="D:\imagesCAKURAZX.jpg"/>
          <p:cNvPicPr>
            <a:picLocks noChangeAspect="1" noChangeArrowheads="1"/>
          </p:cNvPicPr>
          <p:nvPr/>
        </p:nvPicPr>
        <p:blipFill>
          <a:blip r:embed="rId21" cstate="print"/>
          <a:srcRect/>
          <a:stretch>
            <a:fillRect/>
          </a:stretch>
        </p:blipFill>
        <p:spPr bwMode="auto">
          <a:xfrm>
            <a:off x="3882713" y="3429000"/>
            <a:ext cx="1527487" cy="1144141"/>
          </a:xfrm>
          <a:prstGeom prst="rect">
            <a:avLst/>
          </a:prstGeom>
          <a:noFill/>
          <a:scene3d>
            <a:camera prst="isometricRightUp"/>
            <a:lightRig rig="threePt" dir="t"/>
          </a:scene3d>
          <a:sp3d contourW="12700" prstMaterial="softEdge">
            <a:bevelT w="165100" prst="coolSlant"/>
            <a:bevelB w="165100" prst="coolSlant"/>
            <a:contourClr>
              <a:schemeClr val="tx1">
                <a:lumMod val="95000"/>
                <a:lumOff val="5000"/>
              </a:schemeClr>
            </a:contourClr>
          </a:sp3d>
        </p:spPr>
      </p:pic>
      <p:sp>
        <p:nvSpPr>
          <p:cNvPr id="45" name="44 Flecha derecha"/>
          <p:cNvSpPr/>
          <p:nvPr/>
        </p:nvSpPr>
        <p:spPr>
          <a:xfrm rot="16200000">
            <a:off x="4049942" y="4311098"/>
            <a:ext cx="1044116" cy="1152128"/>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5 Flecha derecha"/>
          <p:cNvSpPr/>
          <p:nvPr/>
        </p:nvSpPr>
        <p:spPr>
          <a:xfrm rot="5400000">
            <a:off x="4175956" y="1664804"/>
            <a:ext cx="1224136" cy="1440160"/>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46 Flecha derecha"/>
          <p:cNvSpPr/>
          <p:nvPr/>
        </p:nvSpPr>
        <p:spPr>
          <a:xfrm rot="10800000">
            <a:off x="6248401" y="2657872"/>
            <a:ext cx="1224136" cy="1152128"/>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descr="D:\imagesCAOH80HM.jpg"/>
          <p:cNvPicPr>
            <a:picLocks noChangeAspect="1" noChangeArrowheads="1"/>
          </p:cNvPicPr>
          <p:nvPr/>
        </p:nvPicPr>
        <p:blipFill>
          <a:blip r:embed="rId22" cstate="print"/>
          <a:srcRect/>
          <a:stretch>
            <a:fillRect/>
          </a:stretch>
        </p:blipFill>
        <p:spPr bwMode="auto">
          <a:xfrm>
            <a:off x="7749697" y="3962400"/>
            <a:ext cx="1470503" cy="14001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isometricOffAxis1Right">
              <a:rot lat="1080000" lon="19200000" rev="0"/>
            </a:camera>
            <a:lightRig rig="threePt" dir="t"/>
          </a:scene3d>
          <a:sp3d z="44450" contourW="6350" prstMaterial="matte">
            <a:bevelT w="101600" h="101600"/>
            <a:contourClr>
              <a:srgbClr val="969696"/>
            </a:contourClr>
          </a:sp3d>
        </p:spPr>
      </p:pic>
      <p:pic>
        <p:nvPicPr>
          <p:cNvPr id="103426" name="Picture 2" descr="C:\Users\Mary\Desktop\FIGURITAS 2011\imagesCAMJOZ7S.jpg"/>
          <p:cNvPicPr>
            <a:picLocks noChangeAspect="1" noChangeArrowheads="1"/>
          </p:cNvPicPr>
          <p:nvPr/>
        </p:nvPicPr>
        <p:blipFill>
          <a:blip r:embed="rId23" cstate="print"/>
          <a:srcRect/>
          <a:stretch>
            <a:fillRect/>
          </a:stretch>
        </p:blipFill>
        <p:spPr bwMode="auto">
          <a:xfrm>
            <a:off x="3548063" y="2314575"/>
            <a:ext cx="1744017" cy="1898139"/>
          </a:xfrm>
          <a:prstGeom prst="rect">
            <a:avLst/>
          </a:prstGeom>
          <a:noFill/>
        </p:spPr>
      </p:pic>
      <p:pic>
        <p:nvPicPr>
          <p:cNvPr id="30" name="Picture 19" descr="D:\imagesCAD0GW5G.jpg"/>
          <p:cNvPicPr>
            <a:picLocks noChangeAspect="1" noChangeArrowheads="1"/>
          </p:cNvPicPr>
          <p:nvPr/>
        </p:nvPicPr>
        <p:blipFill>
          <a:blip r:embed="rId24" cstate="print"/>
          <a:srcRect/>
          <a:stretch>
            <a:fillRect/>
          </a:stretch>
        </p:blipFill>
        <p:spPr bwMode="auto">
          <a:xfrm rot="19582932">
            <a:off x="996833" y="2411427"/>
            <a:ext cx="1224136" cy="721066"/>
          </a:xfrm>
          <a:prstGeom prst="rect">
            <a:avLst/>
          </a:prstGeom>
          <a:noFill/>
          <a:scene3d>
            <a:camera prst="orthographicFront"/>
            <a:lightRig rig="threePt" dir="t"/>
          </a:scene3d>
          <a:sp3d contourW="19050">
            <a:bevelT w="139700" h="139700" prst="divot"/>
          </a:sp3d>
        </p:spPr>
      </p:pic>
      <p:pic>
        <p:nvPicPr>
          <p:cNvPr id="22" name="Picture 13" descr="D:\imagesCAO1EKV2.jpg"/>
          <p:cNvPicPr>
            <a:picLocks noChangeAspect="1" noChangeArrowheads="1"/>
          </p:cNvPicPr>
          <p:nvPr/>
        </p:nvPicPr>
        <p:blipFill>
          <a:blip r:embed="rId25" cstate="print"/>
          <a:srcRect/>
          <a:stretch>
            <a:fillRect/>
          </a:stretch>
        </p:blipFill>
        <p:spPr bwMode="auto">
          <a:xfrm rot="1038773">
            <a:off x="2052216" y="4455611"/>
            <a:ext cx="1043933" cy="1148326"/>
          </a:xfrm>
          <a:prstGeom prst="rect">
            <a:avLst/>
          </a:prstGeom>
          <a:ln>
            <a:noFill/>
          </a:ln>
          <a:effectLst>
            <a:outerShdw blurRad="190500" algn="tl" rotWithShape="0">
              <a:srgbClr val="000000">
                <a:alpha val="70000"/>
              </a:srgbClr>
            </a:outerShdw>
          </a:effectLst>
          <a:scene3d>
            <a:camera prst="orthographicFront"/>
            <a:lightRig rig="threePt" dir="t"/>
          </a:scene3d>
          <a:sp3d contourW="25400"/>
        </p:spPr>
      </p:pic>
      <p:pic>
        <p:nvPicPr>
          <p:cNvPr id="23" name="Picture 7" descr="D:\imagesCAV1E5PG.jpg"/>
          <p:cNvPicPr>
            <a:picLocks noChangeAspect="1" noChangeArrowheads="1"/>
          </p:cNvPicPr>
          <p:nvPr/>
        </p:nvPicPr>
        <p:blipFill>
          <a:blip r:embed="rId26" cstate="print"/>
          <a:srcRect/>
          <a:stretch>
            <a:fillRect/>
          </a:stretch>
        </p:blipFill>
        <p:spPr bwMode="auto">
          <a:xfrm rot="19888117">
            <a:off x="-49622" y="2169769"/>
            <a:ext cx="1281311" cy="873920"/>
          </a:xfrm>
          <a:prstGeom prst="rect">
            <a:avLst/>
          </a:prstGeom>
          <a:noFill/>
          <a:scene3d>
            <a:camera prst="orthographicFront"/>
            <a:lightRig rig="threePt" dir="t"/>
          </a:scene3d>
          <a:sp3d contourW="25400">
            <a:bevelT w="114300" prst="artDeco"/>
          </a:sp3d>
        </p:spPr>
      </p:pic>
      <p:pic>
        <p:nvPicPr>
          <p:cNvPr id="24" name="Picture 9" descr="D:\imagesCAT4DF5H.jpg"/>
          <p:cNvPicPr>
            <a:picLocks noChangeAspect="1" noChangeArrowheads="1"/>
          </p:cNvPicPr>
          <p:nvPr/>
        </p:nvPicPr>
        <p:blipFill>
          <a:blip r:embed="rId27" cstate="print"/>
          <a:srcRect/>
          <a:stretch>
            <a:fillRect/>
          </a:stretch>
        </p:blipFill>
        <p:spPr bwMode="auto">
          <a:xfrm rot="2067314">
            <a:off x="1758261" y="3655888"/>
            <a:ext cx="854158" cy="828275"/>
          </a:xfrm>
          <a:prstGeom prst="rect">
            <a:avLst/>
          </a:prstGeom>
          <a:noFill/>
          <a:scene3d>
            <a:camera prst="orthographicFront"/>
            <a:lightRig rig="threePt" dir="t"/>
          </a:scene3d>
          <a:sp3d contourW="25400">
            <a:bevelT/>
          </a:sp3d>
        </p:spPr>
      </p:pic>
      <p:sp>
        <p:nvSpPr>
          <p:cNvPr id="44" name="43 Flecha derecha"/>
          <p:cNvSpPr/>
          <p:nvPr/>
        </p:nvSpPr>
        <p:spPr>
          <a:xfrm>
            <a:off x="1763688" y="2924944"/>
            <a:ext cx="1152128" cy="1152128"/>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50 CuadroTexto"/>
          <p:cNvSpPr txBox="1"/>
          <p:nvPr/>
        </p:nvSpPr>
        <p:spPr>
          <a:xfrm rot="19849426">
            <a:off x="322297" y="3418967"/>
            <a:ext cx="8414804" cy="707886"/>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S_tradnl" sz="4000" b="1" dirty="0" smtClean="0">
                <a:ln w="50800"/>
                <a:solidFill>
                  <a:schemeClr val="tx1">
                    <a:lumMod val="60000"/>
                    <a:lumOff val="40000"/>
                  </a:schemeClr>
                </a:solidFill>
                <a:effectLst>
                  <a:outerShdw blurRad="38100" dist="38100" dir="2700000" algn="tl">
                    <a:srgbClr val="000000">
                      <a:alpha val="43137"/>
                    </a:srgbClr>
                  </a:outerShdw>
                </a:effectLst>
                <a:latin typeface="Arial Black" pitchFamily="34" charset="0"/>
                <a:ea typeface="SimHei" pitchFamily="49" charset="-122"/>
              </a:rPr>
              <a:t>EMPRESA</a:t>
            </a:r>
            <a:r>
              <a:rPr lang="es-ES_tradnl" sz="4000" b="1" dirty="0" smtClean="0">
                <a:ln w="50800"/>
                <a:solidFill>
                  <a:schemeClr val="bg1">
                    <a:shade val="50000"/>
                  </a:schemeClr>
                </a:solidFill>
                <a:latin typeface="Arial Black" pitchFamily="34" charset="0"/>
                <a:ea typeface="SimHei" pitchFamily="49" charset="-122"/>
              </a:rPr>
              <a:t> E INTERACCIONES</a:t>
            </a:r>
            <a:endParaRPr lang="en-US" sz="4000" b="1" dirty="0">
              <a:ln w="50800"/>
              <a:solidFill>
                <a:schemeClr val="bg1">
                  <a:shade val="50000"/>
                </a:schemeClr>
              </a:solidFill>
              <a:latin typeface="Arial Black" pitchFamily="34" charset="0"/>
              <a:ea typeface="SimHei" pitchFamily="49" charset="-122"/>
            </a:endParaRPr>
          </a:p>
        </p:txBody>
      </p:sp>
      <p:cxnSp>
        <p:nvCxnSpPr>
          <p:cNvPr id="8" name="7 Conector recto"/>
          <p:cNvCxnSpPr/>
          <p:nvPr/>
        </p:nvCxnSpPr>
        <p:spPr>
          <a:xfrm rot="16200000" flipH="1">
            <a:off x="328464" y="1623864"/>
            <a:ext cx="1601688" cy="27384"/>
          </a:xfrm>
          <a:prstGeom prst="line">
            <a:avLst/>
          </a:prstGeom>
          <a:ln w="5715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ppt_x"/>
                                          </p:val>
                                        </p:tav>
                                        <p:tav tm="100000">
                                          <p:val>
                                            <p:strVal val="#ppt_x"/>
                                          </p:val>
                                        </p:tav>
                                      </p:tavLst>
                                    </p:anim>
                                    <p:anim calcmode="lin" valueType="num">
                                      <p:cBhvr additive="base">
                                        <p:cTn id="28" dur="20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ppt_x"/>
                                          </p:val>
                                        </p:tav>
                                        <p:tav tm="100000">
                                          <p:val>
                                            <p:strVal val="#ppt_x"/>
                                          </p:val>
                                        </p:tav>
                                      </p:tavLst>
                                    </p:anim>
                                    <p:anim calcmode="lin" valueType="num">
                                      <p:cBhvr additive="base">
                                        <p:cTn id="32" dur="2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2000" fill="hold"/>
                                        <p:tgtEl>
                                          <p:spTgt spid="12"/>
                                        </p:tgtEl>
                                        <p:attrNameLst>
                                          <p:attrName>ppt_x</p:attrName>
                                        </p:attrNameLst>
                                      </p:cBhvr>
                                      <p:tavLst>
                                        <p:tav tm="0">
                                          <p:val>
                                            <p:strVal val="#ppt_x"/>
                                          </p:val>
                                        </p:tav>
                                        <p:tav tm="100000">
                                          <p:val>
                                            <p:strVal val="#ppt_x"/>
                                          </p:val>
                                        </p:tav>
                                      </p:tavLst>
                                    </p:anim>
                                    <p:anim calcmode="lin" valueType="num">
                                      <p:cBhvr additive="base">
                                        <p:cTn id="36" dur="20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2000" fill="hold"/>
                                        <p:tgtEl>
                                          <p:spTgt spid="13"/>
                                        </p:tgtEl>
                                        <p:attrNameLst>
                                          <p:attrName>ppt_x</p:attrName>
                                        </p:attrNameLst>
                                      </p:cBhvr>
                                      <p:tavLst>
                                        <p:tav tm="0">
                                          <p:val>
                                            <p:strVal val="#ppt_x"/>
                                          </p:val>
                                        </p:tav>
                                        <p:tav tm="100000">
                                          <p:val>
                                            <p:strVal val="#ppt_x"/>
                                          </p:val>
                                        </p:tav>
                                      </p:tavLst>
                                    </p:anim>
                                    <p:anim calcmode="lin" valueType="num">
                                      <p:cBhvr additive="base">
                                        <p:cTn id="40" dur="20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2000" fill="hold"/>
                                        <p:tgtEl>
                                          <p:spTgt spid="14"/>
                                        </p:tgtEl>
                                        <p:attrNameLst>
                                          <p:attrName>ppt_x</p:attrName>
                                        </p:attrNameLst>
                                      </p:cBhvr>
                                      <p:tavLst>
                                        <p:tav tm="0">
                                          <p:val>
                                            <p:strVal val="#ppt_x"/>
                                          </p:val>
                                        </p:tav>
                                        <p:tav tm="100000">
                                          <p:val>
                                            <p:strVal val="#ppt_x"/>
                                          </p:val>
                                        </p:tav>
                                      </p:tavLst>
                                    </p:anim>
                                    <p:anim calcmode="lin" valueType="num">
                                      <p:cBhvr additive="base">
                                        <p:cTn id="44" dur="20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2000" fill="hold"/>
                                        <p:tgtEl>
                                          <p:spTgt spid="15"/>
                                        </p:tgtEl>
                                        <p:attrNameLst>
                                          <p:attrName>ppt_x</p:attrName>
                                        </p:attrNameLst>
                                      </p:cBhvr>
                                      <p:tavLst>
                                        <p:tav tm="0">
                                          <p:val>
                                            <p:strVal val="#ppt_x"/>
                                          </p:val>
                                        </p:tav>
                                        <p:tav tm="100000">
                                          <p:val>
                                            <p:strVal val="#ppt_x"/>
                                          </p:val>
                                        </p:tav>
                                      </p:tavLst>
                                    </p:anim>
                                    <p:anim calcmode="lin" valueType="num">
                                      <p:cBhvr additive="base">
                                        <p:cTn id="48" dur="20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2000" fill="hold"/>
                                        <p:tgtEl>
                                          <p:spTgt spid="16"/>
                                        </p:tgtEl>
                                        <p:attrNameLst>
                                          <p:attrName>ppt_x</p:attrName>
                                        </p:attrNameLst>
                                      </p:cBhvr>
                                      <p:tavLst>
                                        <p:tav tm="0">
                                          <p:val>
                                            <p:strVal val="#ppt_x"/>
                                          </p:val>
                                        </p:tav>
                                        <p:tav tm="100000">
                                          <p:val>
                                            <p:strVal val="#ppt_x"/>
                                          </p:val>
                                        </p:tav>
                                      </p:tavLst>
                                    </p:anim>
                                    <p:anim calcmode="lin" valueType="num">
                                      <p:cBhvr additive="base">
                                        <p:cTn id="52" dur="20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2000" fill="hold"/>
                                        <p:tgtEl>
                                          <p:spTgt spid="18"/>
                                        </p:tgtEl>
                                        <p:attrNameLst>
                                          <p:attrName>ppt_x</p:attrName>
                                        </p:attrNameLst>
                                      </p:cBhvr>
                                      <p:tavLst>
                                        <p:tav tm="0">
                                          <p:val>
                                            <p:strVal val="#ppt_x"/>
                                          </p:val>
                                        </p:tav>
                                        <p:tav tm="100000">
                                          <p:val>
                                            <p:strVal val="#ppt_x"/>
                                          </p:val>
                                        </p:tav>
                                      </p:tavLst>
                                    </p:anim>
                                    <p:anim calcmode="lin" valueType="num">
                                      <p:cBhvr additive="base">
                                        <p:cTn id="56" dur="20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2000" fill="hold"/>
                                        <p:tgtEl>
                                          <p:spTgt spid="19"/>
                                        </p:tgtEl>
                                        <p:attrNameLst>
                                          <p:attrName>ppt_x</p:attrName>
                                        </p:attrNameLst>
                                      </p:cBhvr>
                                      <p:tavLst>
                                        <p:tav tm="0">
                                          <p:val>
                                            <p:strVal val="#ppt_x"/>
                                          </p:val>
                                        </p:tav>
                                        <p:tav tm="100000">
                                          <p:val>
                                            <p:strVal val="#ppt_x"/>
                                          </p:val>
                                        </p:tav>
                                      </p:tavLst>
                                    </p:anim>
                                    <p:anim calcmode="lin" valueType="num">
                                      <p:cBhvr additive="base">
                                        <p:cTn id="60" dur="20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2000" fill="hold"/>
                                        <p:tgtEl>
                                          <p:spTgt spid="20"/>
                                        </p:tgtEl>
                                        <p:attrNameLst>
                                          <p:attrName>ppt_x</p:attrName>
                                        </p:attrNameLst>
                                      </p:cBhvr>
                                      <p:tavLst>
                                        <p:tav tm="0">
                                          <p:val>
                                            <p:strVal val="#ppt_x"/>
                                          </p:val>
                                        </p:tav>
                                        <p:tav tm="100000">
                                          <p:val>
                                            <p:strVal val="#ppt_x"/>
                                          </p:val>
                                        </p:tav>
                                      </p:tavLst>
                                    </p:anim>
                                    <p:anim calcmode="lin" valueType="num">
                                      <p:cBhvr additive="base">
                                        <p:cTn id="64" dur="20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2000" fill="hold"/>
                                        <p:tgtEl>
                                          <p:spTgt spid="21"/>
                                        </p:tgtEl>
                                        <p:attrNameLst>
                                          <p:attrName>ppt_x</p:attrName>
                                        </p:attrNameLst>
                                      </p:cBhvr>
                                      <p:tavLst>
                                        <p:tav tm="0">
                                          <p:val>
                                            <p:strVal val="#ppt_x"/>
                                          </p:val>
                                        </p:tav>
                                        <p:tav tm="100000">
                                          <p:val>
                                            <p:strVal val="#ppt_x"/>
                                          </p:val>
                                        </p:tav>
                                      </p:tavLst>
                                    </p:anim>
                                    <p:anim calcmode="lin" valueType="num">
                                      <p:cBhvr additive="base">
                                        <p:cTn id="68" dur="20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2000" fill="hold"/>
                                        <p:tgtEl>
                                          <p:spTgt spid="22"/>
                                        </p:tgtEl>
                                        <p:attrNameLst>
                                          <p:attrName>ppt_x</p:attrName>
                                        </p:attrNameLst>
                                      </p:cBhvr>
                                      <p:tavLst>
                                        <p:tav tm="0">
                                          <p:val>
                                            <p:strVal val="#ppt_x"/>
                                          </p:val>
                                        </p:tav>
                                        <p:tav tm="100000">
                                          <p:val>
                                            <p:strVal val="#ppt_x"/>
                                          </p:val>
                                        </p:tav>
                                      </p:tavLst>
                                    </p:anim>
                                    <p:anim calcmode="lin" valueType="num">
                                      <p:cBhvr additive="base">
                                        <p:cTn id="72" dur="2000" fill="hold"/>
                                        <p:tgtEl>
                                          <p:spTgt spid="2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2000" fill="hold"/>
                                        <p:tgtEl>
                                          <p:spTgt spid="23"/>
                                        </p:tgtEl>
                                        <p:attrNameLst>
                                          <p:attrName>ppt_x</p:attrName>
                                        </p:attrNameLst>
                                      </p:cBhvr>
                                      <p:tavLst>
                                        <p:tav tm="0">
                                          <p:val>
                                            <p:strVal val="#ppt_x"/>
                                          </p:val>
                                        </p:tav>
                                        <p:tav tm="100000">
                                          <p:val>
                                            <p:strVal val="#ppt_x"/>
                                          </p:val>
                                        </p:tav>
                                      </p:tavLst>
                                    </p:anim>
                                    <p:anim calcmode="lin" valueType="num">
                                      <p:cBhvr additive="base">
                                        <p:cTn id="76" dur="2000" fill="hold"/>
                                        <p:tgtEl>
                                          <p:spTgt spid="2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2000" fill="hold"/>
                                        <p:tgtEl>
                                          <p:spTgt spid="24"/>
                                        </p:tgtEl>
                                        <p:attrNameLst>
                                          <p:attrName>ppt_x</p:attrName>
                                        </p:attrNameLst>
                                      </p:cBhvr>
                                      <p:tavLst>
                                        <p:tav tm="0">
                                          <p:val>
                                            <p:strVal val="#ppt_x"/>
                                          </p:val>
                                        </p:tav>
                                        <p:tav tm="100000">
                                          <p:val>
                                            <p:strVal val="#ppt_x"/>
                                          </p:val>
                                        </p:tav>
                                      </p:tavLst>
                                    </p:anim>
                                    <p:anim calcmode="lin" valueType="num">
                                      <p:cBhvr additive="base">
                                        <p:cTn id="80" dur="20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2000" fill="hold"/>
                                        <p:tgtEl>
                                          <p:spTgt spid="25"/>
                                        </p:tgtEl>
                                        <p:attrNameLst>
                                          <p:attrName>ppt_x</p:attrName>
                                        </p:attrNameLst>
                                      </p:cBhvr>
                                      <p:tavLst>
                                        <p:tav tm="0">
                                          <p:val>
                                            <p:strVal val="#ppt_x"/>
                                          </p:val>
                                        </p:tav>
                                        <p:tav tm="100000">
                                          <p:val>
                                            <p:strVal val="#ppt_x"/>
                                          </p:val>
                                        </p:tav>
                                      </p:tavLst>
                                    </p:anim>
                                    <p:anim calcmode="lin" valueType="num">
                                      <p:cBhvr additive="base">
                                        <p:cTn id="84" dur="2000" fill="hold"/>
                                        <p:tgtEl>
                                          <p:spTgt spid="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2000" fill="hold"/>
                                        <p:tgtEl>
                                          <p:spTgt spid="26"/>
                                        </p:tgtEl>
                                        <p:attrNameLst>
                                          <p:attrName>ppt_x</p:attrName>
                                        </p:attrNameLst>
                                      </p:cBhvr>
                                      <p:tavLst>
                                        <p:tav tm="0">
                                          <p:val>
                                            <p:strVal val="#ppt_x"/>
                                          </p:val>
                                        </p:tav>
                                        <p:tav tm="100000">
                                          <p:val>
                                            <p:strVal val="#ppt_x"/>
                                          </p:val>
                                        </p:tav>
                                      </p:tavLst>
                                    </p:anim>
                                    <p:anim calcmode="lin" valueType="num">
                                      <p:cBhvr additive="base">
                                        <p:cTn id="88" dur="2000" fill="hold"/>
                                        <p:tgtEl>
                                          <p:spTgt spid="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2000" fill="hold"/>
                                        <p:tgtEl>
                                          <p:spTgt spid="27"/>
                                        </p:tgtEl>
                                        <p:attrNameLst>
                                          <p:attrName>ppt_x</p:attrName>
                                        </p:attrNameLst>
                                      </p:cBhvr>
                                      <p:tavLst>
                                        <p:tav tm="0">
                                          <p:val>
                                            <p:strVal val="#ppt_x"/>
                                          </p:val>
                                        </p:tav>
                                        <p:tav tm="100000">
                                          <p:val>
                                            <p:strVal val="#ppt_x"/>
                                          </p:val>
                                        </p:tav>
                                      </p:tavLst>
                                    </p:anim>
                                    <p:anim calcmode="lin" valueType="num">
                                      <p:cBhvr additive="base">
                                        <p:cTn id="92" dur="2000" fill="hold"/>
                                        <p:tgtEl>
                                          <p:spTgt spid="27"/>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2000" fill="hold"/>
                                        <p:tgtEl>
                                          <p:spTgt spid="28"/>
                                        </p:tgtEl>
                                        <p:attrNameLst>
                                          <p:attrName>ppt_x</p:attrName>
                                        </p:attrNameLst>
                                      </p:cBhvr>
                                      <p:tavLst>
                                        <p:tav tm="0">
                                          <p:val>
                                            <p:strVal val="#ppt_x"/>
                                          </p:val>
                                        </p:tav>
                                        <p:tav tm="100000">
                                          <p:val>
                                            <p:strVal val="#ppt_x"/>
                                          </p:val>
                                        </p:tav>
                                      </p:tavLst>
                                    </p:anim>
                                    <p:anim calcmode="lin" valueType="num">
                                      <p:cBhvr additive="base">
                                        <p:cTn id="96" dur="2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2000" fill="hold"/>
                                        <p:tgtEl>
                                          <p:spTgt spid="29"/>
                                        </p:tgtEl>
                                        <p:attrNameLst>
                                          <p:attrName>ppt_x</p:attrName>
                                        </p:attrNameLst>
                                      </p:cBhvr>
                                      <p:tavLst>
                                        <p:tav tm="0">
                                          <p:val>
                                            <p:strVal val="#ppt_x"/>
                                          </p:val>
                                        </p:tav>
                                        <p:tav tm="100000">
                                          <p:val>
                                            <p:strVal val="#ppt_x"/>
                                          </p:val>
                                        </p:tav>
                                      </p:tavLst>
                                    </p:anim>
                                    <p:anim calcmode="lin" valueType="num">
                                      <p:cBhvr additive="base">
                                        <p:cTn id="100" dur="2000" fill="hold"/>
                                        <p:tgtEl>
                                          <p:spTgt spid="29"/>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2000" fill="hold"/>
                                        <p:tgtEl>
                                          <p:spTgt spid="30"/>
                                        </p:tgtEl>
                                        <p:attrNameLst>
                                          <p:attrName>ppt_x</p:attrName>
                                        </p:attrNameLst>
                                      </p:cBhvr>
                                      <p:tavLst>
                                        <p:tav tm="0">
                                          <p:val>
                                            <p:strVal val="#ppt_x"/>
                                          </p:val>
                                        </p:tav>
                                        <p:tav tm="100000">
                                          <p:val>
                                            <p:strVal val="#ppt_x"/>
                                          </p:val>
                                        </p:tav>
                                      </p:tavLst>
                                    </p:anim>
                                    <p:anim calcmode="lin" valueType="num">
                                      <p:cBhvr additive="base">
                                        <p:cTn id="104" dur="2000" fill="hold"/>
                                        <p:tgtEl>
                                          <p:spTgt spid="30"/>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additive="base">
                                        <p:cTn id="107" dur="2000" fill="hold"/>
                                        <p:tgtEl>
                                          <p:spTgt spid="31"/>
                                        </p:tgtEl>
                                        <p:attrNameLst>
                                          <p:attrName>ppt_x</p:attrName>
                                        </p:attrNameLst>
                                      </p:cBhvr>
                                      <p:tavLst>
                                        <p:tav tm="0">
                                          <p:val>
                                            <p:strVal val="#ppt_x"/>
                                          </p:val>
                                        </p:tav>
                                        <p:tav tm="100000">
                                          <p:val>
                                            <p:strVal val="#ppt_x"/>
                                          </p:val>
                                        </p:tav>
                                      </p:tavLst>
                                    </p:anim>
                                    <p:anim calcmode="lin" valueType="num">
                                      <p:cBhvr additive="base">
                                        <p:cTn id="108" dur="2000" fill="hold"/>
                                        <p:tgtEl>
                                          <p:spTgt spid="31"/>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additive="base">
                                        <p:cTn id="111" dur="2000" fill="hold"/>
                                        <p:tgtEl>
                                          <p:spTgt spid="32"/>
                                        </p:tgtEl>
                                        <p:attrNameLst>
                                          <p:attrName>ppt_x</p:attrName>
                                        </p:attrNameLst>
                                      </p:cBhvr>
                                      <p:tavLst>
                                        <p:tav tm="0">
                                          <p:val>
                                            <p:strVal val="#ppt_x"/>
                                          </p:val>
                                        </p:tav>
                                        <p:tav tm="100000">
                                          <p:val>
                                            <p:strVal val="#ppt_x"/>
                                          </p:val>
                                        </p:tav>
                                      </p:tavLst>
                                    </p:anim>
                                    <p:anim calcmode="lin" valueType="num">
                                      <p:cBhvr additive="base">
                                        <p:cTn id="112" dur="2000" fill="hold"/>
                                        <p:tgtEl>
                                          <p:spTgt spid="32"/>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2000" fill="hold"/>
                                        <p:tgtEl>
                                          <p:spTgt spid="33"/>
                                        </p:tgtEl>
                                        <p:attrNameLst>
                                          <p:attrName>ppt_x</p:attrName>
                                        </p:attrNameLst>
                                      </p:cBhvr>
                                      <p:tavLst>
                                        <p:tav tm="0">
                                          <p:val>
                                            <p:strVal val="#ppt_x"/>
                                          </p:val>
                                        </p:tav>
                                        <p:tav tm="100000">
                                          <p:val>
                                            <p:strVal val="#ppt_x"/>
                                          </p:val>
                                        </p:tav>
                                      </p:tavLst>
                                    </p:anim>
                                    <p:anim calcmode="lin" valueType="num">
                                      <p:cBhvr additive="base">
                                        <p:cTn id="116" dur="2000" fill="hold"/>
                                        <p:tgtEl>
                                          <p:spTgt spid="3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additive="base">
                                        <p:cTn id="119" dur="2000" fill="hold"/>
                                        <p:tgtEl>
                                          <p:spTgt spid="34"/>
                                        </p:tgtEl>
                                        <p:attrNameLst>
                                          <p:attrName>ppt_x</p:attrName>
                                        </p:attrNameLst>
                                      </p:cBhvr>
                                      <p:tavLst>
                                        <p:tav tm="0">
                                          <p:val>
                                            <p:strVal val="#ppt_x"/>
                                          </p:val>
                                        </p:tav>
                                        <p:tav tm="100000">
                                          <p:val>
                                            <p:strVal val="#ppt_x"/>
                                          </p:val>
                                        </p:tav>
                                      </p:tavLst>
                                    </p:anim>
                                    <p:anim calcmode="lin" valueType="num">
                                      <p:cBhvr additive="base">
                                        <p:cTn id="120" dur="2000" fill="hold"/>
                                        <p:tgtEl>
                                          <p:spTgt spid="3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additive="base">
                                        <p:cTn id="123" dur="2000" fill="hold"/>
                                        <p:tgtEl>
                                          <p:spTgt spid="35"/>
                                        </p:tgtEl>
                                        <p:attrNameLst>
                                          <p:attrName>ppt_x</p:attrName>
                                        </p:attrNameLst>
                                      </p:cBhvr>
                                      <p:tavLst>
                                        <p:tav tm="0">
                                          <p:val>
                                            <p:strVal val="#ppt_x"/>
                                          </p:val>
                                        </p:tav>
                                        <p:tav tm="100000">
                                          <p:val>
                                            <p:strVal val="#ppt_x"/>
                                          </p:val>
                                        </p:tav>
                                      </p:tavLst>
                                    </p:anim>
                                    <p:anim calcmode="lin" valueType="num">
                                      <p:cBhvr additive="base">
                                        <p:cTn id="124" dur="2000" fill="hold"/>
                                        <p:tgtEl>
                                          <p:spTgt spid="3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6"/>
                                        </p:tgtEl>
                                        <p:attrNameLst>
                                          <p:attrName>style.visibility</p:attrName>
                                        </p:attrNameLst>
                                      </p:cBhvr>
                                      <p:to>
                                        <p:strVal val="visible"/>
                                      </p:to>
                                    </p:set>
                                    <p:anim calcmode="lin" valueType="num">
                                      <p:cBhvr additive="base">
                                        <p:cTn id="127" dur="2000" fill="hold"/>
                                        <p:tgtEl>
                                          <p:spTgt spid="36"/>
                                        </p:tgtEl>
                                        <p:attrNameLst>
                                          <p:attrName>ppt_x</p:attrName>
                                        </p:attrNameLst>
                                      </p:cBhvr>
                                      <p:tavLst>
                                        <p:tav tm="0">
                                          <p:val>
                                            <p:strVal val="#ppt_x"/>
                                          </p:val>
                                        </p:tav>
                                        <p:tav tm="100000">
                                          <p:val>
                                            <p:strVal val="#ppt_x"/>
                                          </p:val>
                                        </p:tav>
                                      </p:tavLst>
                                    </p:anim>
                                    <p:anim calcmode="lin" valueType="num">
                                      <p:cBhvr additive="base">
                                        <p:cTn id="128" dur="2000" fill="hold"/>
                                        <p:tgtEl>
                                          <p:spTgt spid="36"/>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2000" fill="hold"/>
                                        <p:tgtEl>
                                          <p:spTgt spid="37"/>
                                        </p:tgtEl>
                                        <p:attrNameLst>
                                          <p:attrName>ppt_x</p:attrName>
                                        </p:attrNameLst>
                                      </p:cBhvr>
                                      <p:tavLst>
                                        <p:tav tm="0">
                                          <p:val>
                                            <p:strVal val="#ppt_x"/>
                                          </p:val>
                                        </p:tav>
                                        <p:tav tm="100000">
                                          <p:val>
                                            <p:strVal val="#ppt_x"/>
                                          </p:val>
                                        </p:tav>
                                      </p:tavLst>
                                    </p:anim>
                                    <p:anim calcmode="lin" valueType="num">
                                      <p:cBhvr additive="base">
                                        <p:cTn id="132" dur="2000" fill="hold"/>
                                        <p:tgtEl>
                                          <p:spTgt spid="37"/>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38"/>
                                        </p:tgtEl>
                                        <p:attrNameLst>
                                          <p:attrName>style.visibility</p:attrName>
                                        </p:attrNameLst>
                                      </p:cBhvr>
                                      <p:to>
                                        <p:strVal val="visible"/>
                                      </p:to>
                                    </p:set>
                                    <p:anim calcmode="lin" valueType="num">
                                      <p:cBhvr additive="base">
                                        <p:cTn id="135" dur="2000" fill="hold"/>
                                        <p:tgtEl>
                                          <p:spTgt spid="38"/>
                                        </p:tgtEl>
                                        <p:attrNameLst>
                                          <p:attrName>ppt_x</p:attrName>
                                        </p:attrNameLst>
                                      </p:cBhvr>
                                      <p:tavLst>
                                        <p:tav tm="0">
                                          <p:val>
                                            <p:strVal val="#ppt_x"/>
                                          </p:val>
                                        </p:tav>
                                        <p:tav tm="100000">
                                          <p:val>
                                            <p:strVal val="#ppt_x"/>
                                          </p:val>
                                        </p:tav>
                                      </p:tavLst>
                                    </p:anim>
                                    <p:anim calcmode="lin" valueType="num">
                                      <p:cBhvr additive="base">
                                        <p:cTn id="136" dur="2000" fill="hold"/>
                                        <p:tgtEl>
                                          <p:spTgt spid="38"/>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additive="base">
                                        <p:cTn id="139" dur="2000" fill="hold"/>
                                        <p:tgtEl>
                                          <p:spTgt spid="39"/>
                                        </p:tgtEl>
                                        <p:attrNameLst>
                                          <p:attrName>ppt_x</p:attrName>
                                        </p:attrNameLst>
                                      </p:cBhvr>
                                      <p:tavLst>
                                        <p:tav tm="0">
                                          <p:val>
                                            <p:strVal val="#ppt_x"/>
                                          </p:val>
                                        </p:tav>
                                        <p:tav tm="100000">
                                          <p:val>
                                            <p:strVal val="#ppt_x"/>
                                          </p:val>
                                        </p:tav>
                                      </p:tavLst>
                                    </p:anim>
                                    <p:anim calcmode="lin" valueType="num">
                                      <p:cBhvr additive="base">
                                        <p:cTn id="140" dur="2000" fill="hold"/>
                                        <p:tgtEl>
                                          <p:spTgt spid="39"/>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additive="base">
                                        <p:cTn id="143" dur="2000" fill="hold"/>
                                        <p:tgtEl>
                                          <p:spTgt spid="40"/>
                                        </p:tgtEl>
                                        <p:attrNameLst>
                                          <p:attrName>ppt_x</p:attrName>
                                        </p:attrNameLst>
                                      </p:cBhvr>
                                      <p:tavLst>
                                        <p:tav tm="0">
                                          <p:val>
                                            <p:strVal val="#ppt_x"/>
                                          </p:val>
                                        </p:tav>
                                        <p:tav tm="100000">
                                          <p:val>
                                            <p:strVal val="#ppt_x"/>
                                          </p:val>
                                        </p:tav>
                                      </p:tavLst>
                                    </p:anim>
                                    <p:anim calcmode="lin" valueType="num">
                                      <p:cBhvr additive="base">
                                        <p:cTn id="144" dur="2000" fill="hold"/>
                                        <p:tgtEl>
                                          <p:spTgt spid="40"/>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41"/>
                                        </p:tgtEl>
                                        <p:attrNameLst>
                                          <p:attrName>style.visibility</p:attrName>
                                        </p:attrNameLst>
                                      </p:cBhvr>
                                      <p:to>
                                        <p:strVal val="visible"/>
                                      </p:to>
                                    </p:set>
                                    <p:anim calcmode="lin" valueType="num">
                                      <p:cBhvr additive="base">
                                        <p:cTn id="147" dur="2000" fill="hold"/>
                                        <p:tgtEl>
                                          <p:spTgt spid="41"/>
                                        </p:tgtEl>
                                        <p:attrNameLst>
                                          <p:attrName>ppt_x</p:attrName>
                                        </p:attrNameLst>
                                      </p:cBhvr>
                                      <p:tavLst>
                                        <p:tav tm="0">
                                          <p:val>
                                            <p:strVal val="#ppt_x"/>
                                          </p:val>
                                        </p:tav>
                                        <p:tav tm="100000">
                                          <p:val>
                                            <p:strVal val="#ppt_x"/>
                                          </p:val>
                                        </p:tav>
                                      </p:tavLst>
                                    </p:anim>
                                    <p:anim calcmode="lin" valueType="num">
                                      <p:cBhvr additive="base">
                                        <p:cTn id="148" dur="2000" fill="hold"/>
                                        <p:tgtEl>
                                          <p:spTgt spid="41"/>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42"/>
                                        </p:tgtEl>
                                        <p:attrNameLst>
                                          <p:attrName>style.visibility</p:attrName>
                                        </p:attrNameLst>
                                      </p:cBhvr>
                                      <p:to>
                                        <p:strVal val="visible"/>
                                      </p:to>
                                    </p:set>
                                    <p:anim calcmode="lin" valueType="num">
                                      <p:cBhvr additive="base">
                                        <p:cTn id="151" dur="2000" fill="hold"/>
                                        <p:tgtEl>
                                          <p:spTgt spid="42"/>
                                        </p:tgtEl>
                                        <p:attrNameLst>
                                          <p:attrName>ppt_x</p:attrName>
                                        </p:attrNameLst>
                                      </p:cBhvr>
                                      <p:tavLst>
                                        <p:tav tm="0">
                                          <p:val>
                                            <p:strVal val="#ppt_x"/>
                                          </p:val>
                                        </p:tav>
                                        <p:tav tm="100000">
                                          <p:val>
                                            <p:strVal val="#ppt_x"/>
                                          </p:val>
                                        </p:tav>
                                      </p:tavLst>
                                    </p:anim>
                                    <p:anim calcmode="lin" valueType="num">
                                      <p:cBhvr additive="base">
                                        <p:cTn id="152" dur="2000" fill="hold"/>
                                        <p:tgtEl>
                                          <p:spTgt spid="42"/>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43"/>
                                        </p:tgtEl>
                                        <p:attrNameLst>
                                          <p:attrName>style.visibility</p:attrName>
                                        </p:attrNameLst>
                                      </p:cBhvr>
                                      <p:to>
                                        <p:strVal val="visible"/>
                                      </p:to>
                                    </p:set>
                                    <p:anim calcmode="lin" valueType="num">
                                      <p:cBhvr additive="base">
                                        <p:cTn id="155" dur="2000" fill="hold"/>
                                        <p:tgtEl>
                                          <p:spTgt spid="43"/>
                                        </p:tgtEl>
                                        <p:attrNameLst>
                                          <p:attrName>ppt_x</p:attrName>
                                        </p:attrNameLst>
                                      </p:cBhvr>
                                      <p:tavLst>
                                        <p:tav tm="0">
                                          <p:val>
                                            <p:strVal val="#ppt_x"/>
                                          </p:val>
                                        </p:tav>
                                        <p:tav tm="100000">
                                          <p:val>
                                            <p:strVal val="#ppt_x"/>
                                          </p:val>
                                        </p:tav>
                                      </p:tavLst>
                                    </p:anim>
                                    <p:anim calcmode="lin" valueType="num">
                                      <p:cBhvr additive="base">
                                        <p:cTn id="156" dur="2000" fill="hold"/>
                                        <p:tgtEl>
                                          <p:spTgt spid="4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4"/>
                                        </p:tgtEl>
                                        <p:attrNameLst>
                                          <p:attrName>style.visibility</p:attrName>
                                        </p:attrNameLst>
                                      </p:cBhvr>
                                      <p:to>
                                        <p:strVal val="visible"/>
                                      </p:to>
                                    </p:set>
                                    <p:anim calcmode="lin" valueType="num">
                                      <p:cBhvr additive="base">
                                        <p:cTn id="159" dur="2000" fill="hold"/>
                                        <p:tgtEl>
                                          <p:spTgt spid="44"/>
                                        </p:tgtEl>
                                        <p:attrNameLst>
                                          <p:attrName>ppt_x</p:attrName>
                                        </p:attrNameLst>
                                      </p:cBhvr>
                                      <p:tavLst>
                                        <p:tav tm="0">
                                          <p:val>
                                            <p:strVal val="#ppt_x"/>
                                          </p:val>
                                        </p:tav>
                                        <p:tav tm="100000">
                                          <p:val>
                                            <p:strVal val="#ppt_x"/>
                                          </p:val>
                                        </p:tav>
                                      </p:tavLst>
                                    </p:anim>
                                    <p:anim calcmode="lin" valueType="num">
                                      <p:cBhvr additive="base">
                                        <p:cTn id="160" dur="2000" fill="hold"/>
                                        <p:tgtEl>
                                          <p:spTgt spid="4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45"/>
                                        </p:tgtEl>
                                        <p:attrNameLst>
                                          <p:attrName>style.visibility</p:attrName>
                                        </p:attrNameLst>
                                      </p:cBhvr>
                                      <p:to>
                                        <p:strVal val="visible"/>
                                      </p:to>
                                    </p:set>
                                    <p:anim calcmode="lin" valueType="num">
                                      <p:cBhvr additive="base">
                                        <p:cTn id="163" dur="2000" fill="hold"/>
                                        <p:tgtEl>
                                          <p:spTgt spid="45"/>
                                        </p:tgtEl>
                                        <p:attrNameLst>
                                          <p:attrName>ppt_x</p:attrName>
                                        </p:attrNameLst>
                                      </p:cBhvr>
                                      <p:tavLst>
                                        <p:tav tm="0">
                                          <p:val>
                                            <p:strVal val="#ppt_x"/>
                                          </p:val>
                                        </p:tav>
                                        <p:tav tm="100000">
                                          <p:val>
                                            <p:strVal val="#ppt_x"/>
                                          </p:val>
                                        </p:tav>
                                      </p:tavLst>
                                    </p:anim>
                                    <p:anim calcmode="lin" valueType="num">
                                      <p:cBhvr additive="base">
                                        <p:cTn id="164" dur="2000" fill="hold"/>
                                        <p:tgtEl>
                                          <p:spTgt spid="4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46"/>
                                        </p:tgtEl>
                                        <p:attrNameLst>
                                          <p:attrName>style.visibility</p:attrName>
                                        </p:attrNameLst>
                                      </p:cBhvr>
                                      <p:to>
                                        <p:strVal val="visible"/>
                                      </p:to>
                                    </p:set>
                                    <p:anim calcmode="lin" valueType="num">
                                      <p:cBhvr additive="base">
                                        <p:cTn id="167" dur="2000" fill="hold"/>
                                        <p:tgtEl>
                                          <p:spTgt spid="46"/>
                                        </p:tgtEl>
                                        <p:attrNameLst>
                                          <p:attrName>ppt_x</p:attrName>
                                        </p:attrNameLst>
                                      </p:cBhvr>
                                      <p:tavLst>
                                        <p:tav tm="0">
                                          <p:val>
                                            <p:strVal val="#ppt_x"/>
                                          </p:val>
                                        </p:tav>
                                        <p:tav tm="100000">
                                          <p:val>
                                            <p:strVal val="#ppt_x"/>
                                          </p:val>
                                        </p:tav>
                                      </p:tavLst>
                                    </p:anim>
                                    <p:anim calcmode="lin" valueType="num">
                                      <p:cBhvr additive="base">
                                        <p:cTn id="168" dur="2000" fill="hold"/>
                                        <p:tgtEl>
                                          <p:spTgt spid="4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47"/>
                                        </p:tgtEl>
                                        <p:attrNameLst>
                                          <p:attrName>style.visibility</p:attrName>
                                        </p:attrNameLst>
                                      </p:cBhvr>
                                      <p:to>
                                        <p:strVal val="visible"/>
                                      </p:to>
                                    </p:set>
                                    <p:anim calcmode="lin" valueType="num">
                                      <p:cBhvr additive="base">
                                        <p:cTn id="171" dur="2000" fill="hold"/>
                                        <p:tgtEl>
                                          <p:spTgt spid="47"/>
                                        </p:tgtEl>
                                        <p:attrNameLst>
                                          <p:attrName>ppt_x</p:attrName>
                                        </p:attrNameLst>
                                      </p:cBhvr>
                                      <p:tavLst>
                                        <p:tav tm="0">
                                          <p:val>
                                            <p:strVal val="#ppt_x"/>
                                          </p:val>
                                        </p:tav>
                                        <p:tav tm="100000">
                                          <p:val>
                                            <p:strVal val="#ppt_x"/>
                                          </p:val>
                                        </p:tav>
                                      </p:tavLst>
                                    </p:anim>
                                    <p:anim calcmode="lin" valueType="num">
                                      <p:cBhvr additive="base">
                                        <p:cTn id="172" dur="2000" fill="hold"/>
                                        <p:tgtEl>
                                          <p:spTgt spid="47"/>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48"/>
                                        </p:tgtEl>
                                        <p:attrNameLst>
                                          <p:attrName>style.visibility</p:attrName>
                                        </p:attrNameLst>
                                      </p:cBhvr>
                                      <p:to>
                                        <p:strVal val="visible"/>
                                      </p:to>
                                    </p:set>
                                    <p:anim calcmode="lin" valueType="num">
                                      <p:cBhvr additive="base">
                                        <p:cTn id="175" dur="2000" fill="hold"/>
                                        <p:tgtEl>
                                          <p:spTgt spid="48"/>
                                        </p:tgtEl>
                                        <p:attrNameLst>
                                          <p:attrName>ppt_x</p:attrName>
                                        </p:attrNameLst>
                                      </p:cBhvr>
                                      <p:tavLst>
                                        <p:tav tm="0">
                                          <p:val>
                                            <p:strVal val="#ppt_x"/>
                                          </p:val>
                                        </p:tav>
                                        <p:tav tm="100000">
                                          <p:val>
                                            <p:strVal val="#ppt_x"/>
                                          </p:val>
                                        </p:tav>
                                      </p:tavLst>
                                    </p:anim>
                                    <p:anim calcmode="lin" valueType="num">
                                      <p:cBhvr additive="base">
                                        <p:cTn id="176" dur="2000" fill="hold"/>
                                        <p:tgtEl>
                                          <p:spTgt spid="48"/>
                                        </p:tgtEl>
                                        <p:attrNameLst>
                                          <p:attrName>ppt_y</p:attrName>
                                        </p:attrNameLst>
                                      </p:cBhvr>
                                      <p:tavLst>
                                        <p:tav tm="0">
                                          <p:val>
                                            <p:strVal val="1+#ppt_h/2"/>
                                          </p:val>
                                        </p:tav>
                                        <p:tav tm="100000">
                                          <p:val>
                                            <p:strVal val="#ppt_y"/>
                                          </p:val>
                                        </p:tav>
                                      </p:tavLst>
                                    </p:anim>
                                  </p:childTnLst>
                                </p:cTn>
                              </p:par>
                              <p:par>
                                <p:cTn id="177" presetID="9" presetClass="emph" presetSubtype="0" grpId="1" nodeType="withEffect">
                                  <p:stCondLst>
                                    <p:cond delay="0"/>
                                  </p:stCondLst>
                                  <p:childTnLst>
                                    <p:set>
                                      <p:cBhvr rctx="PPT">
                                        <p:cTn id="178" dur="indefinite"/>
                                        <p:tgtEl>
                                          <p:spTgt spid="46"/>
                                        </p:tgtEl>
                                        <p:attrNameLst>
                                          <p:attrName>style.opacity</p:attrName>
                                        </p:attrNameLst>
                                      </p:cBhvr>
                                      <p:to>
                                        <p:strVal val="0.5"/>
                                      </p:to>
                                    </p:set>
                                    <p:animEffect filter="image" prLst="opacity: 0.5">
                                      <p:cBhvr rctx="IE">
                                        <p:cTn id="179" dur="indefinite"/>
                                        <p:tgtEl>
                                          <p:spTgt spid="46"/>
                                        </p:tgtEl>
                                      </p:cBhvr>
                                    </p:animEffect>
                                  </p:childTnLst>
                                </p:cTn>
                              </p:par>
                              <p:par>
                                <p:cTn id="180" presetID="9" presetClass="emph" presetSubtype="0" grpId="1" nodeType="withEffect">
                                  <p:stCondLst>
                                    <p:cond delay="0"/>
                                  </p:stCondLst>
                                  <p:childTnLst>
                                    <p:set>
                                      <p:cBhvr rctx="PPT">
                                        <p:cTn id="181" dur="indefinite"/>
                                        <p:tgtEl>
                                          <p:spTgt spid="44"/>
                                        </p:tgtEl>
                                        <p:attrNameLst>
                                          <p:attrName>style.opacity</p:attrName>
                                        </p:attrNameLst>
                                      </p:cBhvr>
                                      <p:to>
                                        <p:strVal val="0.5"/>
                                      </p:to>
                                    </p:set>
                                    <p:animEffect filter="image" prLst="opacity: 0.5">
                                      <p:cBhvr rctx="IE">
                                        <p:cTn id="182" dur="indefinite"/>
                                        <p:tgtEl>
                                          <p:spTgt spid="44"/>
                                        </p:tgtEl>
                                      </p:cBhvr>
                                    </p:animEffect>
                                  </p:childTnLst>
                                </p:cTn>
                              </p:par>
                              <p:par>
                                <p:cTn id="183" presetID="9" presetClass="emph" presetSubtype="0" grpId="1" nodeType="withEffect">
                                  <p:stCondLst>
                                    <p:cond delay="0"/>
                                  </p:stCondLst>
                                  <p:childTnLst>
                                    <p:set>
                                      <p:cBhvr rctx="PPT">
                                        <p:cTn id="184" dur="indefinite"/>
                                        <p:tgtEl>
                                          <p:spTgt spid="45"/>
                                        </p:tgtEl>
                                        <p:attrNameLst>
                                          <p:attrName>style.opacity</p:attrName>
                                        </p:attrNameLst>
                                      </p:cBhvr>
                                      <p:to>
                                        <p:strVal val="0.5"/>
                                      </p:to>
                                    </p:set>
                                    <p:animEffect filter="image" prLst="opacity: 0.5">
                                      <p:cBhvr rctx="IE">
                                        <p:cTn id="185" dur="indefinite"/>
                                        <p:tgtEl>
                                          <p:spTgt spid="45"/>
                                        </p:tgtEl>
                                      </p:cBhvr>
                                    </p:animEffect>
                                  </p:childTnLst>
                                </p:cTn>
                              </p:par>
                              <p:par>
                                <p:cTn id="186" presetID="9" presetClass="emph" presetSubtype="0" grpId="1" nodeType="withEffect">
                                  <p:stCondLst>
                                    <p:cond delay="0"/>
                                  </p:stCondLst>
                                  <p:childTnLst>
                                    <p:set>
                                      <p:cBhvr rctx="PPT">
                                        <p:cTn id="187" dur="indefinite"/>
                                        <p:tgtEl>
                                          <p:spTgt spid="47"/>
                                        </p:tgtEl>
                                        <p:attrNameLst>
                                          <p:attrName>style.opacity</p:attrName>
                                        </p:attrNameLst>
                                      </p:cBhvr>
                                      <p:to>
                                        <p:strVal val="0.5"/>
                                      </p:to>
                                    </p:set>
                                    <p:animEffect filter="image" prLst="opacity: 0.5">
                                      <p:cBhvr rctx="IE">
                                        <p:cTn id="188" dur="indefinite"/>
                                        <p:tgtEl>
                                          <p:spTgt spid="47"/>
                                        </p:tgtEl>
                                      </p:cBhvr>
                                    </p:animEffect>
                                  </p:childTnLst>
                                </p:cTn>
                              </p:par>
                              <p:par>
                                <p:cTn id="189" presetID="9" presetClass="emph" presetSubtype="0" nodeType="withEffect">
                                  <p:stCondLst>
                                    <p:cond delay="0"/>
                                  </p:stCondLst>
                                  <p:childTnLst>
                                    <p:set>
                                      <p:cBhvr rctx="PPT">
                                        <p:cTn id="190" dur="indefinite"/>
                                        <p:tgtEl>
                                          <p:spTgt spid="103426"/>
                                        </p:tgtEl>
                                        <p:attrNameLst>
                                          <p:attrName>style.opacity</p:attrName>
                                        </p:attrNameLst>
                                      </p:cBhvr>
                                      <p:to>
                                        <p:strVal val="0.5"/>
                                      </p:to>
                                    </p:set>
                                    <p:animEffect filter="image" prLst="opacity: 0.5">
                                      <p:cBhvr rctx="IE">
                                        <p:cTn id="191" dur="indefinite"/>
                                        <p:tgtEl>
                                          <p:spTgt spid="103426"/>
                                        </p:tgtEl>
                                      </p:cBhvr>
                                    </p:animEffect>
                                  </p:childTnLst>
                                </p:cTn>
                              </p:par>
                              <p:par>
                                <p:cTn id="192" presetID="13" presetClass="entr" presetSubtype="16" fill="hold" nodeType="withEffect">
                                  <p:stCondLst>
                                    <p:cond delay="0"/>
                                  </p:stCondLst>
                                  <p:childTnLst>
                                    <p:set>
                                      <p:cBhvr>
                                        <p:cTn id="193" dur="1" fill="hold">
                                          <p:stCondLst>
                                            <p:cond delay="0"/>
                                          </p:stCondLst>
                                        </p:cTn>
                                        <p:tgtEl>
                                          <p:spTgt spid="103426"/>
                                        </p:tgtEl>
                                        <p:attrNameLst>
                                          <p:attrName>style.visibility</p:attrName>
                                        </p:attrNameLst>
                                      </p:cBhvr>
                                      <p:to>
                                        <p:strVal val="visible"/>
                                      </p:to>
                                    </p:set>
                                    <p:animEffect transition="in" filter="plus(in)">
                                      <p:cBhvr>
                                        <p:cTn id="194" dur="2000"/>
                                        <p:tgtEl>
                                          <p:spTgt spid="103426"/>
                                        </p:tgtEl>
                                      </p:cBhvr>
                                    </p:animEffect>
                                  </p:childTnLst>
                                </p:cTn>
                              </p:par>
                              <p:par>
                                <p:cTn id="195" presetID="20" presetClass="entr" presetSubtype="0" fill="hold" grpId="0" nodeType="withEffect">
                                  <p:stCondLst>
                                    <p:cond delay="0"/>
                                  </p:stCondLst>
                                  <p:childTnLst>
                                    <p:set>
                                      <p:cBhvr>
                                        <p:cTn id="196" dur="1" fill="hold">
                                          <p:stCondLst>
                                            <p:cond delay="0"/>
                                          </p:stCondLst>
                                        </p:cTn>
                                        <p:tgtEl>
                                          <p:spTgt spid="51"/>
                                        </p:tgtEl>
                                        <p:attrNameLst>
                                          <p:attrName>style.visibility</p:attrName>
                                        </p:attrNameLst>
                                      </p:cBhvr>
                                      <p:to>
                                        <p:strVal val="visible"/>
                                      </p:to>
                                    </p:set>
                                    <p:animEffect transition="in" filter="wedge">
                                      <p:cBhvr>
                                        <p:cTn id="19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P spid="27" grpId="0"/>
      <p:bldP spid="34" grpId="0" animBg="1"/>
      <p:bldP spid="35" grpId="0" animBg="1"/>
      <p:bldP spid="36" grpId="0" animBg="1"/>
      <p:bldP spid="45" grpId="0" animBg="1"/>
      <p:bldP spid="45" grpId="1" animBg="1"/>
      <p:bldP spid="46" grpId="0" animBg="1"/>
      <p:bldP spid="46" grpId="1" animBg="1"/>
      <p:bldP spid="47" grpId="0" animBg="1"/>
      <p:bldP spid="47" grpId="1" animBg="1"/>
      <p:bldP spid="44" grpId="0" animBg="1"/>
      <p:bldP spid="44" grpId="1" animBg="1"/>
      <p:bldP spid="5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48 Rectángulo"/>
          <p:cNvSpPr/>
          <p:nvPr/>
        </p:nvSpPr>
        <p:spPr bwMode="auto">
          <a:xfrm>
            <a:off x="0" y="0"/>
            <a:ext cx="9144000"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4" name="3 Conector recto"/>
          <p:cNvCxnSpPr/>
          <p:nvPr/>
        </p:nvCxnSpPr>
        <p:spPr>
          <a:xfrm rot="10800000">
            <a:off x="1115616" y="836712"/>
            <a:ext cx="2448272" cy="7200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2483768" y="188640"/>
            <a:ext cx="1796008" cy="1440160"/>
          </a:xfrm>
          <a:prstGeom prst="rect">
            <a:avLst/>
          </a:prstGeom>
          <a:solidFill>
            <a:schemeClr val="accent1">
              <a:lumMod val="50000"/>
            </a:schemeClr>
          </a:solidFill>
          <a:scene3d>
            <a:camera prst="perspectiveHeroicExtremeLeftFacing"/>
            <a:lightRig rig="sunrise" dir="t"/>
          </a:scene3d>
          <a:sp3d contourW="12700"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i="1" dirty="0" smtClean="0">
                <a:solidFill>
                  <a:srgbClr val="66FF33"/>
                </a:solidFill>
                <a:latin typeface="Arial Black" pitchFamily="34" charset="0"/>
              </a:rPr>
              <a:t>Ambiente Natural</a:t>
            </a:r>
            <a:endParaRPr lang="en-US" sz="2400" b="1" i="1" dirty="0">
              <a:solidFill>
                <a:srgbClr val="66FF33"/>
              </a:solidFill>
              <a:latin typeface="Arial Black" pitchFamily="34" charset="0"/>
            </a:endParaRPr>
          </a:p>
        </p:txBody>
      </p:sp>
      <p:pic>
        <p:nvPicPr>
          <p:cNvPr id="7" name="Picture 5" descr="D:\imagesCANL56SC.jpg"/>
          <p:cNvPicPr>
            <a:picLocks noChangeAspect="1" noChangeArrowheads="1"/>
          </p:cNvPicPr>
          <p:nvPr/>
        </p:nvPicPr>
        <p:blipFill>
          <a:blip r:embed="rId3" cstate="print"/>
          <a:srcRect/>
          <a:stretch>
            <a:fillRect/>
          </a:stretch>
        </p:blipFill>
        <p:spPr bwMode="auto">
          <a:xfrm rot="20368367">
            <a:off x="2514600" y="1817915"/>
            <a:ext cx="1250373" cy="1309915"/>
          </a:xfrm>
          <a:prstGeom prst="rect">
            <a:avLst/>
          </a:prstGeom>
          <a:noFill/>
          <a:ln w="38100" cap="rnd">
            <a:solidFill>
              <a:schemeClr val="accent2">
                <a:lumMod val="75000"/>
                <a:lumOff val="25000"/>
              </a:schemeClr>
            </a:solidFill>
            <a:bevel/>
          </a:ln>
          <a:scene3d>
            <a:camera prst="perspectiveHeroicExtremeLeftFacing">
              <a:rot lat="487347" lon="600000" rev="21425485"/>
            </a:camera>
            <a:lightRig rig="threePt" dir="t"/>
          </a:scene3d>
          <a:sp3d z="133350" contourW="25400">
            <a:bevelT w="101600" prst="riblet"/>
            <a:bevelB w="190500" prst="artDeco"/>
            <a:contourClr>
              <a:schemeClr val="accent2">
                <a:lumMod val="75000"/>
                <a:lumOff val="25000"/>
              </a:schemeClr>
            </a:contourClr>
          </a:sp3d>
        </p:spPr>
      </p:pic>
      <p:cxnSp>
        <p:nvCxnSpPr>
          <p:cNvPr id="9" name="8 Conector recto"/>
          <p:cNvCxnSpPr/>
          <p:nvPr/>
        </p:nvCxnSpPr>
        <p:spPr>
          <a:xfrm>
            <a:off x="7956376" y="980728"/>
            <a:ext cx="0" cy="1656184"/>
          </a:xfrm>
          <a:prstGeom prst="line">
            <a:avLst/>
          </a:prstGeom>
          <a:ln w="5715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10800000">
            <a:off x="5508104" y="908720"/>
            <a:ext cx="2416696" cy="568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H="1">
            <a:off x="1547664" y="6309320"/>
            <a:ext cx="2448272" cy="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H="1" flipV="1">
            <a:off x="5148064" y="6237312"/>
            <a:ext cx="2952328" cy="7200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8" name="Picture 11" descr="D:\imagesCAQDHJH7.jpg"/>
          <p:cNvPicPr>
            <a:picLocks noChangeAspect="1" noChangeArrowheads="1"/>
          </p:cNvPicPr>
          <p:nvPr/>
        </p:nvPicPr>
        <p:blipFill>
          <a:blip r:embed="rId4" cstate="print"/>
          <a:srcRect/>
          <a:stretch>
            <a:fillRect/>
          </a:stretch>
        </p:blipFill>
        <p:spPr bwMode="auto">
          <a:xfrm rot="1319942">
            <a:off x="4948527" y="3610299"/>
            <a:ext cx="963988" cy="1044320"/>
          </a:xfrm>
          <a:prstGeom prst="rect">
            <a:avLst/>
          </a:prstGeom>
          <a:noFill/>
          <a:scene3d>
            <a:camera prst="perspectiveHeroicExtremeLeftFacing"/>
            <a:lightRig rig="threePt" dir="t"/>
          </a:scene3d>
          <a:sp3d>
            <a:bevelT w="165100" prst="coolSlant"/>
          </a:sp3d>
        </p:spPr>
      </p:pic>
      <p:pic>
        <p:nvPicPr>
          <p:cNvPr id="21" name="Picture 14" descr="D:\imagesCAMKPCM1.jpg"/>
          <p:cNvPicPr>
            <a:picLocks noChangeAspect="1" noChangeArrowheads="1"/>
          </p:cNvPicPr>
          <p:nvPr/>
        </p:nvPicPr>
        <p:blipFill>
          <a:blip r:embed="rId5" cstate="print"/>
          <a:srcRect/>
          <a:stretch>
            <a:fillRect/>
          </a:stretch>
        </p:blipFill>
        <p:spPr bwMode="auto">
          <a:xfrm rot="19658750">
            <a:off x="7151262" y="223236"/>
            <a:ext cx="1151254" cy="1092626"/>
          </a:xfrm>
          <a:prstGeom prst="rect">
            <a:avLst/>
          </a:prstGeom>
          <a:noFill/>
          <a:scene3d>
            <a:camera prst="orthographicFront"/>
            <a:lightRig rig="threePt" dir="t"/>
          </a:scene3d>
          <a:sp3d contourW="38100">
            <a:bevelT w="165100" h="107950" prst="coolSlant"/>
            <a:bevelB h="114300"/>
            <a:contourClr>
              <a:schemeClr val="tx1"/>
            </a:contourClr>
          </a:sp3d>
        </p:spPr>
      </p:pic>
      <p:sp>
        <p:nvSpPr>
          <p:cNvPr id="25" name="Text Box 3423"/>
          <p:cNvSpPr txBox="1">
            <a:spLocks noChangeArrowheads="1"/>
          </p:cNvSpPr>
          <p:nvPr/>
        </p:nvSpPr>
        <p:spPr bwMode="auto">
          <a:xfrm rot="19036754">
            <a:off x="-59110" y="377254"/>
            <a:ext cx="1232517" cy="307777"/>
          </a:xfrm>
          <a:prstGeom prst="rect">
            <a:avLst/>
          </a:prstGeom>
          <a:noFill/>
          <a:ln w="9525" algn="ctr">
            <a:noFill/>
            <a:miter lim="800000"/>
            <a:headEnd/>
            <a:tailEnd/>
          </a:ln>
          <a:effectLst/>
        </p:spPr>
        <p:txBody>
          <a:bodyPr wrap="none">
            <a:spAutoFit/>
          </a:bodyPr>
          <a:lstStyle/>
          <a:p>
            <a:pPr algn="ctr"/>
            <a:r>
              <a:rPr lang="es-ES" sz="1400" b="1" dirty="0" smtClean="0">
                <a:effectLst>
                  <a:outerShdw blurRad="38100" dist="38100" dir="2700000" algn="tl">
                    <a:srgbClr val="000000"/>
                  </a:outerShdw>
                </a:effectLst>
                <a:latin typeface="Forte" pitchFamily="66" charset="0"/>
              </a:rPr>
              <a:t>TERRITORIO</a:t>
            </a:r>
            <a:endParaRPr lang="es-ES" sz="1400" b="1" dirty="0">
              <a:effectLst>
                <a:outerShdw blurRad="38100" dist="38100" dir="2700000" algn="tl">
                  <a:srgbClr val="000000"/>
                </a:outerShdw>
              </a:effectLst>
              <a:latin typeface="Forte" pitchFamily="66" charset="0"/>
            </a:endParaRPr>
          </a:p>
        </p:txBody>
      </p:sp>
      <p:sp>
        <p:nvSpPr>
          <p:cNvPr id="26" name="Text Box 3423"/>
          <p:cNvSpPr txBox="1">
            <a:spLocks noChangeArrowheads="1"/>
          </p:cNvSpPr>
          <p:nvPr/>
        </p:nvSpPr>
        <p:spPr bwMode="auto">
          <a:xfrm rot="19371156">
            <a:off x="7943603" y="6209310"/>
            <a:ext cx="1232517" cy="307777"/>
          </a:xfrm>
          <a:prstGeom prst="rect">
            <a:avLst/>
          </a:prstGeom>
          <a:noFill/>
          <a:ln w="9525" algn="ctr">
            <a:noFill/>
            <a:miter lim="800000"/>
            <a:headEnd/>
            <a:tailEnd/>
          </a:ln>
          <a:effectLst/>
        </p:spPr>
        <p:txBody>
          <a:bodyPr wrap="none">
            <a:spAutoFit/>
          </a:bodyPr>
          <a:lstStyle/>
          <a:p>
            <a:pPr algn="ctr"/>
            <a:r>
              <a:rPr lang="es-ES" sz="1400" b="1" dirty="0" smtClean="0">
                <a:effectLst>
                  <a:outerShdw blurRad="38100" dist="38100" dir="2700000" algn="tl">
                    <a:srgbClr val="000000"/>
                  </a:outerShdw>
                </a:effectLst>
                <a:latin typeface="Forte" pitchFamily="66" charset="0"/>
              </a:rPr>
              <a:t>TERRITORIO</a:t>
            </a:r>
            <a:endParaRPr lang="es-ES" sz="1400" b="1" dirty="0">
              <a:effectLst>
                <a:outerShdw blurRad="38100" dist="38100" dir="2700000" algn="tl">
                  <a:srgbClr val="000000"/>
                </a:outerShdw>
              </a:effectLst>
              <a:latin typeface="Forte" pitchFamily="66" charset="0"/>
            </a:endParaRPr>
          </a:p>
        </p:txBody>
      </p:sp>
      <p:sp>
        <p:nvSpPr>
          <p:cNvPr id="27" name="Text Box 3423"/>
          <p:cNvSpPr txBox="1">
            <a:spLocks noChangeArrowheads="1"/>
          </p:cNvSpPr>
          <p:nvPr/>
        </p:nvSpPr>
        <p:spPr bwMode="auto">
          <a:xfrm rot="1758515">
            <a:off x="-3554" y="6268254"/>
            <a:ext cx="1232517" cy="307777"/>
          </a:xfrm>
          <a:prstGeom prst="rect">
            <a:avLst/>
          </a:prstGeom>
          <a:noFill/>
          <a:ln w="9525" algn="ctr">
            <a:noFill/>
            <a:miter lim="800000"/>
            <a:headEnd/>
            <a:tailEnd/>
          </a:ln>
          <a:effectLst/>
        </p:spPr>
        <p:txBody>
          <a:bodyPr wrap="none">
            <a:spAutoFit/>
          </a:bodyPr>
          <a:lstStyle/>
          <a:p>
            <a:pPr algn="ctr"/>
            <a:r>
              <a:rPr lang="es-ES" sz="1400" b="1" dirty="0" smtClean="0">
                <a:effectLst>
                  <a:outerShdw blurRad="38100" dist="38100" dir="2700000" algn="tl">
                    <a:srgbClr val="000000"/>
                  </a:outerShdw>
                </a:effectLst>
                <a:latin typeface="Forte" pitchFamily="66" charset="0"/>
              </a:rPr>
              <a:t>TERRITORIO</a:t>
            </a:r>
            <a:endParaRPr lang="es-ES" sz="1400" b="1" dirty="0">
              <a:effectLst>
                <a:outerShdw blurRad="38100" dist="38100" dir="2700000" algn="tl">
                  <a:srgbClr val="000000"/>
                </a:outerShdw>
              </a:effectLst>
              <a:latin typeface="Forte" pitchFamily="66" charset="0"/>
            </a:endParaRPr>
          </a:p>
        </p:txBody>
      </p:sp>
      <p:pic>
        <p:nvPicPr>
          <p:cNvPr id="28" name="Picture 8" descr="D:\imagesCAUTGE4R.jpg"/>
          <p:cNvPicPr>
            <a:picLocks noChangeAspect="1" noChangeArrowheads="1"/>
          </p:cNvPicPr>
          <p:nvPr/>
        </p:nvPicPr>
        <p:blipFill>
          <a:blip r:embed="rId6" cstate="print"/>
          <a:srcRect/>
          <a:stretch>
            <a:fillRect/>
          </a:stretch>
        </p:blipFill>
        <p:spPr bwMode="auto">
          <a:xfrm rot="20022008">
            <a:off x="3564197" y="3739264"/>
            <a:ext cx="993347" cy="883556"/>
          </a:xfrm>
          <a:prstGeom prst="rect">
            <a:avLst/>
          </a:prstGeom>
          <a:noFill/>
          <a:scene3d>
            <a:camera prst="perspectiveContrastingRightFacing"/>
            <a:lightRig rig="threePt" dir="t"/>
          </a:scene3d>
          <a:sp3d contourW="25400" prstMaterial="dkEdge">
            <a:bevelT w="165100" prst="coolSlant"/>
            <a:bevelB w="107950" prst="angle"/>
          </a:sp3d>
        </p:spPr>
      </p:pic>
      <p:pic>
        <p:nvPicPr>
          <p:cNvPr id="32" name="Picture 21" descr="D:\imagesCAB3CCC3.jpg"/>
          <p:cNvPicPr>
            <a:picLocks noChangeAspect="1" noChangeArrowheads="1"/>
          </p:cNvPicPr>
          <p:nvPr/>
        </p:nvPicPr>
        <p:blipFill>
          <a:blip r:embed="rId7" cstate="print">
            <a:duotone>
              <a:schemeClr val="accent2">
                <a:shade val="45000"/>
                <a:satMod val="135000"/>
              </a:schemeClr>
              <a:prstClr val="white"/>
            </a:duotone>
          </a:blip>
          <a:srcRect/>
          <a:stretch>
            <a:fillRect/>
          </a:stretch>
        </p:blipFill>
        <p:spPr bwMode="auto">
          <a:xfrm>
            <a:off x="5943600" y="838200"/>
            <a:ext cx="1219200" cy="1295223"/>
          </a:xfrm>
          <a:prstGeom prst="rect">
            <a:avLst/>
          </a:prstGeom>
          <a:noFill/>
          <a:scene3d>
            <a:camera prst="perspectiveHeroicExtremeRightFacing"/>
            <a:lightRig rig="twoPt" dir="t"/>
          </a:scene3d>
          <a:sp3d z="101600" prstMaterial="dkEdge">
            <a:bevelT w="165100" prst="coolSlant"/>
            <a:bevelB w="50800"/>
          </a:sp3d>
        </p:spPr>
      </p:pic>
      <p:sp>
        <p:nvSpPr>
          <p:cNvPr id="34" name="33 Rectángulo"/>
          <p:cNvSpPr/>
          <p:nvPr/>
        </p:nvSpPr>
        <p:spPr>
          <a:xfrm rot="1963951">
            <a:off x="3893979" y="5012027"/>
            <a:ext cx="2448272" cy="1628800"/>
          </a:xfrm>
          <a:prstGeom prst="rect">
            <a:avLst/>
          </a:prstGeom>
          <a:solidFill>
            <a:srgbClr val="B6FC08"/>
          </a:solidFill>
          <a:ln>
            <a:noFill/>
          </a:ln>
          <a:scene3d>
            <a:camera prst="isometricOffAxis1Right">
              <a:rot lat="0" lon="20039998" rev="2400000"/>
            </a:camera>
            <a:lightRig rig="twoPt" dir="t"/>
          </a:scene3d>
          <a:sp3d prstMaterial="softEdge">
            <a:bevelT w="165100" prst="coolSlant"/>
            <a:bevelB w="254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i="1" dirty="0" smtClean="0">
                <a:solidFill>
                  <a:schemeClr val="bg2"/>
                </a:solidFill>
                <a:latin typeface="Arial Black" pitchFamily="34" charset="0"/>
              </a:rPr>
              <a:t>Medio Institucional </a:t>
            </a:r>
          </a:p>
          <a:p>
            <a:pPr algn="ctr"/>
            <a:r>
              <a:rPr lang="es-ES_tradnl" sz="2400" b="1" i="1" dirty="0" smtClean="0">
                <a:solidFill>
                  <a:schemeClr val="bg2"/>
                </a:solidFill>
                <a:latin typeface="Arial Black" pitchFamily="34" charset="0"/>
              </a:rPr>
              <a:t>y Social</a:t>
            </a:r>
            <a:endParaRPr lang="en-US" sz="2400" b="1" i="1" dirty="0">
              <a:solidFill>
                <a:schemeClr val="bg2"/>
              </a:solidFill>
              <a:latin typeface="Arial Black" pitchFamily="34" charset="0"/>
            </a:endParaRPr>
          </a:p>
        </p:txBody>
      </p:sp>
      <p:sp>
        <p:nvSpPr>
          <p:cNvPr id="35" name="34 Rectángulo"/>
          <p:cNvSpPr/>
          <p:nvPr/>
        </p:nvSpPr>
        <p:spPr>
          <a:xfrm rot="2019362">
            <a:off x="169083" y="2852435"/>
            <a:ext cx="2420199" cy="1993655"/>
          </a:xfrm>
          <a:prstGeom prst="rect">
            <a:avLst/>
          </a:prstGeom>
          <a:solidFill>
            <a:srgbClr val="DF071C"/>
          </a:solidFill>
          <a:ln>
            <a:solidFill>
              <a:schemeClr val="accent3"/>
            </a:solidFill>
          </a:ln>
          <a:scene3d>
            <a:camera prst="isometricOffAxis2Left"/>
            <a:lightRig rig="threePt" dir="t"/>
          </a:scene3d>
          <a:sp3d prstMaterial="softEdge">
            <a:bevelT w="165100" prst="coolSlant"/>
            <a:bevelB w="13335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200" b="1" i="1" dirty="0" smtClean="0">
                <a:solidFill>
                  <a:schemeClr val="bg2"/>
                </a:solidFill>
                <a:effectLst>
                  <a:outerShdw blurRad="38100" dist="38100" dir="2700000" algn="tl">
                    <a:srgbClr val="000000">
                      <a:alpha val="43137"/>
                    </a:srgbClr>
                  </a:outerShdw>
                </a:effectLst>
                <a:latin typeface="Arial Black" pitchFamily="34" charset="0"/>
                <a:ea typeface="SimHei" pitchFamily="49" charset="-122"/>
              </a:rPr>
              <a:t>Mercado de Factores, Insumos, Tecnología y Servicios</a:t>
            </a:r>
            <a:endParaRPr lang="en-US" sz="2200" b="1" i="1" dirty="0">
              <a:solidFill>
                <a:schemeClr val="bg2"/>
              </a:solidFill>
              <a:effectLst>
                <a:outerShdw blurRad="38100" dist="38100" dir="2700000" algn="tl">
                  <a:srgbClr val="000000">
                    <a:alpha val="43137"/>
                  </a:srgbClr>
                </a:outerShdw>
              </a:effectLst>
              <a:latin typeface="Arial Black" pitchFamily="34" charset="0"/>
              <a:ea typeface="SimHei" pitchFamily="49" charset="-122"/>
            </a:endParaRPr>
          </a:p>
        </p:txBody>
      </p:sp>
      <p:sp>
        <p:nvSpPr>
          <p:cNvPr id="36" name="35 Rectángulo"/>
          <p:cNvSpPr/>
          <p:nvPr/>
        </p:nvSpPr>
        <p:spPr>
          <a:xfrm rot="19959556">
            <a:off x="6831090" y="3120560"/>
            <a:ext cx="2062747" cy="1591080"/>
          </a:xfrm>
          <a:prstGeom prst="rect">
            <a:avLst/>
          </a:prstGeom>
          <a:solidFill>
            <a:srgbClr val="0070C0"/>
          </a:solidFill>
          <a:ln>
            <a:solidFill>
              <a:schemeClr val="accent6">
                <a:lumMod val="60000"/>
                <a:lumOff val="40000"/>
              </a:schemeClr>
            </a:solidFill>
          </a:ln>
          <a:scene3d>
            <a:camera prst="orthographicFront"/>
            <a:lightRig rig="sunrise" dir="t"/>
          </a:scene3d>
          <a:sp3d contourW="25400" prstMaterial="dkEdge">
            <a:bevelT w="165100" prst="coolSlant"/>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200" b="1" i="1" dirty="0" smtClean="0">
                <a:solidFill>
                  <a:schemeClr val="bg2"/>
                </a:solidFill>
                <a:effectLst>
                  <a:outerShdw blurRad="38100" dist="38100" dir="2700000" algn="tl">
                    <a:srgbClr val="000000">
                      <a:alpha val="43137"/>
                    </a:srgbClr>
                  </a:outerShdw>
                </a:effectLst>
                <a:latin typeface="Arial Black" pitchFamily="34" charset="0"/>
              </a:rPr>
              <a:t>Mercado de Productos</a:t>
            </a:r>
            <a:endParaRPr lang="en-US" sz="2200" b="1" i="1" dirty="0">
              <a:solidFill>
                <a:schemeClr val="bg2"/>
              </a:solidFill>
              <a:effectLst>
                <a:outerShdw blurRad="38100" dist="38100" dir="2700000" algn="tl">
                  <a:srgbClr val="000000">
                    <a:alpha val="43137"/>
                  </a:srgbClr>
                </a:outerShdw>
              </a:effectLst>
              <a:latin typeface="Arial Black" pitchFamily="34" charset="0"/>
            </a:endParaRPr>
          </a:p>
        </p:txBody>
      </p:sp>
      <p:cxnSp>
        <p:nvCxnSpPr>
          <p:cNvPr id="37" name="36 Conector recto"/>
          <p:cNvCxnSpPr/>
          <p:nvPr/>
        </p:nvCxnSpPr>
        <p:spPr>
          <a:xfrm flipV="1">
            <a:off x="1547664" y="5445224"/>
            <a:ext cx="0" cy="864096"/>
          </a:xfrm>
          <a:prstGeom prst="line">
            <a:avLst/>
          </a:prstGeom>
          <a:ln w="3810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flipV="1">
            <a:off x="8100392" y="5013176"/>
            <a:ext cx="0" cy="1287760"/>
          </a:xfrm>
          <a:prstGeom prst="line">
            <a:avLst/>
          </a:prstGeom>
          <a:ln w="5715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pic>
        <p:nvPicPr>
          <p:cNvPr id="39" name="Picture 2" descr="D:\tierra.jpg"/>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3935586" y="-7168"/>
            <a:ext cx="2140024" cy="2140024"/>
          </a:xfrm>
          <a:prstGeom prst="rect">
            <a:avLst/>
          </a:prstGeom>
          <a:noFill/>
          <a:scene3d>
            <a:camera prst="orthographicFront"/>
            <a:lightRig rig="chilly" dir="t"/>
          </a:scene3d>
          <a:sp3d>
            <a:bevelT w="190500" h="114300" prst="coolSlant"/>
            <a:bevelB w="69850" h="120650"/>
          </a:sp3d>
        </p:spPr>
      </p:pic>
      <p:sp>
        <p:nvSpPr>
          <p:cNvPr id="45" name="44 Flecha derecha"/>
          <p:cNvSpPr/>
          <p:nvPr/>
        </p:nvSpPr>
        <p:spPr>
          <a:xfrm rot="16200000">
            <a:off x="4193958" y="4275094"/>
            <a:ext cx="1044116" cy="1152128"/>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5 Flecha derecha"/>
          <p:cNvSpPr/>
          <p:nvPr/>
        </p:nvSpPr>
        <p:spPr>
          <a:xfrm rot="5400000">
            <a:off x="4175956" y="1808820"/>
            <a:ext cx="1224136" cy="1440160"/>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46 Flecha derecha"/>
          <p:cNvSpPr/>
          <p:nvPr/>
        </p:nvSpPr>
        <p:spPr>
          <a:xfrm rot="10800000">
            <a:off x="6248401" y="2657872"/>
            <a:ext cx="1224136" cy="1152128"/>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26" name="Picture 2" descr="C:\Users\Mary\Desktop\FIGURITAS 2011\imagesCAMJOZ7S.jpg"/>
          <p:cNvPicPr>
            <a:picLocks noChangeAspect="1" noChangeArrowheads="1"/>
          </p:cNvPicPr>
          <p:nvPr/>
        </p:nvPicPr>
        <p:blipFill>
          <a:blip r:embed="rId9" cstate="print"/>
          <a:srcRect/>
          <a:stretch>
            <a:fillRect/>
          </a:stretch>
        </p:blipFill>
        <p:spPr bwMode="auto">
          <a:xfrm>
            <a:off x="4067944" y="2717294"/>
            <a:ext cx="1315530" cy="1431786"/>
          </a:xfrm>
          <a:prstGeom prst="rect">
            <a:avLst/>
          </a:prstGeom>
          <a:noFill/>
        </p:spPr>
      </p:pic>
      <p:sp>
        <p:nvSpPr>
          <p:cNvPr id="44" name="43 Flecha derecha"/>
          <p:cNvSpPr/>
          <p:nvPr/>
        </p:nvSpPr>
        <p:spPr>
          <a:xfrm>
            <a:off x="1763688" y="2924944"/>
            <a:ext cx="1152128" cy="1152128"/>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50 CuadroTexto"/>
          <p:cNvSpPr txBox="1"/>
          <p:nvPr/>
        </p:nvSpPr>
        <p:spPr>
          <a:xfrm rot="19849426">
            <a:off x="466315" y="3490976"/>
            <a:ext cx="8414804" cy="707886"/>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S_tradnl" sz="4000" b="1" dirty="0" smtClean="0">
                <a:ln w="50800"/>
                <a:solidFill>
                  <a:schemeClr val="tx1">
                    <a:lumMod val="60000"/>
                    <a:lumOff val="40000"/>
                  </a:schemeClr>
                </a:solidFill>
                <a:effectLst>
                  <a:outerShdw blurRad="38100" dist="38100" dir="2700000" algn="tl">
                    <a:srgbClr val="000000">
                      <a:alpha val="43137"/>
                    </a:srgbClr>
                  </a:outerShdw>
                </a:effectLst>
                <a:latin typeface="Arial Black" pitchFamily="34" charset="0"/>
                <a:ea typeface="SimHei" pitchFamily="49" charset="-122"/>
              </a:rPr>
              <a:t>EMPRESA</a:t>
            </a:r>
            <a:r>
              <a:rPr lang="es-ES_tradnl" sz="4000" b="1" dirty="0" smtClean="0">
                <a:ln w="50800"/>
                <a:solidFill>
                  <a:schemeClr val="bg1">
                    <a:shade val="50000"/>
                  </a:schemeClr>
                </a:solidFill>
                <a:latin typeface="Arial Black" pitchFamily="34" charset="0"/>
                <a:ea typeface="SimHei" pitchFamily="49" charset="-122"/>
              </a:rPr>
              <a:t> </a:t>
            </a:r>
            <a:r>
              <a:rPr lang="es-ES_tradnl" sz="4000" b="1" dirty="0" smtClean="0">
                <a:ln w="50800"/>
                <a:solidFill>
                  <a:srgbClr val="66FF33"/>
                </a:solidFill>
                <a:latin typeface="Arial Black" pitchFamily="34" charset="0"/>
                <a:ea typeface="SimHei" pitchFamily="49" charset="-122"/>
              </a:rPr>
              <a:t>E INTERACCIONES</a:t>
            </a:r>
            <a:endParaRPr lang="en-US" sz="4000" b="1" dirty="0">
              <a:ln w="50800"/>
              <a:solidFill>
                <a:srgbClr val="66FF33"/>
              </a:solidFill>
              <a:latin typeface="Arial Black" pitchFamily="34" charset="0"/>
              <a:ea typeface="SimHei" pitchFamily="49" charset="-122"/>
            </a:endParaRPr>
          </a:p>
        </p:txBody>
      </p:sp>
      <p:cxnSp>
        <p:nvCxnSpPr>
          <p:cNvPr id="8" name="7 Conector recto"/>
          <p:cNvCxnSpPr/>
          <p:nvPr/>
        </p:nvCxnSpPr>
        <p:spPr>
          <a:xfrm>
            <a:off x="1115616" y="836712"/>
            <a:ext cx="0" cy="1296144"/>
          </a:xfrm>
          <a:prstGeom prst="line">
            <a:avLst/>
          </a:prstGeom>
          <a:ln w="5715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rot="19785470">
            <a:off x="5612699" y="301310"/>
            <a:ext cx="2287806" cy="461665"/>
          </a:xfrm>
          <a:prstGeom prst="rect">
            <a:avLst/>
          </a:prstGeom>
          <a:noFill/>
        </p:spPr>
        <p:txBody>
          <a:bodyPr wrap="none" rtlCol="0">
            <a:spAutoFit/>
          </a:bodyPr>
          <a:lstStyle/>
          <a:p>
            <a:r>
              <a:rPr lang="es-ES_tradnl" sz="2400" b="1" kern="1800" spc="300" dirty="0" smtClean="0">
                <a:solidFill>
                  <a:srgbClr val="66FF33"/>
                </a:solidFill>
                <a:effectLst>
                  <a:outerShdw blurRad="38100" dist="38100" dir="2700000" algn="tl">
                    <a:srgbClr val="000000">
                      <a:alpha val="43137"/>
                    </a:srgbClr>
                  </a:outerShdw>
                </a:effectLst>
                <a:latin typeface="Arial Black" pitchFamily="34" charset="0"/>
              </a:rPr>
              <a:t>GERENCIA</a:t>
            </a:r>
            <a:endParaRPr lang="en-US" sz="2400" b="1" kern="1800" spc="300" dirty="0" smtClean="0">
              <a:solidFill>
                <a:srgbClr val="66FF33"/>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ppt_x"/>
                                          </p:val>
                                        </p:tav>
                                        <p:tav tm="100000">
                                          <p:val>
                                            <p:strVal val="#ppt_x"/>
                                          </p:val>
                                        </p:tav>
                                      </p:tavLst>
                                    </p:anim>
                                    <p:anim calcmode="lin" valueType="num">
                                      <p:cBhvr additive="base">
                                        <p:cTn id="28" dur="20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000" fill="hold"/>
                                        <p:tgtEl>
                                          <p:spTgt spid="14"/>
                                        </p:tgtEl>
                                        <p:attrNameLst>
                                          <p:attrName>ppt_x</p:attrName>
                                        </p:attrNameLst>
                                      </p:cBhvr>
                                      <p:tavLst>
                                        <p:tav tm="0">
                                          <p:val>
                                            <p:strVal val="#ppt_x"/>
                                          </p:val>
                                        </p:tav>
                                        <p:tav tm="100000">
                                          <p:val>
                                            <p:strVal val="#ppt_x"/>
                                          </p:val>
                                        </p:tav>
                                      </p:tavLst>
                                    </p:anim>
                                    <p:anim calcmode="lin" valueType="num">
                                      <p:cBhvr additive="base">
                                        <p:cTn id="32" dur="2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000" fill="hold"/>
                                        <p:tgtEl>
                                          <p:spTgt spid="16"/>
                                        </p:tgtEl>
                                        <p:attrNameLst>
                                          <p:attrName>ppt_x</p:attrName>
                                        </p:attrNameLst>
                                      </p:cBhvr>
                                      <p:tavLst>
                                        <p:tav tm="0">
                                          <p:val>
                                            <p:strVal val="#ppt_x"/>
                                          </p:val>
                                        </p:tav>
                                        <p:tav tm="100000">
                                          <p:val>
                                            <p:strVal val="#ppt_x"/>
                                          </p:val>
                                        </p:tav>
                                      </p:tavLst>
                                    </p:anim>
                                    <p:anim calcmode="lin" valueType="num">
                                      <p:cBhvr additive="base">
                                        <p:cTn id="36" dur="2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2000" fill="hold"/>
                                        <p:tgtEl>
                                          <p:spTgt spid="18"/>
                                        </p:tgtEl>
                                        <p:attrNameLst>
                                          <p:attrName>ppt_x</p:attrName>
                                        </p:attrNameLst>
                                      </p:cBhvr>
                                      <p:tavLst>
                                        <p:tav tm="0">
                                          <p:val>
                                            <p:strVal val="#ppt_x"/>
                                          </p:val>
                                        </p:tav>
                                        <p:tav tm="100000">
                                          <p:val>
                                            <p:strVal val="#ppt_x"/>
                                          </p:val>
                                        </p:tav>
                                      </p:tavLst>
                                    </p:anim>
                                    <p:anim calcmode="lin" valueType="num">
                                      <p:cBhvr additive="base">
                                        <p:cTn id="40" dur="20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2000" fill="hold"/>
                                        <p:tgtEl>
                                          <p:spTgt spid="21"/>
                                        </p:tgtEl>
                                        <p:attrNameLst>
                                          <p:attrName>ppt_x</p:attrName>
                                        </p:attrNameLst>
                                      </p:cBhvr>
                                      <p:tavLst>
                                        <p:tav tm="0">
                                          <p:val>
                                            <p:strVal val="#ppt_x"/>
                                          </p:val>
                                        </p:tav>
                                        <p:tav tm="100000">
                                          <p:val>
                                            <p:strVal val="#ppt_x"/>
                                          </p:val>
                                        </p:tav>
                                      </p:tavLst>
                                    </p:anim>
                                    <p:anim calcmode="lin" valueType="num">
                                      <p:cBhvr additive="base">
                                        <p:cTn id="44" dur="20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2000" fill="hold"/>
                                        <p:tgtEl>
                                          <p:spTgt spid="25"/>
                                        </p:tgtEl>
                                        <p:attrNameLst>
                                          <p:attrName>ppt_x</p:attrName>
                                        </p:attrNameLst>
                                      </p:cBhvr>
                                      <p:tavLst>
                                        <p:tav tm="0">
                                          <p:val>
                                            <p:strVal val="#ppt_x"/>
                                          </p:val>
                                        </p:tav>
                                        <p:tav tm="100000">
                                          <p:val>
                                            <p:strVal val="#ppt_x"/>
                                          </p:val>
                                        </p:tav>
                                      </p:tavLst>
                                    </p:anim>
                                    <p:anim calcmode="lin" valueType="num">
                                      <p:cBhvr additive="base">
                                        <p:cTn id="48" dur="20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2000" fill="hold"/>
                                        <p:tgtEl>
                                          <p:spTgt spid="26"/>
                                        </p:tgtEl>
                                        <p:attrNameLst>
                                          <p:attrName>ppt_x</p:attrName>
                                        </p:attrNameLst>
                                      </p:cBhvr>
                                      <p:tavLst>
                                        <p:tav tm="0">
                                          <p:val>
                                            <p:strVal val="#ppt_x"/>
                                          </p:val>
                                        </p:tav>
                                        <p:tav tm="100000">
                                          <p:val>
                                            <p:strVal val="#ppt_x"/>
                                          </p:val>
                                        </p:tav>
                                      </p:tavLst>
                                    </p:anim>
                                    <p:anim calcmode="lin" valueType="num">
                                      <p:cBhvr additive="base">
                                        <p:cTn id="52" dur="20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2000" fill="hold"/>
                                        <p:tgtEl>
                                          <p:spTgt spid="27"/>
                                        </p:tgtEl>
                                        <p:attrNameLst>
                                          <p:attrName>ppt_x</p:attrName>
                                        </p:attrNameLst>
                                      </p:cBhvr>
                                      <p:tavLst>
                                        <p:tav tm="0">
                                          <p:val>
                                            <p:strVal val="#ppt_x"/>
                                          </p:val>
                                        </p:tav>
                                        <p:tav tm="100000">
                                          <p:val>
                                            <p:strVal val="#ppt_x"/>
                                          </p:val>
                                        </p:tav>
                                      </p:tavLst>
                                    </p:anim>
                                    <p:anim calcmode="lin" valueType="num">
                                      <p:cBhvr additive="base">
                                        <p:cTn id="56" dur="20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2000" fill="hold"/>
                                        <p:tgtEl>
                                          <p:spTgt spid="28"/>
                                        </p:tgtEl>
                                        <p:attrNameLst>
                                          <p:attrName>ppt_x</p:attrName>
                                        </p:attrNameLst>
                                      </p:cBhvr>
                                      <p:tavLst>
                                        <p:tav tm="0">
                                          <p:val>
                                            <p:strVal val="#ppt_x"/>
                                          </p:val>
                                        </p:tav>
                                        <p:tav tm="100000">
                                          <p:val>
                                            <p:strVal val="#ppt_x"/>
                                          </p:val>
                                        </p:tav>
                                      </p:tavLst>
                                    </p:anim>
                                    <p:anim calcmode="lin" valueType="num">
                                      <p:cBhvr additive="base">
                                        <p:cTn id="60" dur="20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2000" fill="hold"/>
                                        <p:tgtEl>
                                          <p:spTgt spid="32"/>
                                        </p:tgtEl>
                                        <p:attrNameLst>
                                          <p:attrName>ppt_x</p:attrName>
                                        </p:attrNameLst>
                                      </p:cBhvr>
                                      <p:tavLst>
                                        <p:tav tm="0">
                                          <p:val>
                                            <p:strVal val="#ppt_x"/>
                                          </p:val>
                                        </p:tav>
                                        <p:tav tm="100000">
                                          <p:val>
                                            <p:strVal val="#ppt_x"/>
                                          </p:val>
                                        </p:tav>
                                      </p:tavLst>
                                    </p:anim>
                                    <p:anim calcmode="lin" valueType="num">
                                      <p:cBhvr additive="base">
                                        <p:cTn id="64" dur="20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2000" fill="hold"/>
                                        <p:tgtEl>
                                          <p:spTgt spid="34"/>
                                        </p:tgtEl>
                                        <p:attrNameLst>
                                          <p:attrName>ppt_x</p:attrName>
                                        </p:attrNameLst>
                                      </p:cBhvr>
                                      <p:tavLst>
                                        <p:tav tm="0">
                                          <p:val>
                                            <p:strVal val="#ppt_x"/>
                                          </p:val>
                                        </p:tav>
                                        <p:tav tm="100000">
                                          <p:val>
                                            <p:strVal val="#ppt_x"/>
                                          </p:val>
                                        </p:tav>
                                      </p:tavLst>
                                    </p:anim>
                                    <p:anim calcmode="lin" valueType="num">
                                      <p:cBhvr additive="base">
                                        <p:cTn id="68" dur="20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2000" fill="hold"/>
                                        <p:tgtEl>
                                          <p:spTgt spid="35"/>
                                        </p:tgtEl>
                                        <p:attrNameLst>
                                          <p:attrName>ppt_x</p:attrName>
                                        </p:attrNameLst>
                                      </p:cBhvr>
                                      <p:tavLst>
                                        <p:tav tm="0">
                                          <p:val>
                                            <p:strVal val="#ppt_x"/>
                                          </p:val>
                                        </p:tav>
                                        <p:tav tm="100000">
                                          <p:val>
                                            <p:strVal val="#ppt_x"/>
                                          </p:val>
                                        </p:tav>
                                      </p:tavLst>
                                    </p:anim>
                                    <p:anim calcmode="lin" valueType="num">
                                      <p:cBhvr additive="base">
                                        <p:cTn id="72" dur="2000" fill="hold"/>
                                        <p:tgtEl>
                                          <p:spTgt spid="3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2000" fill="hold"/>
                                        <p:tgtEl>
                                          <p:spTgt spid="36"/>
                                        </p:tgtEl>
                                        <p:attrNameLst>
                                          <p:attrName>ppt_x</p:attrName>
                                        </p:attrNameLst>
                                      </p:cBhvr>
                                      <p:tavLst>
                                        <p:tav tm="0">
                                          <p:val>
                                            <p:strVal val="#ppt_x"/>
                                          </p:val>
                                        </p:tav>
                                        <p:tav tm="100000">
                                          <p:val>
                                            <p:strVal val="#ppt_x"/>
                                          </p:val>
                                        </p:tav>
                                      </p:tavLst>
                                    </p:anim>
                                    <p:anim calcmode="lin" valueType="num">
                                      <p:cBhvr additive="base">
                                        <p:cTn id="76" dur="2000" fill="hold"/>
                                        <p:tgtEl>
                                          <p:spTgt spid="3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2000" fill="hold"/>
                                        <p:tgtEl>
                                          <p:spTgt spid="37"/>
                                        </p:tgtEl>
                                        <p:attrNameLst>
                                          <p:attrName>ppt_x</p:attrName>
                                        </p:attrNameLst>
                                      </p:cBhvr>
                                      <p:tavLst>
                                        <p:tav tm="0">
                                          <p:val>
                                            <p:strVal val="#ppt_x"/>
                                          </p:val>
                                        </p:tav>
                                        <p:tav tm="100000">
                                          <p:val>
                                            <p:strVal val="#ppt_x"/>
                                          </p:val>
                                        </p:tav>
                                      </p:tavLst>
                                    </p:anim>
                                    <p:anim calcmode="lin" valueType="num">
                                      <p:cBhvr additive="base">
                                        <p:cTn id="80" dur="20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2000" fill="hold"/>
                                        <p:tgtEl>
                                          <p:spTgt spid="38"/>
                                        </p:tgtEl>
                                        <p:attrNameLst>
                                          <p:attrName>ppt_x</p:attrName>
                                        </p:attrNameLst>
                                      </p:cBhvr>
                                      <p:tavLst>
                                        <p:tav tm="0">
                                          <p:val>
                                            <p:strVal val="#ppt_x"/>
                                          </p:val>
                                        </p:tav>
                                        <p:tav tm="100000">
                                          <p:val>
                                            <p:strVal val="#ppt_x"/>
                                          </p:val>
                                        </p:tav>
                                      </p:tavLst>
                                    </p:anim>
                                    <p:anim calcmode="lin" valueType="num">
                                      <p:cBhvr additive="base">
                                        <p:cTn id="84" dur="20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2000" fill="hold"/>
                                        <p:tgtEl>
                                          <p:spTgt spid="39"/>
                                        </p:tgtEl>
                                        <p:attrNameLst>
                                          <p:attrName>ppt_x</p:attrName>
                                        </p:attrNameLst>
                                      </p:cBhvr>
                                      <p:tavLst>
                                        <p:tav tm="0">
                                          <p:val>
                                            <p:strVal val="#ppt_x"/>
                                          </p:val>
                                        </p:tav>
                                        <p:tav tm="100000">
                                          <p:val>
                                            <p:strVal val="#ppt_x"/>
                                          </p:val>
                                        </p:tav>
                                      </p:tavLst>
                                    </p:anim>
                                    <p:anim calcmode="lin" valueType="num">
                                      <p:cBhvr additive="base">
                                        <p:cTn id="88" dur="2000" fill="hold"/>
                                        <p:tgtEl>
                                          <p:spTgt spid="3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2000" fill="hold"/>
                                        <p:tgtEl>
                                          <p:spTgt spid="44"/>
                                        </p:tgtEl>
                                        <p:attrNameLst>
                                          <p:attrName>ppt_x</p:attrName>
                                        </p:attrNameLst>
                                      </p:cBhvr>
                                      <p:tavLst>
                                        <p:tav tm="0">
                                          <p:val>
                                            <p:strVal val="#ppt_x"/>
                                          </p:val>
                                        </p:tav>
                                        <p:tav tm="100000">
                                          <p:val>
                                            <p:strVal val="#ppt_x"/>
                                          </p:val>
                                        </p:tav>
                                      </p:tavLst>
                                    </p:anim>
                                    <p:anim calcmode="lin" valueType="num">
                                      <p:cBhvr additive="base">
                                        <p:cTn id="92" dur="2000" fill="hold"/>
                                        <p:tgtEl>
                                          <p:spTgt spid="4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 calcmode="lin" valueType="num">
                                      <p:cBhvr additive="base">
                                        <p:cTn id="95" dur="2000" fill="hold"/>
                                        <p:tgtEl>
                                          <p:spTgt spid="45"/>
                                        </p:tgtEl>
                                        <p:attrNameLst>
                                          <p:attrName>ppt_x</p:attrName>
                                        </p:attrNameLst>
                                      </p:cBhvr>
                                      <p:tavLst>
                                        <p:tav tm="0">
                                          <p:val>
                                            <p:strVal val="#ppt_x"/>
                                          </p:val>
                                        </p:tav>
                                        <p:tav tm="100000">
                                          <p:val>
                                            <p:strVal val="#ppt_x"/>
                                          </p:val>
                                        </p:tav>
                                      </p:tavLst>
                                    </p:anim>
                                    <p:anim calcmode="lin" valueType="num">
                                      <p:cBhvr additive="base">
                                        <p:cTn id="96" dur="2000" fill="hold"/>
                                        <p:tgtEl>
                                          <p:spTgt spid="4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2000" fill="hold"/>
                                        <p:tgtEl>
                                          <p:spTgt spid="46"/>
                                        </p:tgtEl>
                                        <p:attrNameLst>
                                          <p:attrName>ppt_x</p:attrName>
                                        </p:attrNameLst>
                                      </p:cBhvr>
                                      <p:tavLst>
                                        <p:tav tm="0">
                                          <p:val>
                                            <p:strVal val="#ppt_x"/>
                                          </p:val>
                                        </p:tav>
                                        <p:tav tm="100000">
                                          <p:val>
                                            <p:strVal val="#ppt_x"/>
                                          </p:val>
                                        </p:tav>
                                      </p:tavLst>
                                    </p:anim>
                                    <p:anim calcmode="lin" valueType="num">
                                      <p:cBhvr additive="base">
                                        <p:cTn id="100" dur="2000" fill="hold"/>
                                        <p:tgtEl>
                                          <p:spTgt spid="4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2000" fill="hold"/>
                                        <p:tgtEl>
                                          <p:spTgt spid="47"/>
                                        </p:tgtEl>
                                        <p:attrNameLst>
                                          <p:attrName>ppt_x</p:attrName>
                                        </p:attrNameLst>
                                      </p:cBhvr>
                                      <p:tavLst>
                                        <p:tav tm="0">
                                          <p:val>
                                            <p:strVal val="#ppt_x"/>
                                          </p:val>
                                        </p:tav>
                                        <p:tav tm="100000">
                                          <p:val>
                                            <p:strVal val="#ppt_x"/>
                                          </p:val>
                                        </p:tav>
                                      </p:tavLst>
                                    </p:anim>
                                    <p:anim calcmode="lin" valueType="num">
                                      <p:cBhvr additive="base">
                                        <p:cTn id="104" dur="2000" fill="hold"/>
                                        <p:tgtEl>
                                          <p:spTgt spid="47"/>
                                        </p:tgtEl>
                                        <p:attrNameLst>
                                          <p:attrName>ppt_y</p:attrName>
                                        </p:attrNameLst>
                                      </p:cBhvr>
                                      <p:tavLst>
                                        <p:tav tm="0">
                                          <p:val>
                                            <p:strVal val="1+#ppt_h/2"/>
                                          </p:val>
                                        </p:tav>
                                        <p:tav tm="100000">
                                          <p:val>
                                            <p:strVal val="#ppt_y"/>
                                          </p:val>
                                        </p:tav>
                                      </p:tavLst>
                                    </p:anim>
                                  </p:childTnLst>
                                </p:cTn>
                              </p:par>
                              <p:par>
                                <p:cTn id="105" presetID="9" presetClass="emph" presetSubtype="0" grpId="1" nodeType="withEffect">
                                  <p:stCondLst>
                                    <p:cond delay="0"/>
                                  </p:stCondLst>
                                  <p:childTnLst>
                                    <p:set>
                                      <p:cBhvr rctx="PPT">
                                        <p:cTn id="106" dur="indefinite"/>
                                        <p:tgtEl>
                                          <p:spTgt spid="46"/>
                                        </p:tgtEl>
                                        <p:attrNameLst>
                                          <p:attrName>style.opacity</p:attrName>
                                        </p:attrNameLst>
                                      </p:cBhvr>
                                      <p:to>
                                        <p:strVal val="0.5"/>
                                      </p:to>
                                    </p:set>
                                    <p:animEffect filter="image" prLst="opacity: 0.5">
                                      <p:cBhvr rctx="IE">
                                        <p:cTn id="107" dur="indefinite"/>
                                        <p:tgtEl>
                                          <p:spTgt spid="46"/>
                                        </p:tgtEl>
                                      </p:cBhvr>
                                    </p:animEffect>
                                  </p:childTnLst>
                                </p:cTn>
                              </p:par>
                              <p:par>
                                <p:cTn id="108" presetID="9" presetClass="emph" presetSubtype="0" grpId="1" nodeType="withEffect">
                                  <p:stCondLst>
                                    <p:cond delay="0"/>
                                  </p:stCondLst>
                                  <p:childTnLst>
                                    <p:set>
                                      <p:cBhvr rctx="PPT">
                                        <p:cTn id="109" dur="indefinite"/>
                                        <p:tgtEl>
                                          <p:spTgt spid="44"/>
                                        </p:tgtEl>
                                        <p:attrNameLst>
                                          <p:attrName>style.opacity</p:attrName>
                                        </p:attrNameLst>
                                      </p:cBhvr>
                                      <p:to>
                                        <p:strVal val="0.5"/>
                                      </p:to>
                                    </p:set>
                                    <p:animEffect filter="image" prLst="opacity: 0.5">
                                      <p:cBhvr rctx="IE">
                                        <p:cTn id="110" dur="indefinite"/>
                                        <p:tgtEl>
                                          <p:spTgt spid="44"/>
                                        </p:tgtEl>
                                      </p:cBhvr>
                                    </p:animEffect>
                                  </p:childTnLst>
                                </p:cTn>
                              </p:par>
                              <p:par>
                                <p:cTn id="111" presetID="9" presetClass="emph" presetSubtype="0" grpId="1" nodeType="withEffect">
                                  <p:stCondLst>
                                    <p:cond delay="0"/>
                                  </p:stCondLst>
                                  <p:childTnLst>
                                    <p:set>
                                      <p:cBhvr rctx="PPT">
                                        <p:cTn id="112" dur="indefinite"/>
                                        <p:tgtEl>
                                          <p:spTgt spid="45"/>
                                        </p:tgtEl>
                                        <p:attrNameLst>
                                          <p:attrName>style.opacity</p:attrName>
                                        </p:attrNameLst>
                                      </p:cBhvr>
                                      <p:to>
                                        <p:strVal val="0.5"/>
                                      </p:to>
                                    </p:set>
                                    <p:animEffect filter="image" prLst="opacity: 0.5">
                                      <p:cBhvr rctx="IE">
                                        <p:cTn id="113" dur="indefinite"/>
                                        <p:tgtEl>
                                          <p:spTgt spid="45"/>
                                        </p:tgtEl>
                                      </p:cBhvr>
                                    </p:animEffect>
                                  </p:childTnLst>
                                </p:cTn>
                              </p:par>
                              <p:par>
                                <p:cTn id="114" presetID="9" presetClass="emph" presetSubtype="0" grpId="1" nodeType="withEffect">
                                  <p:stCondLst>
                                    <p:cond delay="0"/>
                                  </p:stCondLst>
                                  <p:childTnLst>
                                    <p:set>
                                      <p:cBhvr rctx="PPT">
                                        <p:cTn id="115" dur="indefinite"/>
                                        <p:tgtEl>
                                          <p:spTgt spid="47"/>
                                        </p:tgtEl>
                                        <p:attrNameLst>
                                          <p:attrName>style.opacity</p:attrName>
                                        </p:attrNameLst>
                                      </p:cBhvr>
                                      <p:to>
                                        <p:strVal val="0.5"/>
                                      </p:to>
                                    </p:set>
                                    <p:animEffect filter="image" prLst="opacity: 0.5">
                                      <p:cBhvr rctx="IE">
                                        <p:cTn id="116" dur="indefinite"/>
                                        <p:tgtEl>
                                          <p:spTgt spid="47"/>
                                        </p:tgtEl>
                                      </p:cBhvr>
                                    </p:animEffect>
                                  </p:childTnLst>
                                </p:cTn>
                              </p:par>
                              <p:par>
                                <p:cTn id="117" presetID="20" presetClass="entr" presetSubtype="0" fill="hold" grpId="0" nodeType="with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wedge">
                                      <p:cBhvr>
                                        <p:cTn id="119" dur="2000"/>
                                        <p:tgtEl>
                                          <p:spTgt spid="51"/>
                                        </p:tgtEl>
                                      </p:cBhvr>
                                    </p:animEffect>
                                  </p:childTnLst>
                                </p:cTn>
                              </p:par>
                              <p:par>
                                <p:cTn id="120" presetID="9" presetClass="emph" presetSubtype="0" nodeType="withEffect">
                                  <p:stCondLst>
                                    <p:cond delay="0"/>
                                  </p:stCondLst>
                                  <p:childTnLst>
                                    <p:set>
                                      <p:cBhvr rctx="PPT">
                                        <p:cTn id="121" dur="indefinite"/>
                                        <p:tgtEl>
                                          <p:spTgt spid="103426"/>
                                        </p:tgtEl>
                                        <p:attrNameLst>
                                          <p:attrName>style.opacity</p:attrName>
                                        </p:attrNameLst>
                                      </p:cBhvr>
                                      <p:to>
                                        <p:strVal val="0.5"/>
                                      </p:to>
                                    </p:set>
                                    <p:animEffect filter="image" prLst="opacity: 0.5">
                                      <p:cBhvr rctx="IE">
                                        <p:cTn id="122" dur="indefinite"/>
                                        <p:tgtEl>
                                          <p:spTgt spid="103426"/>
                                        </p:tgtEl>
                                      </p:cBhvr>
                                    </p:animEffect>
                                  </p:childTnLst>
                                </p:cTn>
                              </p:par>
                              <p:par>
                                <p:cTn id="123" presetID="9" presetClass="emph" presetSubtype="0" grpId="1" nodeType="withEffect">
                                  <p:stCondLst>
                                    <p:cond delay="0"/>
                                  </p:stCondLst>
                                  <p:childTnLst>
                                    <p:set>
                                      <p:cBhvr rctx="PPT">
                                        <p:cTn id="124" dur="indefinite"/>
                                        <p:tgtEl>
                                          <p:spTgt spid="51"/>
                                        </p:tgtEl>
                                        <p:attrNameLst>
                                          <p:attrName>style.opacity</p:attrName>
                                        </p:attrNameLst>
                                      </p:cBhvr>
                                      <p:to>
                                        <p:strVal val="0.5"/>
                                      </p:to>
                                    </p:set>
                                    <p:animEffect filter="image" prLst="opacity: 0.5">
                                      <p:cBhvr rctx="IE">
                                        <p:cTn id="125" dur="indefinite"/>
                                        <p:tgtEl>
                                          <p:spTgt spid="51"/>
                                        </p:tgtEl>
                                      </p:cBhvr>
                                    </p:animEffect>
                                  </p:childTnLst>
                                </p:cTn>
                              </p:par>
                              <p:par>
                                <p:cTn id="126" presetID="3" presetClass="entr" presetSubtype="10" fill="hold" nodeType="withEffect">
                                  <p:stCondLst>
                                    <p:cond delay="0"/>
                                  </p:stCondLst>
                                  <p:childTnLst>
                                    <p:set>
                                      <p:cBhvr>
                                        <p:cTn id="127" dur="1" fill="hold">
                                          <p:stCondLst>
                                            <p:cond delay="0"/>
                                          </p:stCondLst>
                                        </p:cTn>
                                        <p:tgtEl>
                                          <p:spTgt spid="103426"/>
                                        </p:tgtEl>
                                        <p:attrNameLst>
                                          <p:attrName>style.visibility</p:attrName>
                                        </p:attrNameLst>
                                      </p:cBhvr>
                                      <p:to>
                                        <p:strVal val="visible"/>
                                      </p:to>
                                    </p:set>
                                    <p:animEffect transition="in" filter="blinds(horizontal)">
                                      <p:cBhvr>
                                        <p:cTn id="128" dur="2000"/>
                                        <p:tgtEl>
                                          <p:spTgt spid="103426"/>
                                        </p:tgtEl>
                                      </p:cBhvr>
                                    </p:animEffect>
                                  </p:childTnLst>
                                </p:cTn>
                              </p:par>
                              <p:par>
                                <p:cTn id="129" presetID="12" presetClass="entr" presetSubtype="1" fill="hold" grpId="0" nodeType="withEffect">
                                  <p:stCondLst>
                                    <p:cond delay="0"/>
                                  </p:stCondLst>
                                  <p:childTnLst>
                                    <p:set>
                                      <p:cBhvr>
                                        <p:cTn id="130" dur="1" fill="hold">
                                          <p:stCondLst>
                                            <p:cond delay="0"/>
                                          </p:stCondLst>
                                        </p:cTn>
                                        <p:tgtEl>
                                          <p:spTgt spid="58"/>
                                        </p:tgtEl>
                                        <p:attrNameLst>
                                          <p:attrName>style.visibility</p:attrName>
                                        </p:attrNameLst>
                                      </p:cBhvr>
                                      <p:to>
                                        <p:strVal val="visible"/>
                                      </p:to>
                                    </p:set>
                                    <p:animEffect transition="in" filter="slide(fromTop)">
                                      <p:cBhvr>
                                        <p:cTn id="131"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P spid="27" grpId="0"/>
      <p:bldP spid="34" grpId="0" animBg="1"/>
      <p:bldP spid="35" grpId="0" animBg="1"/>
      <p:bldP spid="36" grpId="0" animBg="1"/>
      <p:bldP spid="45" grpId="0" animBg="1"/>
      <p:bldP spid="45" grpId="1" animBg="1"/>
      <p:bldP spid="46" grpId="0" animBg="1"/>
      <p:bldP spid="46" grpId="1" animBg="1"/>
      <p:bldP spid="47" grpId="0" animBg="1"/>
      <p:bldP spid="47" grpId="1" animBg="1"/>
      <p:bldP spid="44" grpId="0" animBg="1"/>
      <p:bldP spid="44" grpId="1" animBg="1"/>
      <p:bldP spid="51" grpId="0"/>
      <p:bldP spid="51" grpId="1"/>
      <p:bldP spid="5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48 Rectángulo"/>
          <p:cNvSpPr/>
          <p:nvPr/>
        </p:nvSpPr>
        <p:spPr bwMode="auto">
          <a:xfrm>
            <a:off x="0" y="0"/>
            <a:ext cx="9144000"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3" name="32 Elipse"/>
          <p:cNvSpPr/>
          <p:nvPr/>
        </p:nvSpPr>
        <p:spPr bwMode="auto">
          <a:xfrm>
            <a:off x="2699792" y="1844824"/>
            <a:ext cx="3960440" cy="316835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4" name="3 Conector recto"/>
          <p:cNvCxnSpPr/>
          <p:nvPr/>
        </p:nvCxnSpPr>
        <p:spPr>
          <a:xfrm rot="10800000">
            <a:off x="1115616" y="836712"/>
            <a:ext cx="2448272" cy="7200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2483768" y="188640"/>
            <a:ext cx="1796008" cy="1440160"/>
          </a:xfrm>
          <a:prstGeom prst="rect">
            <a:avLst/>
          </a:prstGeom>
          <a:solidFill>
            <a:srgbClr val="002060"/>
          </a:solidFill>
          <a:scene3d>
            <a:camera prst="perspectiveHeroicExtremeLeftFacing"/>
            <a:lightRig rig="sunrise" dir="t"/>
          </a:scene3d>
          <a:sp3d contourW="12700"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i="1" dirty="0" smtClean="0">
                <a:effectLst>
                  <a:outerShdw blurRad="38100" dist="38100" dir="2700000" algn="tl">
                    <a:srgbClr val="000000">
                      <a:alpha val="43137"/>
                    </a:srgbClr>
                  </a:outerShdw>
                </a:effectLst>
                <a:latin typeface="Arial Black" pitchFamily="34" charset="0"/>
              </a:rPr>
              <a:t>Ambiente Natural</a:t>
            </a:r>
            <a:endParaRPr lang="en-US" sz="2400" b="1" i="1" dirty="0">
              <a:effectLst>
                <a:outerShdw blurRad="38100" dist="38100" dir="2700000" algn="tl">
                  <a:srgbClr val="000000">
                    <a:alpha val="43137"/>
                  </a:srgbClr>
                </a:outerShdw>
              </a:effectLst>
              <a:latin typeface="Arial Black" pitchFamily="34" charset="0"/>
            </a:endParaRPr>
          </a:p>
        </p:txBody>
      </p:sp>
      <p:pic>
        <p:nvPicPr>
          <p:cNvPr id="7" name="Picture 5" descr="D:\imagesCANL56SC.jpg"/>
          <p:cNvPicPr>
            <a:picLocks noChangeAspect="1" noChangeArrowheads="1"/>
          </p:cNvPicPr>
          <p:nvPr/>
        </p:nvPicPr>
        <p:blipFill>
          <a:blip r:embed="rId3" cstate="print"/>
          <a:srcRect/>
          <a:stretch>
            <a:fillRect/>
          </a:stretch>
        </p:blipFill>
        <p:spPr bwMode="auto">
          <a:xfrm rot="20368367">
            <a:off x="2514600" y="1817915"/>
            <a:ext cx="1250373" cy="1309915"/>
          </a:xfrm>
          <a:prstGeom prst="rect">
            <a:avLst/>
          </a:prstGeom>
          <a:noFill/>
          <a:ln w="38100" cap="rnd">
            <a:solidFill>
              <a:schemeClr val="accent2">
                <a:lumMod val="75000"/>
                <a:lumOff val="25000"/>
              </a:schemeClr>
            </a:solidFill>
            <a:bevel/>
          </a:ln>
          <a:scene3d>
            <a:camera prst="perspectiveHeroicExtremeLeftFacing">
              <a:rot lat="487347" lon="600000" rev="21425485"/>
            </a:camera>
            <a:lightRig rig="threePt" dir="t"/>
          </a:scene3d>
          <a:sp3d z="133350" contourW="25400">
            <a:bevelT w="101600" prst="riblet"/>
            <a:bevelB w="190500" prst="artDeco"/>
            <a:contourClr>
              <a:srgbClr val="0070C0"/>
            </a:contourClr>
          </a:sp3d>
        </p:spPr>
      </p:pic>
      <p:cxnSp>
        <p:nvCxnSpPr>
          <p:cNvPr id="9" name="8 Conector recto"/>
          <p:cNvCxnSpPr/>
          <p:nvPr/>
        </p:nvCxnSpPr>
        <p:spPr>
          <a:xfrm>
            <a:off x="7956376" y="980728"/>
            <a:ext cx="0" cy="1656184"/>
          </a:xfrm>
          <a:prstGeom prst="line">
            <a:avLst/>
          </a:prstGeom>
          <a:ln w="5715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10800000">
            <a:off x="5508104" y="908720"/>
            <a:ext cx="2416696" cy="568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10800000">
            <a:off x="1547664" y="6165304"/>
            <a:ext cx="2448272" cy="7200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H="1" flipV="1">
            <a:off x="5148064" y="6237312"/>
            <a:ext cx="2952328" cy="7200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8" name="Picture 11" descr="D:\imagesCAQDHJH7.jpg"/>
          <p:cNvPicPr>
            <a:picLocks noChangeAspect="1" noChangeArrowheads="1"/>
          </p:cNvPicPr>
          <p:nvPr/>
        </p:nvPicPr>
        <p:blipFill>
          <a:blip r:embed="rId4" cstate="print"/>
          <a:srcRect/>
          <a:stretch>
            <a:fillRect/>
          </a:stretch>
        </p:blipFill>
        <p:spPr bwMode="auto">
          <a:xfrm rot="1319942">
            <a:off x="4948527" y="3610299"/>
            <a:ext cx="963988" cy="1044320"/>
          </a:xfrm>
          <a:prstGeom prst="rect">
            <a:avLst/>
          </a:prstGeom>
          <a:noFill/>
          <a:scene3d>
            <a:camera prst="perspectiveHeroicExtremeLeftFacing"/>
            <a:lightRig rig="threePt" dir="t"/>
          </a:scene3d>
          <a:sp3d>
            <a:bevelT w="165100" prst="coolSlant"/>
          </a:sp3d>
        </p:spPr>
      </p:pic>
      <p:pic>
        <p:nvPicPr>
          <p:cNvPr id="21" name="Picture 14" descr="D:\imagesCAMKPCM1.jpg"/>
          <p:cNvPicPr>
            <a:picLocks noChangeAspect="1" noChangeArrowheads="1"/>
          </p:cNvPicPr>
          <p:nvPr/>
        </p:nvPicPr>
        <p:blipFill>
          <a:blip r:embed="rId5" cstate="print"/>
          <a:srcRect/>
          <a:stretch>
            <a:fillRect/>
          </a:stretch>
        </p:blipFill>
        <p:spPr bwMode="auto">
          <a:xfrm rot="19658750">
            <a:off x="7151262" y="223236"/>
            <a:ext cx="1151254" cy="1092626"/>
          </a:xfrm>
          <a:prstGeom prst="rect">
            <a:avLst/>
          </a:prstGeom>
          <a:noFill/>
          <a:scene3d>
            <a:camera prst="orthographicFront"/>
            <a:lightRig rig="threePt" dir="t"/>
          </a:scene3d>
          <a:sp3d contourW="38100">
            <a:bevelT w="165100" h="107950" prst="coolSlant"/>
            <a:bevelB h="114300"/>
            <a:contourClr>
              <a:schemeClr val="tx1"/>
            </a:contourClr>
          </a:sp3d>
        </p:spPr>
      </p:pic>
      <p:sp>
        <p:nvSpPr>
          <p:cNvPr id="25" name="Text Box 3423"/>
          <p:cNvSpPr txBox="1">
            <a:spLocks noChangeArrowheads="1"/>
          </p:cNvSpPr>
          <p:nvPr/>
        </p:nvSpPr>
        <p:spPr bwMode="auto">
          <a:xfrm rot="19036754">
            <a:off x="-59110" y="377254"/>
            <a:ext cx="1232517" cy="307777"/>
          </a:xfrm>
          <a:prstGeom prst="rect">
            <a:avLst/>
          </a:prstGeom>
          <a:noFill/>
          <a:ln w="9525" algn="ctr">
            <a:noFill/>
            <a:miter lim="800000"/>
            <a:headEnd/>
            <a:tailEnd/>
          </a:ln>
          <a:effectLst/>
        </p:spPr>
        <p:txBody>
          <a:bodyPr wrap="none">
            <a:spAutoFit/>
          </a:bodyPr>
          <a:lstStyle/>
          <a:p>
            <a:pPr algn="ctr"/>
            <a:r>
              <a:rPr lang="es-ES" sz="1400" b="1" dirty="0" smtClean="0">
                <a:effectLst>
                  <a:outerShdw blurRad="38100" dist="38100" dir="2700000" algn="tl">
                    <a:srgbClr val="000000"/>
                  </a:outerShdw>
                </a:effectLst>
                <a:latin typeface="Forte" pitchFamily="66" charset="0"/>
              </a:rPr>
              <a:t>TERRITORIO</a:t>
            </a:r>
            <a:endParaRPr lang="es-ES" sz="1400" b="1" dirty="0">
              <a:effectLst>
                <a:outerShdw blurRad="38100" dist="38100" dir="2700000" algn="tl">
                  <a:srgbClr val="000000"/>
                </a:outerShdw>
              </a:effectLst>
              <a:latin typeface="Forte" pitchFamily="66" charset="0"/>
            </a:endParaRPr>
          </a:p>
        </p:txBody>
      </p:sp>
      <p:sp>
        <p:nvSpPr>
          <p:cNvPr id="26" name="Text Box 3423"/>
          <p:cNvSpPr txBox="1">
            <a:spLocks noChangeArrowheads="1"/>
          </p:cNvSpPr>
          <p:nvPr/>
        </p:nvSpPr>
        <p:spPr bwMode="auto">
          <a:xfrm rot="19371156">
            <a:off x="7943603" y="6209310"/>
            <a:ext cx="1232517" cy="307777"/>
          </a:xfrm>
          <a:prstGeom prst="rect">
            <a:avLst/>
          </a:prstGeom>
          <a:noFill/>
          <a:ln w="9525" algn="ctr">
            <a:noFill/>
            <a:miter lim="800000"/>
            <a:headEnd/>
            <a:tailEnd/>
          </a:ln>
          <a:effectLst/>
        </p:spPr>
        <p:txBody>
          <a:bodyPr wrap="none">
            <a:spAutoFit/>
          </a:bodyPr>
          <a:lstStyle/>
          <a:p>
            <a:pPr algn="ctr"/>
            <a:r>
              <a:rPr lang="es-ES" sz="1400" b="1" dirty="0" smtClean="0">
                <a:effectLst>
                  <a:outerShdw blurRad="38100" dist="38100" dir="2700000" algn="tl">
                    <a:srgbClr val="000000"/>
                  </a:outerShdw>
                </a:effectLst>
                <a:latin typeface="Forte" pitchFamily="66" charset="0"/>
              </a:rPr>
              <a:t>TERRITORIO</a:t>
            </a:r>
            <a:endParaRPr lang="es-ES" sz="1400" b="1" dirty="0">
              <a:effectLst>
                <a:outerShdw blurRad="38100" dist="38100" dir="2700000" algn="tl">
                  <a:srgbClr val="000000"/>
                </a:outerShdw>
              </a:effectLst>
              <a:latin typeface="Forte" pitchFamily="66" charset="0"/>
            </a:endParaRPr>
          </a:p>
        </p:txBody>
      </p:sp>
      <p:sp>
        <p:nvSpPr>
          <p:cNvPr id="27" name="Text Box 3423"/>
          <p:cNvSpPr txBox="1">
            <a:spLocks noChangeArrowheads="1"/>
          </p:cNvSpPr>
          <p:nvPr/>
        </p:nvSpPr>
        <p:spPr bwMode="auto">
          <a:xfrm rot="1758515">
            <a:off x="-3554" y="6268254"/>
            <a:ext cx="1232517" cy="307777"/>
          </a:xfrm>
          <a:prstGeom prst="rect">
            <a:avLst/>
          </a:prstGeom>
          <a:noFill/>
          <a:ln w="9525" algn="ctr">
            <a:noFill/>
            <a:miter lim="800000"/>
            <a:headEnd/>
            <a:tailEnd/>
          </a:ln>
          <a:effectLst/>
        </p:spPr>
        <p:txBody>
          <a:bodyPr wrap="none">
            <a:spAutoFit/>
          </a:bodyPr>
          <a:lstStyle/>
          <a:p>
            <a:pPr algn="ctr"/>
            <a:r>
              <a:rPr lang="es-ES" sz="1400" b="1" dirty="0" smtClean="0">
                <a:effectLst>
                  <a:outerShdw blurRad="38100" dist="38100" dir="2700000" algn="tl">
                    <a:srgbClr val="000000"/>
                  </a:outerShdw>
                </a:effectLst>
                <a:latin typeface="Forte" pitchFamily="66" charset="0"/>
              </a:rPr>
              <a:t>TERRITORIO</a:t>
            </a:r>
            <a:endParaRPr lang="es-ES" sz="1400" b="1" dirty="0">
              <a:effectLst>
                <a:outerShdw blurRad="38100" dist="38100" dir="2700000" algn="tl">
                  <a:srgbClr val="000000"/>
                </a:outerShdw>
              </a:effectLst>
              <a:latin typeface="Forte" pitchFamily="66" charset="0"/>
            </a:endParaRPr>
          </a:p>
        </p:txBody>
      </p:sp>
      <p:pic>
        <p:nvPicPr>
          <p:cNvPr id="28" name="Picture 8" descr="D:\imagesCAUTGE4R.jpg"/>
          <p:cNvPicPr>
            <a:picLocks noChangeAspect="1" noChangeArrowheads="1"/>
          </p:cNvPicPr>
          <p:nvPr/>
        </p:nvPicPr>
        <p:blipFill>
          <a:blip r:embed="rId6" cstate="print"/>
          <a:srcRect/>
          <a:stretch>
            <a:fillRect/>
          </a:stretch>
        </p:blipFill>
        <p:spPr bwMode="auto">
          <a:xfrm rot="20022008">
            <a:off x="3564197" y="3739264"/>
            <a:ext cx="993347" cy="883556"/>
          </a:xfrm>
          <a:prstGeom prst="rect">
            <a:avLst/>
          </a:prstGeom>
          <a:noFill/>
          <a:scene3d>
            <a:camera prst="perspectiveContrastingRightFacing"/>
            <a:lightRig rig="threePt" dir="t"/>
          </a:scene3d>
          <a:sp3d contourW="25400" prstMaterial="dkEdge">
            <a:bevelT w="165100" prst="coolSlant"/>
            <a:bevelB w="107950" prst="angle"/>
          </a:sp3d>
        </p:spPr>
      </p:pic>
      <p:pic>
        <p:nvPicPr>
          <p:cNvPr id="32" name="Picture 21" descr="D:\imagesCAB3CCC3.jpg"/>
          <p:cNvPicPr>
            <a:picLocks noChangeAspect="1" noChangeArrowheads="1"/>
          </p:cNvPicPr>
          <p:nvPr/>
        </p:nvPicPr>
        <p:blipFill>
          <a:blip r:embed="rId7" cstate="print"/>
          <a:srcRect/>
          <a:stretch>
            <a:fillRect/>
          </a:stretch>
        </p:blipFill>
        <p:spPr bwMode="auto">
          <a:xfrm rot="1080891">
            <a:off x="6182558" y="705458"/>
            <a:ext cx="1219200" cy="1295223"/>
          </a:xfrm>
          <a:prstGeom prst="rect">
            <a:avLst/>
          </a:prstGeom>
          <a:noFill/>
          <a:scene3d>
            <a:camera prst="perspectiveHeroicExtremeRightFacing"/>
            <a:lightRig rig="twoPt" dir="t"/>
          </a:scene3d>
          <a:sp3d z="101600" prstMaterial="dkEdge">
            <a:bevelT w="165100" prst="coolSlant"/>
            <a:bevelB w="50800"/>
          </a:sp3d>
        </p:spPr>
      </p:pic>
      <p:sp>
        <p:nvSpPr>
          <p:cNvPr id="34" name="33 Rectángulo"/>
          <p:cNvSpPr/>
          <p:nvPr/>
        </p:nvSpPr>
        <p:spPr>
          <a:xfrm rot="1963951">
            <a:off x="3893979" y="5012027"/>
            <a:ext cx="2448272" cy="1628800"/>
          </a:xfrm>
          <a:prstGeom prst="rect">
            <a:avLst/>
          </a:prstGeom>
          <a:solidFill>
            <a:schemeClr val="accent3">
              <a:lumMod val="50000"/>
            </a:schemeClr>
          </a:solidFill>
          <a:ln>
            <a:noFill/>
          </a:ln>
          <a:scene3d>
            <a:camera prst="isometricOffAxis1Right">
              <a:rot lat="0" lon="20039998" rev="2400000"/>
            </a:camera>
            <a:lightRig rig="twoPt" dir="t"/>
          </a:scene3d>
          <a:sp3d prstMaterial="softEdge">
            <a:bevelT w="165100" prst="coolSlant"/>
            <a:bevelB w="254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i="1" dirty="0" smtClean="0">
                <a:solidFill>
                  <a:schemeClr val="bg2"/>
                </a:solidFill>
                <a:latin typeface="Arial Black" pitchFamily="34" charset="0"/>
              </a:rPr>
              <a:t>Medio Institucional </a:t>
            </a:r>
          </a:p>
          <a:p>
            <a:pPr algn="ctr"/>
            <a:r>
              <a:rPr lang="es-ES_tradnl" sz="2400" b="1" i="1" dirty="0" smtClean="0">
                <a:solidFill>
                  <a:schemeClr val="bg2"/>
                </a:solidFill>
                <a:latin typeface="Arial Black" pitchFamily="34" charset="0"/>
              </a:rPr>
              <a:t>y Social</a:t>
            </a:r>
            <a:endParaRPr lang="en-US" sz="2400" b="1" i="1" dirty="0">
              <a:solidFill>
                <a:schemeClr val="bg2"/>
              </a:solidFill>
              <a:latin typeface="Arial Black" pitchFamily="34" charset="0"/>
            </a:endParaRPr>
          </a:p>
        </p:txBody>
      </p:sp>
      <p:sp>
        <p:nvSpPr>
          <p:cNvPr id="35" name="34 Rectángulo"/>
          <p:cNvSpPr/>
          <p:nvPr/>
        </p:nvSpPr>
        <p:spPr>
          <a:xfrm rot="2019362">
            <a:off x="349610" y="2921150"/>
            <a:ext cx="2420199" cy="1993655"/>
          </a:xfrm>
          <a:prstGeom prst="rect">
            <a:avLst/>
          </a:prstGeom>
          <a:solidFill>
            <a:schemeClr val="accent1">
              <a:lumMod val="50000"/>
            </a:schemeClr>
          </a:solidFill>
          <a:ln>
            <a:solidFill>
              <a:schemeClr val="accent3"/>
            </a:solidFill>
          </a:ln>
          <a:scene3d>
            <a:camera prst="isometricOffAxis2Left"/>
            <a:lightRig rig="threePt" dir="t"/>
          </a:scene3d>
          <a:sp3d prstMaterial="softEdge">
            <a:bevelT w="165100" prst="coolSlant"/>
            <a:bevelB w="13335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200" b="1" i="1" dirty="0" smtClean="0">
                <a:solidFill>
                  <a:schemeClr val="tx1"/>
                </a:solidFill>
                <a:effectLst>
                  <a:outerShdw blurRad="38100" dist="38100" dir="2700000" algn="tl">
                    <a:srgbClr val="000000">
                      <a:alpha val="43137"/>
                    </a:srgbClr>
                  </a:outerShdw>
                </a:effectLst>
                <a:latin typeface="Arial Black" pitchFamily="34" charset="0"/>
                <a:ea typeface="SimHei" pitchFamily="49" charset="-122"/>
              </a:rPr>
              <a:t>Mercado de Factores, Insumos, Tecnología y Servicios</a:t>
            </a:r>
            <a:endParaRPr lang="en-US" sz="2200" b="1" i="1" dirty="0">
              <a:solidFill>
                <a:schemeClr val="tx1"/>
              </a:solidFill>
              <a:effectLst>
                <a:outerShdw blurRad="38100" dist="38100" dir="2700000" algn="tl">
                  <a:srgbClr val="000000">
                    <a:alpha val="43137"/>
                  </a:srgbClr>
                </a:outerShdw>
              </a:effectLst>
              <a:latin typeface="Arial Black" pitchFamily="34" charset="0"/>
              <a:ea typeface="SimHei" pitchFamily="49" charset="-122"/>
            </a:endParaRPr>
          </a:p>
        </p:txBody>
      </p:sp>
      <p:sp>
        <p:nvSpPr>
          <p:cNvPr id="36" name="35 Rectángulo"/>
          <p:cNvSpPr/>
          <p:nvPr/>
        </p:nvSpPr>
        <p:spPr>
          <a:xfrm rot="19959556">
            <a:off x="6831090" y="3120560"/>
            <a:ext cx="2062747" cy="1591080"/>
          </a:xfrm>
          <a:prstGeom prst="rect">
            <a:avLst/>
          </a:prstGeom>
          <a:solidFill>
            <a:srgbClr val="DF071C"/>
          </a:solidFill>
          <a:ln>
            <a:solidFill>
              <a:schemeClr val="accent6">
                <a:lumMod val="60000"/>
                <a:lumOff val="40000"/>
              </a:schemeClr>
            </a:solidFill>
          </a:ln>
          <a:scene3d>
            <a:camera prst="orthographicFront"/>
            <a:lightRig rig="sunrise" dir="t"/>
          </a:scene3d>
          <a:sp3d contourW="25400" prstMaterial="dkEdge">
            <a:bevelT w="165100" prst="coolSlant"/>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200" b="1" i="1" dirty="0" smtClean="0">
                <a:solidFill>
                  <a:schemeClr val="bg2"/>
                </a:solidFill>
                <a:effectLst>
                  <a:outerShdw blurRad="38100" dist="38100" dir="2700000" algn="tl">
                    <a:srgbClr val="000000">
                      <a:alpha val="43137"/>
                    </a:srgbClr>
                  </a:outerShdw>
                </a:effectLst>
                <a:latin typeface="Arial Black" pitchFamily="34" charset="0"/>
              </a:rPr>
              <a:t>Mercado de Productos</a:t>
            </a:r>
            <a:endParaRPr lang="en-US" sz="2200" b="1" i="1" dirty="0">
              <a:solidFill>
                <a:schemeClr val="bg2"/>
              </a:solidFill>
              <a:effectLst>
                <a:outerShdw blurRad="38100" dist="38100" dir="2700000" algn="tl">
                  <a:srgbClr val="000000">
                    <a:alpha val="43137"/>
                  </a:srgbClr>
                </a:outerShdw>
              </a:effectLst>
              <a:latin typeface="Arial Black" pitchFamily="34" charset="0"/>
            </a:endParaRPr>
          </a:p>
        </p:txBody>
      </p:sp>
      <p:cxnSp>
        <p:nvCxnSpPr>
          <p:cNvPr id="37" name="36 Conector recto"/>
          <p:cNvCxnSpPr/>
          <p:nvPr/>
        </p:nvCxnSpPr>
        <p:spPr>
          <a:xfrm flipV="1">
            <a:off x="1547664" y="5445224"/>
            <a:ext cx="0" cy="711696"/>
          </a:xfrm>
          <a:prstGeom prst="line">
            <a:avLst/>
          </a:prstGeom>
          <a:ln w="3810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flipV="1">
            <a:off x="8100392" y="5013176"/>
            <a:ext cx="0" cy="1287760"/>
          </a:xfrm>
          <a:prstGeom prst="line">
            <a:avLst/>
          </a:prstGeom>
          <a:ln w="5715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pic>
        <p:nvPicPr>
          <p:cNvPr id="39" name="Picture 2" descr="D:\tierra.jpg"/>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3935586" y="-7168"/>
            <a:ext cx="2140024" cy="2140024"/>
          </a:xfrm>
          <a:prstGeom prst="rect">
            <a:avLst/>
          </a:prstGeom>
          <a:noFill/>
          <a:scene3d>
            <a:camera prst="orthographicFront"/>
            <a:lightRig rig="chilly" dir="t"/>
          </a:scene3d>
          <a:sp3d>
            <a:bevelT w="190500" h="114300" prst="coolSlant"/>
            <a:bevelB w="69850" h="120650"/>
          </a:sp3d>
        </p:spPr>
      </p:pic>
      <p:sp>
        <p:nvSpPr>
          <p:cNvPr id="45" name="44 Flecha derecha"/>
          <p:cNvSpPr/>
          <p:nvPr/>
        </p:nvSpPr>
        <p:spPr>
          <a:xfrm rot="5400000">
            <a:off x="4139952" y="4221088"/>
            <a:ext cx="1296144" cy="1296144"/>
          </a:xfrm>
          <a:prstGeom prst="rightArrow">
            <a:avLst/>
          </a:prstGeom>
          <a:solidFill>
            <a:srgbClr val="00CC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5 Flecha derecha"/>
          <p:cNvSpPr/>
          <p:nvPr/>
        </p:nvSpPr>
        <p:spPr>
          <a:xfrm rot="16200000">
            <a:off x="4103948" y="1592796"/>
            <a:ext cx="1512168" cy="1584176"/>
          </a:xfrm>
          <a:prstGeom prst="rightArrow">
            <a:avLst/>
          </a:prstGeom>
          <a:solidFill>
            <a:srgbClr val="00CC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46 Flecha derecha"/>
          <p:cNvSpPr/>
          <p:nvPr/>
        </p:nvSpPr>
        <p:spPr>
          <a:xfrm>
            <a:off x="5868144" y="2780928"/>
            <a:ext cx="1512168" cy="1224136"/>
          </a:xfrm>
          <a:prstGeom prst="rightArrow">
            <a:avLst/>
          </a:prstGeom>
          <a:solidFill>
            <a:srgbClr val="00CC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26" name="Picture 2" descr="C:\Users\Mary\Desktop\FIGURITAS 2011\imagesCAMJOZ7S.jpg"/>
          <p:cNvPicPr>
            <a:picLocks noChangeAspect="1" noChangeArrowheads="1"/>
          </p:cNvPicPr>
          <p:nvPr/>
        </p:nvPicPr>
        <p:blipFill>
          <a:blip r:embed="rId9" cstate="print"/>
          <a:srcRect/>
          <a:stretch>
            <a:fillRect/>
          </a:stretch>
        </p:blipFill>
        <p:spPr bwMode="auto">
          <a:xfrm>
            <a:off x="4067944" y="2717294"/>
            <a:ext cx="1315530" cy="1431786"/>
          </a:xfrm>
          <a:prstGeom prst="rect">
            <a:avLst/>
          </a:prstGeom>
          <a:noFill/>
        </p:spPr>
      </p:pic>
      <p:sp>
        <p:nvSpPr>
          <p:cNvPr id="44" name="43 Flecha derecha"/>
          <p:cNvSpPr/>
          <p:nvPr/>
        </p:nvSpPr>
        <p:spPr>
          <a:xfrm rot="10800000">
            <a:off x="2267744" y="2924944"/>
            <a:ext cx="1512168" cy="1224136"/>
          </a:xfrm>
          <a:prstGeom prst="rightArrow">
            <a:avLst/>
          </a:prstGeom>
          <a:solidFill>
            <a:srgbClr val="00CC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50 CuadroTexto"/>
          <p:cNvSpPr txBox="1"/>
          <p:nvPr/>
        </p:nvSpPr>
        <p:spPr>
          <a:xfrm rot="19849426">
            <a:off x="466315" y="3490976"/>
            <a:ext cx="8414804" cy="707886"/>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S_tradnl" sz="4000" b="1" dirty="0" smtClean="0">
                <a:ln w="50800"/>
                <a:solidFill>
                  <a:schemeClr val="tx1">
                    <a:lumMod val="60000"/>
                    <a:lumOff val="40000"/>
                  </a:schemeClr>
                </a:solidFill>
                <a:effectLst>
                  <a:outerShdw blurRad="38100" dist="38100" dir="2700000" algn="tl">
                    <a:srgbClr val="000000">
                      <a:alpha val="43137"/>
                    </a:srgbClr>
                  </a:outerShdw>
                </a:effectLst>
                <a:latin typeface="Arial Black" pitchFamily="34" charset="0"/>
                <a:ea typeface="SimHei" pitchFamily="49" charset="-122"/>
              </a:rPr>
              <a:t>EMPRESA</a:t>
            </a:r>
            <a:r>
              <a:rPr lang="es-ES_tradnl" sz="4000" b="1" dirty="0" smtClean="0">
                <a:ln w="50800"/>
                <a:solidFill>
                  <a:schemeClr val="bg1">
                    <a:shade val="50000"/>
                  </a:schemeClr>
                </a:solidFill>
                <a:latin typeface="Arial Black" pitchFamily="34" charset="0"/>
                <a:ea typeface="SimHei" pitchFamily="49" charset="-122"/>
              </a:rPr>
              <a:t> </a:t>
            </a:r>
            <a:r>
              <a:rPr lang="es-ES_tradnl" sz="4000" b="1" dirty="0" smtClean="0">
                <a:ln w="50800"/>
                <a:solidFill>
                  <a:srgbClr val="00CCFF"/>
                </a:solidFill>
                <a:latin typeface="Arial Black" pitchFamily="34" charset="0"/>
                <a:ea typeface="SimHei" pitchFamily="49" charset="-122"/>
              </a:rPr>
              <a:t>E INTERACCIONES</a:t>
            </a:r>
            <a:endParaRPr lang="en-US" sz="4000" b="1" dirty="0">
              <a:ln w="50800"/>
              <a:solidFill>
                <a:srgbClr val="00CCFF"/>
              </a:solidFill>
              <a:latin typeface="Arial Black" pitchFamily="34" charset="0"/>
              <a:ea typeface="SimHei" pitchFamily="49" charset="-122"/>
            </a:endParaRPr>
          </a:p>
        </p:txBody>
      </p:sp>
      <p:cxnSp>
        <p:nvCxnSpPr>
          <p:cNvPr id="8" name="7 Conector recto"/>
          <p:cNvCxnSpPr/>
          <p:nvPr/>
        </p:nvCxnSpPr>
        <p:spPr>
          <a:xfrm>
            <a:off x="1115616" y="836712"/>
            <a:ext cx="0" cy="1296144"/>
          </a:xfrm>
          <a:prstGeom prst="line">
            <a:avLst/>
          </a:prstGeom>
          <a:ln w="5715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rot="19785470">
            <a:off x="5612699" y="301310"/>
            <a:ext cx="2287806" cy="461665"/>
          </a:xfrm>
          <a:prstGeom prst="rect">
            <a:avLst/>
          </a:prstGeom>
          <a:noFill/>
        </p:spPr>
        <p:txBody>
          <a:bodyPr wrap="none" rtlCol="0">
            <a:spAutoFit/>
          </a:bodyPr>
          <a:lstStyle/>
          <a:p>
            <a:r>
              <a:rPr lang="es-ES_tradnl" sz="2400" b="1" kern="1800" spc="300" dirty="0" smtClean="0">
                <a:solidFill>
                  <a:srgbClr val="00CCFF"/>
                </a:solidFill>
                <a:effectLst>
                  <a:outerShdw blurRad="38100" dist="38100" dir="2700000" algn="tl">
                    <a:srgbClr val="000000">
                      <a:alpha val="43137"/>
                    </a:srgbClr>
                  </a:outerShdw>
                </a:effectLst>
                <a:latin typeface="Arial Black" pitchFamily="34" charset="0"/>
              </a:rPr>
              <a:t>GERENCIA</a:t>
            </a:r>
            <a:endParaRPr lang="en-US" sz="2400" b="1" kern="1800" spc="300" dirty="0" smtClean="0">
              <a:solidFill>
                <a:srgbClr val="00CCFF"/>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ppt_x"/>
                                          </p:val>
                                        </p:tav>
                                        <p:tav tm="100000">
                                          <p:val>
                                            <p:strVal val="#ppt_x"/>
                                          </p:val>
                                        </p:tav>
                                      </p:tavLst>
                                    </p:anim>
                                    <p:anim calcmode="lin" valueType="num">
                                      <p:cBhvr additive="base">
                                        <p:cTn id="28" dur="20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000" fill="hold"/>
                                        <p:tgtEl>
                                          <p:spTgt spid="14"/>
                                        </p:tgtEl>
                                        <p:attrNameLst>
                                          <p:attrName>ppt_x</p:attrName>
                                        </p:attrNameLst>
                                      </p:cBhvr>
                                      <p:tavLst>
                                        <p:tav tm="0">
                                          <p:val>
                                            <p:strVal val="#ppt_x"/>
                                          </p:val>
                                        </p:tav>
                                        <p:tav tm="100000">
                                          <p:val>
                                            <p:strVal val="#ppt_x"/>
                                          </p:val>
                                        </p:tav>
                                      </p:tavLst>
                                    </p:anim>
                                    <p:anim calcmode="lin" valueType="num">
                                      <p:cBhvr additive="base">
                                        <p:cTn id="32" dur="2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000" fill="hold"/>
                                        <p:tgtEl>
                                          <p:spTgt spid="16"/>
                                        </p:tgtEl>
                                        <p:attrNameLst>
                                          <p:attrName>ppt_x</p:attrName>
                                        </p:attrNameLst>
                                      </p:cBhvr>
                                      <p:tavLst>
                                        <p:tav tm="0">
                                          <p:val>
                                            <p:strVal val="#ppt_x"/>
                                          </p:val>
                                        </p:tav>
                                        <p:tav tm="100000">
                                          <p:val>
                                            <p:strVal val="#ppt_x"/>
                                          </p:val>
                                        </p:tav>
                                      </p:tavLst>
                                    </p:anim>
                                    <p:anim calcmode="lin" valueType="num">
                                      <p:cBhvr additive="base">
                                        <p:cTn id="36" dur="2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2000" fill="hold"/>
                                        <p:tgtEl>
                                          <p:spTgt spid="18"/>
                                        </p:tgtEl>
                                        <p:attrNameLst>
                                          <p:attrName>ppt_x</p:attrName>
                                        </p:attrNameLst>
                                      </p:cBhvr>
                                      <p:tavLst>
                                        <p:tav tm="0">
                                          <p:val>
                                            <p:strVal val="#ppt_x"/>
                                          </p:val>
                                        </p:tav>
                                        <p:tav tm="100000">
                                          <p:val>
                                            <p:strVal val="#ppt_x"/>
                                          </p:val>
                                        </p:tav>
                                      </p:tavLst>
                                    </p:anim>
                                    <p:anim calcmode="lin" valueType="num">
                                      <p:cBhvr additive="base">
                                        <p:cTn id="40" dur="20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2000" fill="hold"/>
                                        <p:tgtEl>
                                          <p:spTgt spid="21"/>
                                        </p:tgtEl>
                                        <p:attrNameLst>
                                          <p:attrName>ppt_x</p:attrName>
                                        </p:attrNameLst>
                                      </p:cBhvr>
                                      <p:tavLst>
                                        <p:tav tm="0">
                                          <p:val>
                                            <p:strVal val="#ppt_x"/>
                                          </p:val>
                                        </p:tav>
                                        <p:tav tm="100000">
                                          <p:val>
                                            <p:strVal val="#ppt_x"/>
                                          </p:val>
                                        </p:tav>
                                      </p:tavLst>
                                    </p:anim>
                                    <p:anim calcmode="lin" valueType="num">
                                      <p:cBhvr additive="base">
                                        <p:cTn id="44" dur="20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2000" fill="hold"/>
                                        <p:tgtEl>
                                          <p:spTgt spid="25"/>
                                        </p:tgtEl>
                                        <p:attrNameLst>
                                          <p:attrName>ppt_x</p:attrName>
                                        </p:attrNameLst>
                                      </p:cBhvr>
                                      <p:tavLst>
                                        <p:tav tm="0">
                                          <p:val>
                                            <p:strVal val="#ppt_x"/>
                                          </p:val>
                                        </p:tav>
                                        <p:tav tm="100000">
                                          <p:val>
                                            <p:strVal val="#ppt_x"/>
                                          </p:val>
                                        </p:tav>
                                      </p:tavLst>
                                    </p:anim>
                                    <p:anim calcmode="lin" valueType="num">
                                      <p:cBhvr additive="base">
                                        <p:cTn id="48" dur="20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2000" fill="hold"/>
                                        <p:tgtEl>
                                          <p:spTgt spid="26"/>
                                        </p:tgtEl>
                                        <p:attrNameLst>
                                          <p:attrName>ppt_x</p:attrName>
                                        </p:attrNameLst>
                                      </p:cBhvr>
                                      <p:tavLst>
                                        <p:tav tm="0">
                                          <p:val>
                                            <p:strVal val="#ppt_x"/>
                                          </p:val>
                                        </p:tav>
                                        <p:tav tm="100000">
                                          <p:val>
                                            <p:strVal val="#ppt_x"/>
                                          </p:val>
                                        </p:tav>
                                      </p:tavLst>
                                    </p:anim>
                                    <p:anim calcmode="lin" valueType="num">
                                      <p:cBhvr additive="base">
                                        <p:cTn id="52" dur="20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2000" fill="hold"/>
                                        <p:tgtEl>
                                          <p:spTgt spid="27"/>
                                        </p:tgtEl>
                                        <p:attrNameLst>
                                          <p:attrName>ppt_x</p:attrName>
                                        </p:attrNameLst>
                                      </p:cBhvr>
                                      <p:tavLst>
                                        <p:tav tm="0">
                                          <p:val>
                                            <p:strVal val="#ppt_x"/>
                                          </p:val>
                                        </p:tav>
                                        <p:tav tm="100000">
                                          <p:val>
                                            <p:strVal val="#ppt_x"/>
                                          </p:val>
                                        </p:tav>
                                      </p:tavLst>
                                    </p:anim>
                                    <p:anim calcmode="lin" valueType="num">
                                      <p:cBhvr additive="base">
                                        <p:cTn id="56" dur="20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2000" fill="hold"/>
                                        <p:tgtEl>
                                          <p:spTgt spid="28"/>
                                        </p:tgtEl>
                                        <p:attrNameLst>
                                          <p:attrName>ppt_x</p:attrName>
                                        </p:attrNameLst>
                                      </p:cBhvr>
                                      <p:tavLst>
                                        <p:tav tm="0">
                                          <p:val>
                                            <p:strVal val="#ppt_x"/>
                                          </p:val>
                                        </p:tav>
                                        <p:tav tm="100000">
                                          <p:val>
                                            <p:strVal val="#ppt_x"/>
                                          </p:val>
                                        </p:tav>
                                      </p:tavLst>
                                    </p:anim>
                                    <p:anim calcmode="lin" valueType="num">
                                      <p:cBhvr additive="base">
                                        <p:cTn id="60" dur="20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2000" fill="hold"/>
                                        <p:tgtEl>
                                          <p:spTgt spid="32"/>
                                        </p:tgtEl>
                                        <p:attrNameLst>
                                          <p:attrName>ppt_x</p:attrName>
                                        </p:attrNameLst>
                                      </p:cBhvr>
                                      <p:tavLst>
                                        <p:tav tm="0">
                                          <p:val>
                                            <p:strVal val="#ppt_x"/>
                                          </p:val>
                                        </p:tav>
                                        <p:tav tm="100000">
                                          <p:val>
                                            <p:strVal val="#ppt_x"/>
                                          </p:val>
                                        </p:tav>
                                      </p:tavLst>
                                    </p:anim>
                                    <p:anim calcmode="lin" valueType="num">
                                      <p:cBhvr additive="base">
                                        <p:cTn id="64" dur="20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2000" fill="hold"/>
                                        <p:tgtEl>
                                          <p:spTgt spid="34"/>
                                        </p:tgtEl>
                                        <p:attrNameLst>
                                          <p:attrName>ppt_x</p:attrName>
                                        </p:attrNameLst>
                                      </p:cBhvr>
                                      <p:tavLst>
                                        <p:tav tm="0">
                                          <p:val>
                                            <p:strVal val="#ppt_x"/>
                                          </p:val>
                                        </p:tav>
                                        <p:tav tm="100000">
                                          <p:val>
                                            <p:strVal val="#ppt_x"/>
                                          </p:val>
                                        </p:tav>
                                      </p:tavLst>
                                    </p:anim>
                                    <p:anim calcmode="lin" valueType="num">
                                      <p:cBhvr additive="base">
                                        <p:cTn id="68" dur="20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2000" fill="hold"/>
                                        <p:tgtEl>
                                          <p:spTgt spid="35"/>
                                        </p:tgtEl>
                                        <p:attrNameLst>
                                          <p:attrName>ppt_x</p:attrName>
                                        </p:attrNameLst>
                                      </p:cBhvr>
                                      <p:tavLst>
                                        <p:tav tm="0">
                                          <p:val>
                                            <p:strVal val="#ppt_x"/>
                                          </p:val>
                                        </p:tav>
                                        <p:tav tm="100000">
                                          <p:val>
                                            <p:strVal val="#ppt_x"/>
                                          </p:val>
                                        </p:tav>
                                      </p:tavLst>
                                    </p:anim>
                                    <p:anim calcmode="lin" valueType="num">
                                      <p:cBhvr additive="base">
                                        <p:cTn id="72" dur="2000" fill="hold"/>
                                        <p:tgtEl>
                                          <p:spTgt spid="3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2000" fill="hold"/>
                                        <p:tgtEl>
                                          <p:spTgt spid="36"/>
                                        </p:tgtEl>
                                        <p:attrNameLst>
                                          <p:attrName>ppt_x</p:attrName>
                                        </p:attrNameLst>
                                      </p:cBhvr>
                                      <p:tavLst>
                                        <p:tav tm="0">
                                          <p:val>
                                            <p:strVal val="#ppt_x"/>
                                          </p:val>
                                        </p:tav>
                                        <p:tav tm="100000">
                                          <p:val>
                                            <p:strVal val="#ppt_x"/>
                                          </p:val>
                                        </p:tav>
                                      </p:tavLst>
                                    </p:anim>
                                    <p:anim calcmode="lin" valueType="num">
                                      <p:cBhvr additive="base">
                                        <p:cTn id="76" dur="2000" fill="hold"/>
                                        <p:tgtEl>
                                          <p:spTgt spid="3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2000" fill="hold"/>
                                        <p:tgtEl>
                                          <p:spTgt spid="37"/>
                                        </p:tgtEl>
                                        <p:attrNameLst>
                                          <p:attrName>ppt_x</p:attrName>
                                        </p:attrNameLst>
                                      </p:cBhvr>
                                      <p:tavLst>
                                        <p:tav tm="0">
                                          <p:val>
                                            <p:strVal val="#ppt_x"/>
                                          </p:val>
                                        </p:tav>
                                        <p:tav tm="100000">
                                          <p:val>
                                            <p:strVal val="#ppt_x"/>
                                          </p:val>
                                        </p:tav>
                                      </p:tavLst>
                                    </p:anim>
                                    <p:anim calcmode="lin" valueType="num">
                                      <p:cBhvr additive="base">
                                        <p:cTn id="80" dur="20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2000" fill="hold"/>
                                        <p:tgtEl>
                                          <p:spTgt spid="38"/>
                                        </p:tgtEl>
                                        <p:attrNameLst>
                                          <p:attrName>ppt_x</p:attrName>
                                        </p:attrNameLst>
                                      </p:cBhvr>
                                      <p:tavLst>
                                        <p:tav tm="0">
                                          <p:val>
                                            <p:strVal val="#ppt_x"/>
                                          </p:val>
                                        </p:tav>
                                        <p:tav tm="100000">
                                          <p:val>
                                            <p:strVal val="#ppt_x"/>
                                          </p:val>
                                        </p:tav>
                                      </p:tavLst>
                                    </p:anim>
                                    <p:anim calcmode="lin" valueType="num">
                                      <p:cBhvr additive="base">
                                        <p:cTn id="84" dur="20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2000" fill="hold"/>
                                        <p:tgtEl>
                                          <p:spTgt spid="39"/>
                                        </p:tgtEl>
                                        <p:attrNameLst>
                                          <p:attrName>ppt_x</p:attrName>
                                        </p:attrNameLst>
                                      </p:cBhvr>
                                      <p:tavLst>
                                        <p:tav tm="0">
                                          <p:val>
                                            <p:strVal val="#ppt_x"/>
                                          </p:val>
                                        </p:tav>
                                        <p:tav tm="100000">
                                          <p:val>
                                            <p:strVal val="#ppt_x"/>
                                          </p:val>
                                        </p:tav>
                                      </p:tavLst>
                                    </p:anim>
                                    <p:anim calcmode="lin" valueType="num">
                                      <p:cBhvr additive="base">
                                        <p:cTn id="88" dur="2000" fill="hold"/>
                                        <p:tgtEl>
                                          <p:spTgt spid="3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2000" fill="hold"/>
                                        <p:tgtEl>
                                          <p:spTgt spid="44"/>
                                        </p:tgtEl>
                                        <p:attrNameLst>
                                          <p:attrName>ppt_x</p:attrName>
                                        </p:attrNameLst>
                                      </p:cBhvr>
                                      <p:tavLst>
                                        <p:tav tm="0">
                                          <p:val>
                                            <p:strVal val="#ppt_x"/>
                                          </p:val>
                                        </p:tav>
                                        <p:tav tm="100000">
                                          <p:val>
                                            <p:strVal val="#ppt_x"/>
                                          </p:val>
                                        </p:tav>
                                      </p:tavLst>
                                    </p:anim>
                                    <p:anim calcmode="lin" valueType="num">
                                      <p:cBhvr additive="base">
                                        <p:cTn id="92" dur="2000" fill="hold"/>
                                        <p:tgtEl>
                                          <p:spTgt spid="4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 calcmode="lin" valueType="num">
                                      <p:cBhvr additive="base">
                                        <p:cTn id="95" dur="2000" fill="hold"/>
                                        <p:tgtEl>
                                          <p:spTgt spid="45"/>
                                        </p:tgtEl>
                                        <p:attrNameLst>
                                          <p:attrName>ppt_x</p:attrName>
                                        </p:attrNameLst>
                                      </p:cBhvr>
                                      <p:tavLst>
                                        <p:tav tm="0">
                                          <p:val>
                                            <p:strVal val="#ppt_x"/>
                                          </p:val>
                                        </p:tav>
                                        <p:tav tm="100000">
                                          <p:val>
                                            <p:strVal val="#ppt_x"/>
                                          </p:val>
                                        </p:tav>
                                      </p:tavLst>
                                    </p:anim>
                                    <p:anim calcmode="lin" valueType="num">
                                      <p:cBhvr additive="base">
                                        <p:cTn id="96" dur="2000" fill="hold"/>
                                        <p:tgtEl>
                                          <p:spTgt spid="4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2000" fill="hold"/>
                                        <p:tgtEl>
                                          <p:spTgt spid="46"/>
                                        </p:tgtEl>
                                        <p:attrNameLst>
                                          <p:attrName>ppt_x</p:attrName>
                                        </p:attrNameLst>
                                      </p:cBhvr>
                                      <p:tavLst>
                                        <p:tav tm="0">
                                          <p:val>
                                            <p:strVal val="#ppt_x"/>
                                          </p:val>
                                        </p:tav>
                                        <p:tav tm="100000">
                                          <p:val>
                                            <p:strVal val="#ppt_x"/>
                                          </p:val>
                                        </p:tav>
                                      </p:tavLst>
                                    </p:anim>
                                    <p:anim calcmode="lin" valueType="num">
                                      <p:cBhvr additive="base">
                                        <p:cTn id="100" dur="2000" fill="hold"/>
                                        <p:tgtEl>
                                          <p:spTgt spid="4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2000" fill="hold"/>
                                        <p:tgtEl>
                                          <p:spTgt spid="47"/>
                                        </p:tgtEl>
                                        <p:attrNameLst>
                                          <p:attrName>ppt_x</p:attrName>
                                        </p:attrNameLst>
                                      </p:cBhvr>
                                      <p:tavLst>
                                        <p:tav tm="0">
                                          <p:val>
                                            <p:strVal val="#ppt_x"/>
                                          </p:val>
                                        </p:tav>
                                        <p:tav tm="100000">
                                          <p:val>
                                            <p:strVal val="#ppt_x"/>
                                          </p:val>
                                        </p:tav>
                                      </p:tavLst>
                                    </p:anim>
                                    <p:anim calcmode="lin" valueType="num">
                                      <p:cBhvr additive="base">
                                        <p:cTn id="104" dur="2000" fill="hold"/>
                                        <p:tgtEl>
                                          <p:spTgt spid="47"/>
                                        </p:tgtEl>
                                        <p:attrNameLst>
                                          <p:attrName>ppt_y</p:attrName>
                                        </p:attrNameLst>
                                      </p:cBhvr>
                                      <p:tavLst>
                                        <p:tav tm="0">
                                          <p:val>
                                            <p:strVal val="1+#ppt_h/2"/>
                                          </p:val>
                                        </p:tav>
                                        <p:tav tm="100000">
                                          <p:val>
                                            <p:strVal val="#ppt_y"/>
                                          </p:val>
                                        </p:tav>
                                      </p:tavLst>
                                    </p:anim>
                                  </p:childTnLst>
                                </p:cTn>
                              </p:par>
                              <p:par>
                                <p:cTn id="105" presetID="9" presetClass="emph" presetSubtype="0" grpId="1" nodeType="withEffect">
                                  <p:stCondLst>
                                    <p:cond delay="0"/>
                                  </p:stCondLst>
                                  <p:childTnLst>
                                    <p:set>
                                      <p:cBhvr rctx="PPT">
                                        <p:cTn id="106" dur="indefinite"/>
                                        <p:tgtEl>
                                          <p:spTgt spid="46"/>
                                        </p:tgtEl>
                                        <p:attrNameLst>
                                          <p:attrName>style.opacity</p:attrName>
                                        </p:attrNameLst>
                                      </p:cBhvr>
                                      <p:to>
                                        <p:strVal val="0.5"/>
                                      </p:to>
                                    </p:set>
                                    <p:animEffect filter="image" prLst="opacity: 0.5">
                                      <p:cBhvr rctx="IE">
                                        <p:cTn id="107" dur="indefinite"/>
                                        <p:tgtEl>
                                          <p:spTgt spid="46"/>
                                        </p:tgtEl>
                                      </p:cBhvr>
                                    </p:animEffect>
                                  </p:childTnLst>
                                </p:cTn>
                              </p:par>
                              <p:par>
                                <p:cTn id="108" presetID="9" presetClass="emph" presetSubtype="0" grpId="1" nodeType="withEffect">
                                  <p:stCondLst>
                                    <p:cond delay="0"/>
                                  </p:stCondLst>
                                  <p:childTnLst>
                                    <p:set>
                                      <p:cBhvr rctx="PPT">
                                        <p:cTn id="109" dur="indefinite"/>
                                        <p:tgtEl>
                                          <p:spTgt spid="44"/>
                                        </p:tgtEl>
                                        <p:attrNameLst>
                                          <p:attrName>style.opacity</p:attrName>
                                        </p:attrNameLst>
                                      </p:cBhvr>
                                      <p:to>
                                        <p:strVal val="0.5"/>
                                      </p:to>
                                    </p:set>
                                    <p:animEffect filter="image" prLst="opacity: 0.5">
                                      <p:cBhvr rctx="IE">
                                        <p:cTn id="110" dur="indefinite"/>
                                        <p:tgtEl>
                                          <p:spTgt spid="44"/>
                                        </p:tgtEl>
                                      </p:cBhvr>
                                    </p:animEffect>
                                  </p:childTnLst>
                                </p:cTn>
                              </p:par>
                              <p:par>
                                <p:cTn id="111" presetID="9" presetClass="emph" presetSubtype="0" grpId="1" nodeType="withEffect">
                                  <p:stCondLst>
                                    <p:cond delay="0"/>
                                  </p:stCondLst>
                                  <p:childTnLst>
                                    <p:set>
                                      <p:cBhvr rctx="PPT">
                                        <p:cTn id="112" dur="indefinite"/>
                                        <p:tgtEl>
                                          <p:spTgt spid="45"/>
                                        </p:tgtEl>
                                        <p:attrNameLst>
                                          <p:attrName>style.opacity</p:attrName>
                                        </p:attrNameLst>
                                      </p:cBhvr>
                                      <p:to>
                                        <p:strVal val="0.5"/>
                                      </p:to>
                                    </p:set>
                                    <p:animEffect filter="image" prLst="opacity: 0.5">
                                      <p:cBhvr rctx="IE">
                                        <p:cTn id="113" dur="indefinite"/>
                                        <p:tgtEl>
                                          <p:spTgt spid="45"/>
                                        </p:tgtEl>
                                      </p:cBhvr>
                                    </p:animEffect>
                                  </p:childTnLst>
                                </p:cTn>
                              </p:par>
                              <p:par>
                                <p:cTn id="114" presetID="9" presetClass="emph" presetSubtype="0" grpId="1" nodeType="withEffect">
                                  <p:stCondLst>
                                    <p:cond delay="0"/>
                                  </p:stCondLst>
                                  <p:childTnLst>
                                    <p:set>
                                      <p:cBhvr rctx="PPT">
                                        <p:cTn id="115" dur="indefinite"/>
                                        <p:tgtEl>
                                          <p:spTgt spid="47"/>
                                        </p:tgtEl>
                                        <p:attrNameLst>
                                          <p:attrName>style.opacity</p:attrName>
                                        </p:attrNameLst>
                                      </p:cBhvr>
                                      <p:to>
                                        <p:strVal val="0.5"/>
                                      </p:to>
                                    </p:set>
                                    <p:animEffect filter="image" prLst="opacity: 0.5">
                                      <p:cBhvr rctx="IE">
                                        <p:cTn id="116" dur="indefinite"/>
                                        <p:tgtEl>
                                          <p:spTgt spid="47"/>
                                        </p:tgtEl>
                                      </p:cBhvr>
                                    </p:animEffect>
                                  </p:childTnLst>
                                </p:cTn>
                              </p:par>
                              <p:par>
                                <p:cTn id="117" presetID="20" presetClass="entr" presetSubtype="0" fill="hold" grpId="0" nodeType="with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wedge">
                                      <p:cBhvr>
                                        <p:cTn id="119" dur="2000"/>
                                        <p:tgtEl>
                                          <p:spTgt spid="51"/>
                                        </p:tgtEl>
                                      </p:cBhvr>
                                    </p:animEffect>
                                  </p:childTnLst>
                                </p:cTn>
                              </p:par>
                              <p:par>
                                <p:cTn id="120" presetID="9" presetClass="emph" presetSubtype="0" nodeType="withEffect">
                                  <p:stCondLst>
                                    <p:cond delay="0"/>
                                  </p:stCondLst>
                                  <p:childTnLst>
                                    <p:set>
                                      <p:cBhvr rctx="PPT">
                                        <p:cTn id="121" dur="indefinite"/>
                                        <p:tgtEl>
                                          <p:spTgt spid="103426"/>
                                        </p:tgtEl>
                                        <p:attrNameLst>
                                          <p:attrName>style.opacity</p:attrName>
                                        </p:attrNameLst>
                                      </p:cBhvr>
                                      <p:to>
                                        <p:strVal val="0.5"/>
                                      </p:to>
                                    </p:set>
                                    <p:animEffect filter="image" prLst="opacity: 0.5">
                                      <p:cBhvr rctx="IE">
                                        <p:cTn id="122" dur="indefinite"/>
                                        <p:tgtEl>
                                          <p:spTgt spid="103426"/>
                                        </p:tgtEl>
                                      </p:cBhvr>
                                    </p:animEffect>
                                  </p:childTnLst>
                                </p:cTn>
                              </p:par>
                              <p:par>
                                <p:cTn id="123" presetID="9" presetClass="emph" presetSubtype="0" grpId="1" nodeType="withEffect">
                                  <p:stCondLst>
                                    <p:cond delay="0"/>
                                  </p:stCondLst>
                                  <p:childTnLst>
                                    <p:set>
                                      <p:cBhvr rctx="PPT">
                                        <p:cTn id="124" dur="indefinite"/>
                                        <p:tgtEl>
                                          <p:spTgt spid="51"/>
                                        </p:tgtEl>
                                        <p:attrNameLst>
                                          <p:attrName>style.opacity</p:attrName>
                                        </p:attrNameLst>
                                      </p:cBhvr>
                                      <p:to>
                                        <p:strVal val="0.5"/>
                                      </p:to>
                                    </p:set>
                                    <p:animEffect filter="image" prLst="opacity: 0.5">
                                      <p:cBhvr rctx="IE">
                                        <p:cTn id="125" dur="indefinite"/>
                                        <p:tgtEl>
                                          <p:spTgt spid="51"/>
                                        </p:tgtEl>
                                      </p:cBhvr>
                                    </p:animEffect>
                                  </p:childTnLst>
                                </p:cTn>
                              </p:par>
                              <p:par>
                                <p:cTn id="126" presetID="3" presetClass="entr" presetSubtype="10" fill="hold" nodeType="withEffect">
                                  <p:stCondLst>
                                    <p:cond delay="0"/>
                                  </p:stCondLst>
                                  <p:childTnLst>
                                    <p:set>
                                      <p:cBhvr>
                                        <p:cTn id="127" dur="1" fill="hold">
                                          <p:stCondLst>
                                            <p:cond delay="0"/>
                                          </p:stCondLst>
                                        </p:cTn>
                                        <p:tgtEl>
                                          <p:spTgt spid="103426"/>
                                        </p:tgtEl>
                                        <p:attrNameLst>
                                          <p:attrName>style.visibility</p:attrName>
                                        </p:attrNameLst>
                                      </p:cBhvr>
                                      <p:to>
                                        <p:strVal val="visible"/>
                                      </p:to>
                                    </p:set>
                                    <p:animEffect transition="in" filter="blinds(horizontal)">
                                      <p:cBhvr>
                                        <p:cTn id="128" dur="2000"/>
                                        <p:tgtEl>
                                          <p:spTgt spid="103426"/>
                                        </p:tgtEl>
                                      </p:cBhvr>
                                    </p:animEffect>
                                  </p:childTnLst>
                                </p:cTn>
                              </p:par>
                              <p:par>
                                <p:cTn id="129" presetID="12" presetClass="entr" presetSubtype="2" fill="hold" grpId="0" nodeType="withEffect">
                                  <p:stCondLst>
                                    <p:cond delay="0"/>
                                  </p:stCondLst>
                                  <p:childTnLst>
                                    <p:set>
                                      <p:cBhvr>
                                        <p:cTn id="130" dur="1" fill="hold">
                                          <p:stCondLst>
                                            <p:cond delay="0"/>
                                          </p:stCondLst>
                                        </p:cTn>
                                        <p:tgtEl>
                                          <p:spTgt spid="58"/>
                                        </p:tgtEl>
                                        <p:attrNameLst>
                                          <p:attrName>style.visibility</p:attrName>
                                        </p:attrNameLst>
                                      </p:cBhvr>
                                      <p:to>
                                        <p:strVal val="visible"/>
                                      </p:to>
                                    </p:set>
                                    <p:animEffect transition="in" filter="slide(fromRight)">
                                      <p:cBhvr>
                                        <p:cTn id="131" dur="2000"/>
                                        <p:tgtEl>
                                          <p:spTgt spid="58"/>
                                        </p:tgtEl>
                                      </p:cBhvr>
                                    </p:animEffect>
                                  </p:childTnLst>
                                </p:cTn>
                              </p:par>
                              <p:par>
                                <p:cTn id="132" presetID="9" presetClass="emph" presetSubtype="0" grpId="0" nodeType="withEffect">
                                  <p:stCondLst>
                                    <p:cond delay="0"/>
                                  </p:stCondLst>
                                  <p:childTnLst>
                                    <p:set>
                                      <p:cBhvr rctx="PPT">
                                        <p:cTn id="133" dur="indefinite"/>
                                        <p:tgtEl>
                                          <p:spTgt spid="33"/>
                                        </p:tgtEl>
                                        <p:attrNameLst>
                                          <p:attrName>style.opacity</p:attrName>
                                        </p:attrNameLst>
                                      </p:cBhvr>
                                      <p:to>
                                        <p:strVal val="0.5"/>
                                      </p:to>
                                    </p:set>
                                    <p:animEffect filter="image" prLst="opacity: 0.5">
                                      <p:cBhvr rctx="IE">
                                        <p:cTn id="134" dur="indefinite"/>
                                        <p:tgtEl>
                                          <p:spTgt spid="33"/>
                                        </p:tgtEl>
                                      </p:cBhvr>
                                    </p:animEffect>
                                  </p:childTnLst>
                                </p:cTn>
                              </p:par>
                              <p:par>
                                <p:cTn id="135" presetID="13" presetClass="entr" presetSubtype="16" fill="hold" grpId="1" nodeType="with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plus(in)">
                                      <p:cBhvr>
                                        <p:cTn id="13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6" grpId="0" animBg="1"/>
      <p:bldP spid="25" grpId="0"/>
      <p:bldP spid="26" grpId="0"/>
      <p:bldP spid="27" grpId="0"/>
      <p:bldP spid="34" grpId="0" animBg="1"/>
      <p:bldP spid="35" grpId="0" animBg="1"/>
      <p:bldP spid="36" grpId="0" animBg="1"/>
      <p:bldP spid="45" grpId="0" animBg="1"/>
      <p:bldP spid="45" grpId="1" animBg="1"/>
      <p:bldP spid="46" grpId="0" animBg="1"/>
      <p:bldP spid="46" grpId="1" animBg="1"/>
      <p:bldP spid="47" grpId="0" animBg="1"/>
      <p:bldP spid="47" grpId="1" animBg="1"/>
      <p:bldP spid="44" grpId="0" animBg="1"/>
      <p:bldP spid="44" grpId="1" animBg="1"/>
      <p:bldP spid="51" grpId="0"/>
      <p:bldP spid="51" grpId="1"/>
      <p:bldP spid="5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6488668"/>
            <a:ext cx="1433406"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Julio 2011</a:t>
            </a:r>
            <a:endParaRPr lang="en-US" sz="1200" i="1" dirty="0">
              <a:latin typeface="Sakkal Majalla" pitchFamily="2" charset="-78"/>
              <a:cs typeface="Sakkal Majalla" pitchFamily="2" charset="-78"/>
            </a:endParaRPr>
          </a:p>
        </p:txBody>
      </p:sp>
      <p:pic>
        <p:nvPicPr>
          <p:cNvPr id="35842" name="Picture 2" descr="http://t0.gstatic.com/images?q=tbn:ANd9GcQwiUHbbvaKNLIwoqwEDqWdazuJUVj0LUhn19gd4QLh3sq84XBV"/>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0" y="5991671"/>
            <a:ext cx="4398640" cy="600164"/>
          </a:xfrm>
          <a:prstGeom prst="rect">
            <a:avLst/>
          </a:prstGeom>
        </p:spPr>
        <p:txBody>
          <a:bodyPr wrap="square">
            <a:spAutoFit/>
          </a:bodyPr>
          <a:lstStyle/>
          <a:p>
            <a:pPr algn="r"/>
            <a:r>
              <a:rPr lang="es-ES" sz="1100" b="1" dirty="0" smtClean="0">
                <a:solidFill>
                  <a:schemeClr val="bg2"/>
                </a:solidFill>
                <a:latin typeface="Arial Black" pitchFamily="34" charset="0"/>
              </a:rPr>
              <a:t>Roberto Ley </a:t>
            </a:r>
            <a:r>
              <a:rPr lang="es-ES" sz="1100" b="1" dirty="0" err="1" smtClean="0">
                <a:solidFill>
                  <a:schemeClr val="bg2"/>
                </a:solidFill>
                <a:latin typeface="Arial Black" pitchFamily="34" charset="0"/>
              </a:rPr>
              <a:t>Borrás</a:t>
            </a:r>
            <a:r>
              <a:rPr lang="es-ES" sz="1100" b="1" dirty="0" smtClean="0">
                <a:solidFill>
                  <a:schemeClr val="bg2"/>
                </a:solidFill>
                <a:latin typeface="Arial Black" pitchFamily="34" charset="0"/>
              </a:rPr>
              <a:t>. 2001</a:t>
            </a:r>
          </a:p>
          <a:p>
            <a:pPr algn="r"/>
            <a:r>
              <a:rPr lang="es-ES" sz="1100" dirty="0" smtClean="0">
                <a:solidFill>
                  <a:schemeClr val="bg2"/>
                </a:solidFill>
                <a:latin typeface="Segoe UI Semibold" pitchFamily="34" charset="0"/>
              </a:rPr>
              <a:t>Análisis de Incertidumbre y Riesgo para la Toma de Decisiones</a:t>
            </a:r>
          </a:p>
          <a:p>
            <a:pPr algn="r"/>
            <a:r>
              <a:rPr lang="es-ES" sz="1100" dirty="0" smtClean="0">
                <a:solidFill>
                  <a:schemeClr val="bg2"/>
                </a:solidFill>
                <a:latin typeface="Segoe UI Semibold" pitchFamily="34" charset="0"/>
              </a:rPr>
              <a:t>. Ed. Comunidad Morelos, 340 pp. </a:t>
            </a:r>
            <a:endParaRPr lang="es-ES" sz="1100" dirty="0">
              <a:solidFill>
                <a:schemeClr val="bg2"/>
              </a:solidFill>
              <a:latin typeface="Segoe UI Semibold" pitchFamily="34" charset="0"/>
            </a:endParaRPr>
          </a:p>
        </p:txBody>
      </p:sp>
      <p:sp>
        <p:nvSpPr>
          <p:cNvPr id="5" name="4 Rectángulo"/>
          <p:cNvSpPr/>
          <p:nvPr/>
        </p:nvSpPr>
        <p:spPr>
          <a:xfrm>
            <a:off x="381000" y="1311426"/>
            <a:ext cx="4407024" cy="1685526"/>
          </a:xfrm>
          <a:prstGeom prst="rect">
            <a:avLst/>
          </a:prstGeom>
        </p:spPr>
        <p:txBody>
          <a:bodyPr wrap="square">
            <a:spAutoFit/>
          </a:bodyPr>
          <a:lstStyle/>
          <a:p>
            <a:pPr>
              <a:lnSpc>
                <a:spcPct val="150000"/>
              </a:lnSpc>
            </a:pPr>
            <a:r>
              <a:rPr lang="es-ES" sz="2400" dirty="0" smtClean="0">
                <a:solidFill>
                  <a:schemeClr val="tx1">
                    <a:lumMod val="20000"/>
                    <a:lumOff val="80000"/>
                  </a:schemeClr>
                </a:solidFill>
                <a:latin typeface="Segoe UI Semibold" pitchFamily="34" charset="0"/>
              </a:rPr>
              <a:t>Son parte de la realidad que enfrentan los individuos, las empresas y los países.</a:t>
            </a:r>
          </a:p>
        </p:txBody>
      </p:sp>
      <p:sp>
        <p:nvSpPr>
          <p:cNvPr id="6" name="5 Rectángulo"/>
          <p:cNvSpPr/>
          <p:nvPr/>
        </p:nvSpPr>
        <p:spPr>
          <a:xfrm>
            <a:off x="4648200" y="1136933"/>
            <a:ext cx="4191000" cy="4524315"/>
          </a:xfrm>
          <a:prstGeom prst="rect">
            <a:avLst/>
          </a:prstGeom>
        </p:spPr>
        <p:txBody>
          <a:bodyPr wrap="square">
            <a:spAutoFit/>
          </a:bodyPr>
          <a:lstStyle/>
          <a:p>
            <a:pPr algn="r">
              <a:lnSpc>
                <a:spcPct val="150000"/>
              </a:lnSpc>
            </a:pPr>
            <a:r>
              <a:rPr lang="es-ES" sz="2400" dirty="0" smtClean="0">
                <a:solidFill>
                  <a:schemeClr val="tx1">
                    <a:lumMod val="20000"/>
                    <a:lumOff val="80000"/>
                  </a:schemeClr>
                </a:solidFill>
              </a:rPr>
              <a:t>Considerar la </a:t>
            </a:r>
          </a:p>
          <a:p>
            <a:pPr algn="r">
              <a:lnSpc>
                <a:spcPct val="150000"/>
              </a:lnSpc>
            </a:pPr>
            <a:r>
              <a:rPr lang="es-ES" sz="2400" b="1" i="1" spc="300" dirty="0" smtClean="0">
                <a:solidFill>
                  <a:schemeClr val="accent1">
                    <a:lumMod val="60000"/>
                    <a:lumOff val="40000"/>
                  </a:schemeClr>
                </a:solidFill>
                <a:effectLst>
                  <a:outerShdw blurRad="38100" dist="38100" dir="2700000" algn="tl">
                    <a:srgbClr val="000000">
                      <a:alpha val="43137"/>
                    </a:srgbClr>
                  </a:outerShdw>
                </a:effectLst>
                <a:latin typeface="Segoe UI Semibold" pitchFamily="34" charset="0"/>
              </a:rPr>
              <a:t>Incertidumbre y el Riesgo </a:t>
            </a:r>
            <a:r>
              <a:rPr lang="es-ES" sz="2400" b="1" i="1" spc="300" dirty="0" smtClean="0">
                <a:solidFill>
                  <a:schemeClr val="tx1">
                    <a:lumMod val="75000"/>
                  </a:schemeClr>
                </a:solidFill>
                <a:effectLst>
                  <a:outerShdw blurRad="38100" dist="38100" dir="2700000" algn="tl">
                    <a:srgbClr val="000000">
                      <a:alpha val="43137"/>
                    </a:srgbClr>
                  </a:outerShdw>
                </a:effectLst>
                <a:latin typeface="Segoe UI Semibold" pitchFamily="34" charset="0"/>
              </a:rPr>
              <a:t> </a:t>
            </a:r>
            <a:r>
              <a:rPr lang="es-ES" sz="2400" dirty="0" smtClean="0">
                <a:solidFill>
                  <a:schemeClr val="tx1">
                    <a:lumMod val="20000"/>
                    <a:lumOff val="80000"/>
                  </a:schemeClr>
                </a:solidFill>
              </a:rPr>
              <a:t>es especialmente valioso, cuando los resultados son de gran importancia y se desea tomar decisiones para lograr los objetivos personales</a:t>
            </a:r>
          </a:p>
          <a:p>
            <a:pPr algn="r">
              <a:lnSpc>
                <a:spcPct val="150000"/>
              </a:lnSpc>
            </a:pPr>
            <a:r>
              <a:rPr lang="es-ES" sz="2400" dirty="0" smtClean="0">
                <a:solidFill>
                  <a:schemeClr val="tx1">
                    <a:lumMod val="20000"/>
                    <a:lumOff val="80000"/>
                  </a:schemeClr>
                </a:solidFill>
              </a:rPr>
              <a:t> o empresariales.</a:t>
            </a:r>
            <a:endParaRPr lang="es-ES" sz="2400" dirty="0">
              <a:solidFill>
                <a:schemeClr val="tx1">
                  <a:lumMod val="20000"/>
                  <a:lumOff val="80000"/>
                </a:schemeClr>
              </a:solidFill>
            </a:endParaRPr>
          </a:p>
        </p:txBody>
      </p:sp>
      <p:pic>
        <p:nvPicPr>
          <p:cNvPr id="7" name="Picture 2" descr="http://t1.gstatic.com/images?q=tbn:ANd9GcQuR1QYGvaGvugIYpIGG_ohbzNR7I8YrzuKyBQWBkzQUE7n7SfTTQ"/>
          <p:cNvPicPr>
            <a:picLocks noChangeAspect="1" noChangeArrowheads="1"/>
          </p:cNvPicPr>
          <p:nvPr/>
        </p:nvPicPr>
        <p:blipFill>
          <a:blip r:embed="rId3" cstate="print">
            <a:duotone>
              <a:prstClr val="black"/>
              <a:srgbClr val="D9C3A5">
                <a:tint val="50000"/>
                <a:satMod val="180000"/>
              </a:srgbClr>
            </a:duotone>
            <a:lum bright="-20000" contrast="40000"/>
          </a:blip>
          <a:srcRect/>
          <a:stretch>
            <a:fillRect/>
          </a:stretch>
        </p:blipFill>
        <p:spPr bwMode="auto">
          <a:xfrm rot="1133715">
            <a:off x="1971941" y="3976752"/>
            <a:ext cx="2667000" cy="2619376"/>
          </a:xfrm>
          <a:prstGeom prst="rect">
            <a:avLst/>
          </a:prstGeom>
          <a:noFill/>
          <a:scene3d>
            <a:camera prst="perspectiveRelaxed"/>
            <a:lightRig rig="threePt" dir="t"/>
          </a:scene3d>
          <a:sp3d>
            <a:bevelT w="165100" prst="coolSlant"/>
            <a:bevelB w="165100" prst="coolSlant"/>
          </a:sp3d>
        </p:spPr>
      </p:pic>
      <p:sp>
        <p:nvSpPr>
          <p:cNvPr id="8" name="7 Rectángulo"/>
          <p:cNvSpPr/>
          <p:nvPr/>
        </p:nvSpPr>
        <p:spPr>
          <a:xfrm>
            <a:off x="1259632" y="260648"/>
            <a:ext cx="6624736" cy="580095"/>
          </a:xfrm>
          <a:prstGeom prst="rect">
            <a:avLst/>
          </a:prstGeom>
        </p:spPr>
        <p:txBody>
          <a:bodyPr wrap="square">
            <a:spAutoFit/>
          </a:bodyPr>
          <a:lstStyle/>
          <a:p>
            <a:pPr algn="ctr">
              <a:lnSpc>
                <a:spcPct val="150000"/>
              </a:lnSpc>
            </a:pPr>
            <a:r>
              <a:rPr lang="es-ES" sz="2400" spc="300" dirty="0" smtClean="0">
                <a:solidFill>
                  <a:srgbClr val="66FF33"/>
                </a:solidFill>
                <a:latin typeface="Forte" pitchFamily="66" charset="0"/>
                <a:cs typeface="Aharoni" pitchFamily="2" charset="-79"/>
              </a:rPr>
              <a:t>LA INCERTIDUMBRE Y EL RIESGO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ppt_x"/>
                                          </p:val>
                                        </p:tav>
                                        <p:tav tm="100000">
                                          <p:val>
                                            <p:strVal val="#ppt_x"/>
                                          </p:val>
                                        </p:tav>
                                      </p:tavLst>
                                    </p:anim>
                                    <p:anim calcmode="lin" valueType="num">
                                      <p:cBhvr additive="base">
                                        <p:cTn id="11" dur="10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ppt_x"/>
                                          </p:val>
                                        </p:tav>
                                        <p:tav tm="100000">
                                          <p:val>
                                            <p:strVal val="#ppt_x"/>
                                          </p:val>
                                        </p:tav>
                                      </p:tavLst>
                                    </p:anim>
                                    <p:anim calcmode="lin" valueType="num">
                                      <p:cBhvr additive="base">
                                        <p:cTn id="15" dur="100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ppt_x"/>
                                          </p:val>
                                        </p:tav>
                                        <p:tav tm="100000">
                                          <p:val>
                                            <p:strVal val="#ppt_x"/>
                                          </p:val>
                                        </p:tav>
                                      </p:tavLst>
                                    </p:anim>
                                    <p:anim calcmode="lin" valueType="num">
                                      <p:cBhvr additive="base">
                                        <p:cTn id="20" dur="50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6000"/>
                            </p:stCondLst>
                            <p:childTnLst>
                              <p:par>
                                <p:cTn id="22" presetID="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0" fill="hold"/>
                                        <p:tgtEl>
                                          <p:spTgt spid="4"/>
                                        </p:tgtEl>
                                        <p:attrNameLst>
                                          <p:attrName>ppt_x</p:attrName>
                                        </p:attrNameLst>
                                      </p:cBhvr>
                                      <p:tavLst>
                                        <p:tav tm="0">
                                          <p:val>
                                            <p:strVal val="#ppt_x"/>
                                          </p:val>
                                        </p:tav>
                                        <p:tav tm="100000">
                                          <p:val>
                                            <p:strVal val="#ppt_x"/>
                                          </p:val>
                                        </p:tav>
                                      </p:tavLst>
                                    </p:anim>
                                    <p:anim calcmode="lin" valueType="num">
                                      <p:cBhvr additive="base">
                                        <p:cTn id="25"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0" y="0"/>
            <a:ext cx="9396536" cy="738944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 name="2 Rectángulo"/>
          <p:cNvSpPr/>
          <p:nvPr/>
        </p:nvSpPr>
        <p:spPr>
          <a:xfrm>
            <a:off x="755576" y="836712"/>
            <a:ext cx="4267200" cy="4616648"/>
          </a:xfrm>
          <a:prstGeom prst="rect">
            <a:avLst/>
          </a:prstGeom>
          <a:noFill/>
          <a:ln>
            <a:noFill/>
          </a:ln>
          <a:effectLst>
            <a:outerShdw blurRad="50800" dist="38100" dir="18900000" algn="bl" rotWithShape="0">
              <a:prstClr val="black">
                <a:alpha val="40000"/>
              </a:prstClr>
            </a:outerShdw>
          </a:effectLst>
          <a:scene3d>
            <a:camera prst="perspectiveRight"/>
            <a:lightRig rig="threePt" dir="t"/>
          </a:scene3d>
          <a:sp3d>
            <a:bevelT w="165100" prst="coolSlant"/>
            <a:bevelB w="165100" prst="coolSlant"/>
            <a:contourClr>
              <a:schemeClr val="accent2">
                <a:lumMod val="75000"/>
                <a:lumOff val="25000"/>
              </a:schemeClr>
            </a:contourClr>
          </a:sp3d>
        </p:spPr>
        <p:txBody>
          <a:bodyPr wrap="square">
            <a:spAutoFit/>
          </a:bodyPr>
          <a:lstStyle/>
          <a:p>
            <a:pPr>
              <a:lnSpc>
                <a:spcPct val="150000"/>
              </a:lnSpc>
            </a:pPr>
            <a:r>
              <a:rPr lang="en-US" sz="2800" b="1" i="1" dirty="0" err="1" smtClean="0">
                <a:solidFill>
                  <a:srgbClr val="66FF33"/>
                </a:solidFill>
                <a:effectLst>
                  <a:outerShdw blurRad="38100" dist="38100" dir="2700000" algn="tl">
                    <a:srgbClr val="000000">
                      <a:alpha val="43137"/>
                    </a:srgbClr>
                  </a:outerShdw>
                </a:effectLst>
                <a:latin typeface="Eras Bold ITC" pitchFamily="34" charset="0"/>
              </a:rPr>
              <a:t>Riesgo</a:t>
            </a:r>
            <a:r>
              <a:rPr lang="en-US" sz="2800" b="1" i="1" dirty="0" smtClean="0">
                <a:solidFill>
                  <a:srgbClr val="66FF33"/>
                </a:solidFill>
                <a:effectLst>
                  <a:outerShdw blurRad="38100" dist="38100" dir="2700000" algn="tl">
                    <a:srgbClr val="000000">
                      <a:alpha val="43137"/>
                    </a:srgbClr>
                  </a:outerShdw>
                </a:effectLst>
                <a:latin typeface="Eras Bold ITC" pitchFamily="34" charset="0"/>
              </a:rPr>
              <a:t> </a:t>
            </a:r>
          </a:p>
          <a:p>
            <a:pPr>
              <a:lnSpc>
                <a:spcPct val="150000"/>
              </a:lnSpc>
            </a:pPr>
            <a:r>
              <a:rPr lang="es-ES" sz="2400" b="1" dirty="0" smtClean="0">
                <a:solidFill>
                  <a:schemeClr val="tx1">
                    <a:lumMod val="20000"/>
                    <a:lumOff val="80000"/>
                  </a:schemeClr>
                </a:solidFill>
                <a:effectLst>
                  <a:outerShdw blurRad="38100" dist="38100" dir="2700000" algn="tl">
                    <a:srgbClr val="000000">
                      <a:alpha val="43137"/>
                    </a:srgbClr>
                  </a:outerShdw>
                </a:effectLst>
                <a:latin typeface="Segoe UI Light" pitchFamily="34" charset="0"/>
              </a:rPr>
              <a:t>El término  se utiliza en general para situaciones que involucran </a:t>
            </a:r>
            <a:r>
              <a:rPr lang="es-ES" sz="2400" b="1" spc="300" dirty="0" smtClean="0">
                <a:solidFill>
                  <a:schemeClr val="accent1">
                    <a:lumMod val="60000"/>
                    <a:lumOff val="40000"/>
                  </a:schemeClr>
                </a:solidFill>
                <a:effectLst>
                  <a:outerShdw blurRad="38100" dist="38100" dir="2700000" algn="tl">
                    <a:srgbClr val="000000">
                      <a:alpha val="43137"/>
                    </a:srgbClr>
                  </a:outerShdw>
                </a:effectLst>
                <a:latin typeface="Segoe UI Light" pitchFamily="34" charset="0"/>
              </a:rPr>
              <a:t>Incertidumbre</a:t>
            </a:r>
            <a:r>
              <a:rPr lang="es-ES" sz="2400" b="1" dirty="0" smtClean="0">
                <a:solidFill>
                  <a:schemeClr val="tx1">
                    <a:lumMod val="20000"/>
                    <a:lumOff val="80000"/>
                  </a:schemeClr>
                </a:solidFill>
                <a:effectLst>
                  <a:outerShdw blurRad="38100" dist="38100" dir="2700000" algn="tl">
                    <a:srgbClr val="000000">
                      <a:alpha val="43137"/>
                    </a:srgbClr>
                  </a:outerShdw>
                </a:effectLst>
                <a:latin typeface="Segoe UI Light" pitchFamily="34" charset="0"/>
              </a:rPr>
              <a:t>, en el sentido de que el rango de posibles resultados para una determinada acción es en cierta medida significativo. </a:t>
            </a:r>
            <a:endParaRPr lang="en-US" sz="2400" b="1" dirty="0">
              <a:solidFill>
                <a:schemeClr val="tx1">
                  <a:lumMod val="20000"/>
                  <a:lumOff val="80000"/>
                </a:schemeClr>
              </a:solidFill>
              <a:effectLst>
                <a:outerShdw blurRad="38100" dist="38100" dir="2700000" algn="tl">
                  <a:srgbClr val="000000">
                    <a:alpha val="43137"/>
                  </a:srgbClr>
                </a:outerShdw>
              </a:effectLst>
              <a:latin typeface="Segoe UI Light" pitchFamily="34" charset="0"/>
            </a:endParaRPr>
          </a:p>
        </p:txBody>
      </p:sp>
      <p:sp>
        <p:nvSpPr>
          <p:cNvPr id="4" name="3 Rectángulo"/>
          <p:cNvSpPr/>
          <p:nvPr/>
        </p:nvSpPr>
        <p:spPr>
          <a:xfrm>
            <a:off x="457200" y="5791200"/>
            <a:ext cx="3446777" cy="461665"/>
          </a:xfrm>
          <a:prstGeom prst="rect">
            <a:avLst/>
          </a:prstGeom>
        </p:spPr>
        <p:txBody>
          <a:bodyPr wrap="none">
            <a:spAutoFit/>
          </a:bodyPr>
          <a:lstStyle/>
          <a:p>
            <a:endParaRPr lang="en-US" sz="1200" dirty="0" smtClean="0">
              <a:solidFill>
                <a:schemeClr val="tx1">
                  <a:lumMod val="20000"/>
                  <a:lumOff val="80000"/>
                </a:schemeClr>
              </a:solidFill>
            </a:endParaRPr>
          </a:p>
          <a:p>
            <a:r>
              <a:rPr lang="en-US" sz="1200" dirty="0" smtClean="0">
                <a:solidFill>
                  <a:schemeClr val="tx1">
                    <a:lumMod val="20000"/>
                    <a:lumOff val="80000"/>
                  </a:schemeClr>
                </a:solidFill>
              </a:rPr>
              <a:t> </a:t>
            </a:r>
            <a:r>
              <a:rPr lang="en-US" sz="1200" b="1" i="1" dirty="0" err="1" smtClean="0">
                <a:solidFill>
                  <a:schemeClr val="tx1">
                    <a:lumMod val="20000"/>
                    <a:lumOff val="80000"/>
                  </a:schemeClr>
                </a:solidFill>
              </a:rPr>
              <a:t>Fabián</a:t>
            </a:r>
            <a:r>
              <a:rPr lang="en-US" sz="1200" b="1" i="1" dirty="0" smtClean="0">
                <a:solidFill>
                  <a:schemeClr val="tx1">
                    <a:lumMod val="20000"/>
                    <a:lumOff val="80000"/>
                  </a:schemeClr>
                </a:solidFill>
              </a:rPr>
              <a:t> </a:t>
            </a:r>
            <a:r>
              <a:rPr lang="en-US" sz="1200" b="1" i="1" dirty="0" err="1" smtClean="0">
                <a:solidFill>
                  <a:schemeClr val="tx1">
                    <a:lumMod val="20000"/>
                    <a:lumOff val="80000"/>
                  </a:schemeClr>
                </a:solidFill>
              </a:rPr>
              <a:t>Fiorito</a:t>
            </a:r>
            <a:r>
              <a:rPr lang="en-US" sz="1200" b="1" i="1" dirty="0" smtClean="0">
                <a:solidFill>
                  <a:schemeClr val="tx1">
                    <a:lumMod val="20000"/>
                    <a:lumOff val="80000"/>
                  </a:schemeClr>
                </a:solidFill>
              </a:rPr>
              <a:t> . </a:t>
            </a:r>
            <a:r>
              <a:rPr lang="es-ES" sz="1200" dirty="0" smtClean="0">
                <a:solidFill>
                  <a:schemeClr val="tx1">
                    <a:lumMod val="20000"/>
                    <a:lumOff val="80000"/>
                  </a:schemeClr>
                </a:solidFill>
              </a:rPr>
              <a:t>Universidad del </a:t>
            </a:r>
            <a:r>
              <a:rPr lang="es-ES" sz="1200" dirty="0" err="1" smtClean="0">
                <a:solidFill>
                  <a:schemeClr val="tx1">
                    <a:lumMod val="20000"/>
                    <a:lumOff val="80000"/>
                  </a:schemeClr>
                </a:solidFill>
              </a:rPr>
              <a:t>Cema</a:t>
            </a:r>
            <a:r>
              <a:rPr lang="es-ES" sz="1200" dirty="0" smtClean="0">
                <a:solidFill>
                  <a:schemeClr val="tx1">
                    <a:lumMod val="20000"/>
                    <a:lumOff val="80000"/>
                  </a:schemeClr>
                </a:solidFill>
              </a:rPr>
              <a:t> Mayo 2006 </a:t>
            </a:r>
            <a:endParaRPr lang="en-US" sz="1200" dirty="0">
              <a:solidFill>
                <a:schemeClr val="tx1">
                  <a:lumMod val="20000"/>
                  <a:lumOff val="80000"/>
                </a:schemeClr>
              </a:solidFill>
            </a:endParaRPr>
          </a:p>
        </p:txBody>
      </p:sp>
      <p:pic>
        <p:nvPicPr>
          <p:cNvPr id="5" name="Picture 2" descr="http://t2.gstatic.com/images?q=tbn:ANd9GcT_EuzT71io4fRFWhjGK89rAHA-1MNUqm7VqApVx2mgFPnqmBqkSg"/>
          <p:cNvPicPr>
            <a:picLocks noChangeAspect="1" noChangeArrowheads="1"/>
          </p:cNvPicPr>
          <p:nvPr/>
        </p:nvPicPr>
        <p:blipFill>
          <a:blip r:embed="rId3" cstate="print"/>
          <a:srcRect/>
          <a:stretch>
            <a:fillRect/>
          </a:stretch>
        </p:blipFill>
        <p:spPr bwMode="auto">
          <a:xfrm>
            <a:off x="5334000" y="1676400"/>
            <a:ext cx="3624939"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2Left"/>
            <a:lightRig rig="threePt" dir="t"/>
          </a:scene3d>
          <a:sp3d extrusionH="101600" contourW="25400">
            <a:bevelT w="165100" prst="coolSlant"/>
            <a:bevelB w="165100" prst="coolSlan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0"/>
            <a:ext cx="9396536"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5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0" name="19 Pentágono"/>
          <p:cNvSpPr/>
          <p:nvPr/>
        </p:nvSpPr>
        <p:spPr bwMode="auto">
          <a:xfrm>
            <a:off x="360040" y="548680"/>
            <a:ext cx="3923928" cy="2808312"/>
          </a:xfrm>
          <a:prstGeom prst="homePlate">
            <a:avLst/>
          </a:prstGeom>
          <a:solidFill>
            <a:srgbClr val="C00000"/>
          </a:solidFill>
          <a:ln w="9525" cap="flat" cmpd="sng" algn="ctr">
            <a:noFill/>
            <a:prstDash val="solid"/>
            <a:round/>
            <a:headEnd type="none" w="med" len="med"/>
            <a:tailEnd type="none" w="med" len="med"/>
          </a:ln>
          <a:effectLst/>
          <a:scene3d>
            <a:camera prst="obliqueTopLeft"/>
            <a:lightRig rig="threePt" dir="t"/>
          </a:scene3d>
          <a:sp3d extrusionH="184150" contourW="69850">
            <a:bevelT w="165100" prst="coolSlant"/>
            <a:bevelB w="165100" prst="coolSlant"/>
            <a:contourClr>
              <a:schemeClr val="bg1">
                <a:lumMod val="75000"/>
              </a:schemeClr>
            </a:contourClr>
          </a:sp3d>
        </p:spPr>
        <p:txBody>
          <a:bodyPr vert="horz" wrap="square" lIns="91440" tIns="45720" rIns="91440" bIns="45720" numCol="1" rtlCol="0" anchor="t" anchorCtr="0" compatLnSpc="1">
            <a:prstTxWarp prst="textNoShape">
              <a:avLst/>
            </a:prstTxWarp>
            <a:scene3d>
              <a:camera prst="perspectiveContrastingRightFacing"/>
              <a:lightRig rig="threePt" dir="t"/>
            </a:scene3d>
            <a:sp3d extrusionH="57150">
              <a:bevelT w="82550" h="38100" prst="coolSlant"/>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 name="Text Box 6"/>
          <p:cNvSpPr txBox="1">
            <a:spLocks noChangeArrowheads="1"/>
          </p:cNvSpPr>
          <p:nvPr/>
        </p:nvSpPr>
        <p:spPr bwMode="auto">
          <a:xfrm rot="19871015">
            <a:off x="211022" y="4423241"/>
            <a:ext cx="3420380" cy="1683794"/>
          </a:xfrm>
          <a:prstGeom prst="rect">
            <a:avLst/>
          </a:prstGeom>
          <a:noFill/>
          <a:ln w="9525">
            <a:noFill/>
            <a:miter lim="800000"/>
            <a:headEnd/>
            <a:tailEnd/>
          </a:ln>
          <a:effectLst>
            <a:outerShdw blurRad="50800" dist="50800" dir="5400000" algn="ctr" rotWithShape="0">
              <a:schemeClr val="bg1">
                <a:lumMod val="60000"/>
                <a:lumOff val="40000"/>
              </a:schemeClr>
            </a:outerShdw>
          </a:effectLst>
        </p:spPr>
        <p:txBody>
          <a:bodyPr wrap="square">
            <a:spAutoFit/>
          </a:bodyPr>
          <a:lstStyle/>
          <a:p>
            <a:pPr>
              <a:lnSpc>
                <a:spcPct val="150000"/>
              </a:lnSpc>
            </a:pPr>
            <a:r>
              <a:rPr lang="es-ES" sz="2400" b="1" spc="600" dirty="0">
                <a:ln w="17780" cmpd="sng">
                  <a:solidFill>
                    <a:schemeClr val="bg1">
                      <a:lumMod val="60000"/>
                      <a:lumOff val="40000"/>
                    </a:schemeClr>
                  </a:solidFill>
                  <a:prstDash val="solid"/>
                  <a:miter lim="800000"/>
                </a:ln>
                <a:solidFill>
                  <a:srgbClr val="66FF33"/>
                </a:solidFill>
                <a:effectLst>
                  <a:outerShdw blurRad="60007" dir="2000400" sy="-30000" kx="-800400" algn="bl" rotWithShape="0">
                    <a:prstClr val="black">
                      <a:alpha val="20000"/>
                    </a:prstClr>
                  </a:outerShdw>
                </a:effectLst>
                <a:latin typeface="Arial Narrow" pitchFamily="34" charset="0"/>
              </a:rPr>
              <a:t>EL RIESGO, </a:t>
            </a:r>
            <a:endParaRPr lang="es-ES" sz="2400" b="1" spc="600" dirty="0" smtClean="0">
              <a:ln w="17780" cmpd="sng">
                <a:solidFill>
                  <a:schemeClr val="bg1">
                    <a:lumMod val="60000"/>
                    <a:lumOff val="40000"/>
                  </a:schemeClr>
                </a:solidFill>
                <a:prstDash val="solid"/>
                <a:miter lim="800000"/>
              </a:ln>
              <a:solidFill>
                <a:srgbClr val="66FF33"/>
              </a:solidFill>
              <a:effectLst>
                <a:outerShdw blurRad="60007" dir="2000400" sy="-30000" kx="-800400" algn="bl" rotWithShape="0">
                  <a:prstClr val="black">
                    <a:alpha val="20000"/>
                  </a:prstClr>
                </a:outerShdw>
              </a:effectLst>
              <a:latin typeface="Arial Narrow" pitchFamily="34" charset="0"/>
            </a:endParaRPr>
          </a:p>
          <a:p>
            <a:pPr>
              <a:lnSpc>
                <a:spcPct val="150000"/>
              </a:lnSpc>
            </a:pPr>
            <a:r>
              <a:rPr lang="es-ES" sz="2400" b="1" spc="600" dirty="0" smtClean="0">
                <a:ln w="17780" cmpd="sng">
                  <a:solidFill>
                    <a:schemeClr val="bg1">
                      <a:lumMod val="60000"/>
                      <a:lumOff val="40000"/>
                    </a:schemeClr>
                  </a:solidFill>
                  <a:prstDash val="solid"/>
                  <a:miter lim="800000"/>
                </a:ln>
                <a:solidFill>
                  <a:srgbClr val="66FF33"/>
                </a:solidFill>
                <a:effectLst>
                  <a:outerShdw blurRad="60007" dir="2000400" sy="-30000" kx="-800400" algn="bl" rotWithShape="0">
                    <a:prstClr val="black">
                      <a:alpha val="20000"/>
                    </a:prstClr>
                  </a:outerShdw>
                </a:effectLst>
                <a:latin typeface="Arial Narrow" pitchFamily="34" charset="0"/>
              </a:rPr>
              <a:t>INCERTIDUMBRE</a:t>
            </a:r>
          </a:p>
          <a:p>
            <a:pPr>
              <a:lnSpc>
                <a:spcPct val="150000"/>
              </a:lnSpc>
            </a:pPr>
            <a:r>
              <a:rPr lang="es-ES" sz="2400" b="1" spc="600" dirty="0" smtClean="0">
                <a:ln w="17780" cmpd="sng">
                  <a:solidFill>
                    <a:schemeClr val="bg1">
                      <a:lumMod val="60000"/>
                      <a:lumOff val="40000"/>
                    </a:schemeClr>
                  </a:solidFill>
                  <a:prstDash val="solid"/>
                  <a:miter lim="800000"/>
                </a:ln>
                <a:solidFill>
                  <a:srgbClr val="66FF33"/>
                </a:solidFill>
                <a:effectLst>
                  <a:outerShdw blurRad="60007" dir="2000400" sy="-30000" kx="-800400" algn="bl" rotWithShape="0">
                    <a:prstClr val="black">
                      <a:alpha val="20000"/>
                    </a:prstClr>
                  </a:outerShdw>
                </a:effectLst>
                <a:latin typeface="Arial Narrow" pitchFamily="34" charset="0"/>
              </a:rPr>
              <a:t>Y CERTIDUMBRE</a:t>
            </a:r>
            <a:endParaRPr lang="es-ES" sz="2400" b="1" spc="600" dirty="0">
              <a:ln w="17780" cmpd="sng">
                <a:solidFill>
                  <a:schemeClr val="bg1">
                    <a:lumMod val="60000"/>
                    <a:lumOff val="40000"/>
                  </a:schemeClr>
                </a:solidFill>
                <a:prstDash val="solid"/>
                <a:miter lim="800000"/>
              </a:ln>
              <a:solidFill>
                <a:srgbClr val="66FF33"/>
              </a:solidFill>
              <a:effectLst>
                <a:outerShdw blurRad="60007" dir="2000400" sy="-30000" kx="-800400" algn="bl" rotWithShape="0">
                  <a:prstClr val="black">
                    <a:alpha val="20000"/>
                  </a:prstClr>
                </a:outerShdw>
              </a:effectLst>
              <a:latin typeface="Arial Narrow" pitchFamily="34" charset="0"/>
            </a:endParaRPr>
          </a:p>
        </p:txBody>
      </p:sp>
      <p:sp>
        <p:nvSpPr>
          <p:cNvPr id="10" name="Text Box 13"/>
          <p:cNvSpPr txBox="1">
            <a:spLocks noChangeArrowheads="1"/>
          </p:cNvSpPr>
          <p:nvPr/>
        </p:nvSpPr>
        <p:spPr bwMode="auto">
          <a:xfrm>
            <a:off x="4572000" y="4643675"/>
            <a:ext cx="4393357" cy="1881669"/>
          </a:xfrm>
          <a:prstGeom prst="rect">
            <a:avLst/>
          </a:prstGeom>
          <a:solidFill>
            <a:srgbClr val="FFFFFF"/>
          </a:solidFill>
          <a:ln w="9525">
            <a:noFill/>
            <a:miter lim="800000"/>
            <a:headEnd/>
            <a:tailEnd/>
          </a:ln>
          <a:effectLst/>
          <a:scene3d>
            <a:camera prst="isometricOffAxis2Left"/>
            <a:lightRig rig="threePt" dir="t"/>
          </a:scene3d>
          <a:sp3d extrusionH="133350" contourW="139700">
            <a:bevelT w="165100" prst="coolSlant"/>
            <a:bevelB prst="angle"/>
            <a:contourClr>
              <a:schemeClr val="bg2">
                <a:lumMod val="85000"/>
                <a:lumOff val="15000"/>
              </a:schemeClr>
            </a:contourClr>
          </a:sp3d>
        </p:spPr>
        <p:txBody>
          <a:bodyPr wrap="square">
            <a:spAutoFit/>
          </a:bodyPr>
          <a:lstStyle/>
          <a:p>
            <a:pPr>
              <a:lnSpc>
                <a:spcPct val="150000"/>
              </a:lnSpc>
            </a:pPr>
            <a:r>
              <a:rPr lang="es-ES" sz="2000" dirty="0">
                <a:solidFill>
                  <a:schemeClr val="bg2"/>
                </a:solidFill>
                <a:latin typeface="Segoe UI Semibold" pitchFamily="34" charset="0"/>
              </a:rPr>
              <a:t>El proceso de </a:t>
            </a:r>
            <a:r>
              <a:rPr lang="es-ES" sz="2000" dirty="0" smtClean="0">
                <a:solidFill>
                  <a:schemeClr val="bg2"/>
                </a:solidFill>
                <a:latin typeface="Segoe UI Semibold" pitchFamily="34" charset="0"/>
              </a:rPr>
              <a:t>Decisiones bajo Condiciones </a:t>
            </a:r>
            <a:r>
              <a:rPr lang="es-ES" sz="2000" dirty="0">
                <a:solidFill>
                  <a:schemeClr val="bg2"/>
                </a:solidFill>
                <a:latin typeface="Segoe UI Semibold" pitchFamily="34" charset="0"/>
              </a:rPr>
              <a:t>de </a:t>
            </a:r>
            <a:r>
              <a:rPr lang="es-ES" sz="2000" dirty="0" smtClean="0">
                <a:solidFill>
                  <a:schemeClr val="bg2"/>
                </a:solidFill>
                <a:latin typeface="Segoe UI Semibold" pitchFamily="34" charset="0"/>
              </a:rPr>
              <a:t> </a:t>
            </a:r>
            <a:r>
              <a:rPr lang="es-ES" sz="2000" b="1" dirty="0" smtClean="0">
                <a:solidFill>
                  <a:schemeClr val="bg1">
                    <a:lumMod val="60000"/>
                    <a:lumOff val="40000"/>
                  </a:schemeClr>
                </a:solidFill>
                <a:effectLst>
                  <a:outerShdw blurRad="38100" dist="38100" dir="2700000" algn="tl">
                    <a:srgbClr val="000000">
                      <a:alpha val="43137"/>
                    </a:srgbClr>
                  </a:outerShdw>
                </a:effectLst>
                <a:latin typeface="Arial Black" pitchFamily="34" charset="0"/>
              </a:rPr>
              <a:t>RIESGO</a:t>
            </a:r>
            <a:r>
              <a:rPr lang="es-ES" sz="2000" dirty="0" smtClean="0">
                <a:solidFill>
                  <a:schemeClr val="bg2"/>
                </a:solidFill>
                <a:effectLst>
                  <a:outerShdw blurRad="38100" dist="38100" dir="2700000" algn="tl">
                    <a:srgbClr val="000000">
                      <a:alpha val="43137"/>
                    </a:srgbClr>
                  </a:outerShdw>
                </a:effectLst>
                <a:latin typeface="Segoe UI Semibold" pitchFamily="34" charset="0"/>
              </a:rPr>
              <a:t> </a:t>
            </a:r>
            <a:r>
              <a:rPr lang="es-ES" sz="2000" dirty="0">
                <a:solidFill>
                  <a:schemeClr val="bg2"/>
                </a:solidFill>
                <a:latin typeface="Segoe UI Semibold" pitchFamily="34" charset="0"/>
              </a:rPr>
              <a:t>obliga al administrador a </a:t>
            </a:r>
            <a:r>
              <a:rPr lang="es-ES" sz="2000" dirty="0" smtClean="0">
                <a:solidFill>
                  <a:schemeClr val="bg2"/>
                </a:solidFill>
                <a:latin typeface="Segoe UI Semibold" pitchFamily="34" charset="0"/>
              </a:rPr>
              <a:t>Tomar Decisiones </a:t>
            </a:r>
            <a:r>
              <a:rPr lang="es-ES" sz="2000" dirty="0">
                <a:solidFill>
                  <a:schemeClr val="bg2"/>
                </a:solidFill>
                <a:latin typeface="Segoe UI Semibold" pitchFamily="34" charset="0"/>
              </a:rPr>
              <a:t>con poca o ninguna información</a:t>
            </a:r>
          </a:p>
        </p:txBody>
      </p:sp>
      <p:sp>
        <p:nvSpPr>
          <p:cNvPr id="12" name="Text Box 15"/>
          <p:cNvSpPr txBox="1">
            <a:spLocks noChangeArrowheads="1"/>
          </p:cNvSpPr>
          <p:nvPr/>
        </p:nvSpPr>
        <p:spPr bwMode="auto">
          <a:xfrm>
            <a:off x="611560" y="1124744"/>
            <a:ext cx="3168352" cy="2169825"/>
          </a:xfrm>
          <a:prstGeom prst="rect">
            <a:avLst/>
          </a:prstGeom>
          <a:noFill/>
          <a:ln w="9525">
            <a:noFill/>
            <a:miter lim="800000"/>
            <a:headEnd/>
            <a:tailEnd/>
          </a:ln>
          <a:effectLst/>
        </p:spPr>
        <p:txBody>
          <a:bodyPr wrap="square">
            <a:spAutoFit/>
          </a:bodyPr>
          <a:lstStyle/>
          <a:p>
            <a:pPr>
              <a:lnSpc>
                <a:spcPct val="125000"/>
              </a:lnSpc>
            </a:pPr>
            <a:r>
              <a:rPr lang="es-ES" dirty="0">
                <a:solidFill>
                  <a:schemeClr val="tx1">
                    <a:lumMod val="20000"/>
                    <a:lumOff val="80000"/>
                  </a:schemeClr>
                </a:solidFill>
                <a:latin typeface="Segoe UI Semibold" pitchFamily="34" charset="0"/>
              </a:rPr>
              <a:t>Situación en los que se conocen  que las probabilidades de una alternativa dada conducirán a una meta o </a:t>
            </a:r>
            <a:r>
              <a:rPr lang="es-ES" dirty="0" smtClean="0">
                <a:solidFill>
                  <a:schemeClr val="tx1">
                    <a:lumMod val="20000"/>
                    <a:lumOff val="80000"/>
                  </a:schemeClr>
                </a:solidFill>
                <a:latin typeface="Segoe UI Semibold" pitchFamily="34" charset="0"/>
              </a:rPr>
              <a:t>resultado</a:t>
            </a:r>
          </a:p>
          <a:p>
            <a:pPr>
              <a:lnSpc>
                <a:spcPct val="125000"/>
              </a:lnSpc>
            </a:pPr>
            <a:r>
              <a:rPr lang="es-ES" dirty="0" smtClean="0">
                <a:solidFill>
                  <a:schemeClr val="bg2">
                    <a:lumMod val="95000"/>
                    <a:lumOff val="5000"/>
                  </a:schemeClr>
                </a:solidFill>
                <a:latin typeface="Segoe UI Semibold" pitchFamily="34" charset="0"/>
              </a:rPr>
              <a:t>NO</a:t>
            </a:r>
            <a:r>
              <a:rPr lang="es-ES" dirty="0" smtClean="0">
                <a:solidFill>
                  <a:schemeClr val="tx1">
                    <a:lumMod val="20000"/>
                    <a:lumOff val="80000"/>
                  </a:schemeClr>
                </a:solidFill>
                <a:latin typeface="Segoe UI Semibold" pitchFamily="34" charset="0"/>
              </a:rPr>
              <a:t> deseado</a:t>
            </a:r>
            <a:endParaRPr lang="es-ES" dirty="0">
              <a:solidFill>
                <a:schemeClr val="tx1">
                  <a:lumMod val="20000"/>
                  <a:lumOff val="80000"/>
                </a:schemeClr>
              </a:solidFill>
              <a:latin typeface="Segoe UI Semibold" pitchFamily="34" charset="0"/>
            </a:endParaRPr>
          </a:p>
        </p:txBody>
      </p:sp>
      <p:sp>
        <p:nvSpPr>
          <p:cNvPr id="14" name="Text Box 17"/>
          <p:cNvSpPr txBox="1">
            <a:spLocks noChangeArrowheads="1"/>
          </p:cNvSpPr>
          <p:nvPr/>
        </p:nvSpPr>
        <p:spPr bwMode="auto">
          <a:xfrm>
            <a:off x="539552" y="620688"/>
            <a:ext cx="1463862" cy="461665"/>
          </a:xfrm>
          <a:prstGeom prst="rect">
            <a:avLst/>
          </a:prstGeom>
          <a:noFill/>
          <a:ln w="9525">
            <a:noFill/>
            <a:miter lim="800000"/>
            <a:headEnd/>
            <a:tailEnd/>
          </a:ln>
          <a:effectLst/>
        </p:spPr>
        <p:txBody>
          <a:bodyPr wrap="none">
            <a:spAutoFit/>
          </a:bodyPr>
          <a:lstStyle/>
          <a:p>
            <a:r>
              <a:rPr lang="es-ES" sz="2400" b="1" spc="3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Eras Bold ITC" pitchFamily="34" charset="0"/>
              </a:rPr>
              <a:t>Riesgo</a:t>
            </a:r>
          </a:p>
        </p:txBody>
      </p:sp>
      <p:sp>
        <p:nvSpPr>
          <p:cNvPr id="18" name="17 Rectángulo"/>
          <p:cNvSpPr/>
          <p:nvPr/>
        </p:nvSpPr>
        <p:spPr>
          <a:xfrm>
            <a:off x="5364088" y="188640"/>
            <a:ext cx="2877711" cy="400110"/>
          </a:xfrm>
          <a:prstGeom prst="rect">
            <a:avLst/>
          </a:prstGeom>
          <a:noFill/>
        </p:spPr>
        <p:txBody>
          <a:bodyPr wrap="none" lIns="91440" tIns="45720" rIns="91440" bIns="45720">
            <a:spAutoFit/>
          </a:bodyPr>
          <a:lstStyle/>
          <a:p>
            <a:pPr algn="ctr"/>
            <a:r>
              <a:rPr lang="es-ES" sz="2000" b="1" cap="none" spc="0" dirty="0">
                <a:ln w="10541" cmpd="sng">
                  <a:solidFill>
                    <a:schemeClr val="bg1">
                      <a:lumMod val="60000"/>
                      <a:lumOff val="40000"/>
                    </a:schemeClr>
                  </a:solidFill>
                  <a:prstDash val="solid"/>
                </a:ln>
                <a:solidFill>
                  <a:srgbClr val="FFFFFF"/>
                </a:solidFill>
                <a:effectLst/>
                <a:latin typeface="SD Viewer Font" pitchFamily="50" charset="0"/>
              </a:rPr>
              <a:t>Las Fuentes de Riesgo</a:t>
            </a:r>
            <a:endParaRPr lang="en-US" sz="2000" b="1" cap="none" spc="0" dirty="0">
              <a:ln w="10541" cmpd="sng">
                <a:solidFill>
                  <a:schemeClr val="bg1">
                    <a:lumMod val="60000"/>
                    <a:lumOff val="40000"/>
                  </a:schemeClr>
                </a:solidFill>
                <a:prstDash val="solid"/>
              </a:ln>
              <a:solidFill>
                <a:srgbClr val="FFFFFF"/>
              </a:solidFill>
              <a:effectLst/>
            </a:endParaRPr>
          </a:p>
        </p:txBody>
      </p:sp>
      <p:sp>
        <p:nvSpPr>
          <p:cNvPr id="21" name="20 Llamada de flecha hacia arriba"/>
          <p:cNvSpPr/>
          <p:nvPr/>
        </p:nvSpPr>
        <p:spPr bwMode="auto">
          <a:xfrm rot="10800000">
            <a:off x="5004048" y="836712"/>
            <a:ext cx="3960440" cy="3312368"/>
          </a:xfrm>
          <a:prstGeom prst="upArrowCallout">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extrusionH="82550" contourW="107950">
            <a:bevelT w="165100" prst="coolSlant"/>
            <a:bevelB w="165100" prst="coolSlant"/>
            <a:contourClr>
              <a:schemeClr val="bg1">
                <a:lumMod val="75000"/>
              </a:schemeClr>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 name="Text Box 12"/>
          <p:cNvSpPr txBox="1">
            <a:spLocks noChangeArrowheads="1"/>
          </p:cNvSpPr>
          <p:nvPr/>
        </p:nvSpPr>
        <p:spPr bwMode="auto">
          <a:xfrm>
            <a:off x="5076056" y="620688"/>
            <a:ext cx="4067944" cy="2332946"/>
          </a:xfrm>
          <a:prstGeom prst="rect">
            <a:avLst/>
          </a:prstGeom>
          <a:noFill/>
          <a:ln w="9525">
            <a:noFill/>
            <a:miter lim="800000"/>
            <a:headEnd/>
            <a:tailEnd/>
          </a:ln>
          <a:effectLst/>
        </p:spPr>
        <p:txBody>
          <a:bodyPr wrap="square">
            <a:spAutoFit/>
          </a:bodyPr>
          <a:lstStyle/>
          <a:p>
            <a:pPr>
              <a:lnSpc>
                <a:spcPct val="130000"/>
              </a:lnSpc>
              <a:buClr>
                <a:schemeClr val="bg2"/>
              </a:buClr>
              <a:buSzPct val="104000"/>
            </a:pPr>
            <a:endParaRPr lang="es-ES" sz="1600" dirty="0">
              <a:ln w="18415" cmpd="sng">
                <a:solidFill>
                  <a:schemeClr val="bg2"/>
                </a:solidFill>
                <a:prstDash val="solid"/>
              </a:ln>
              <a:solidFill>
                <a:schemeClr val="tx1">
                  <a:lumMod val="20000"/>
                  <a:lumOff val="80000"/>
                </a:schemeClr>
              </a:solidFill>
              <a:latin typeface="Segoe UI Semibold" pitchFamily="34" charset="0"/>
            </a:endParaRPr>
          </a:p>
          <a:p>
            <a:pPr>
              <a:lnSpc>
                <a:spcPct val="130000"/>
              </a:lnSpc>
              <a:buClr>
                <a:schemeClr val="bg2"/>
              </a:buClr>
              <a:buSzPct val="104000"/>
              <a:buFont typeface="Wingdings" pitchFamily="2" charset="2"/>
              <a:buChar char="ü"/>
            </a:pPr>
            <a:r>
              <a:rPr lang="es-ES" sz="1600" dirty="0">
                <a:solidFill>
                  <a:schemeClr val="tx1">
                    <a:lumMod val="20000"/>
                    <a:lumOff val="80000"/>
                  </a:schemeClr>
                </a:solidFill>
                <a:latin typeface="Segoe UI Semibold" pitchFamily="34" charset="0"/>
              </a:rPr>
              <a:t> Riesgo de la producción y técnico</a:t>
            </a:r>
          </a:p>
          <a:p>
            <a:pPr>
              <a:lnSpc>
                <a:spcPct val="130000"/>
              </a:lnSpc>
              <a:buClr>
                <a:schemeClr val="bg2"/>
              </a:buClr>
              <a:buSzPct val="104000"/>
              <a:buFont typeface="Wingdings" pitchFamily="2" charset="2"/>
              <a:buChar char="ü"/>
            </a:pPr>
            <a:r>
              <a:rPr lang="es-ES" sz="1600" dirty="0">
                <a:solidFill>
                  <a:schemeClr val="tx1">
                    <a:lumMod val="20000"/>
                    <a:lumOff val="80000"/>
                  </a:schemeClr>
                </a:solidFill>
                <a:latin typeface="Segoe UI Semibold" pitchFamily="34" charset="0"/>
              </a:rPr>
              <a:t> Riesgo de precios</a:t>
            </a:r>
          </a:p>
          <a:p>
            <a:pPr>
              <a:lnSpc>
                <a:spcPct val="130000"/>
              </a:lnSpc>
              <a:buClr>
                <a:schemeClr val="bg2"/>
              </a:buClr>
              <a:buSzPct val="104000"/>
              <a:buFont typeface="Wingdings" pitchFamily="2" charset="2"/>
              <a:buChar char="ü"/>
            </a:pPr>
            <a:r>
              <a:rPr lang="es-ES" sz="1600" dirty="0">
                <a:solidFill>
                  <a:schemeClr val="tx1">
                    <a:lumMod val="20000"/>
                    <a:lumOff val="80000"/>
                  </a:schemeClr>
                </a:solidFill>
                <a:latin typeface="Segoe UI Semibold" pitchFamily="34" charset="0"/>
              </a:rPr>
              <a:t> Riesgo </a:t>
            </a:r>
            <a:r>
              <a:rPr lang="es-ES" sz="1600" dirty="0" smtClean="0">
                <a:solidFill>
                  <a:schemeClr val="tx1">
                    <a:lumMod val="20000"/>
                    <a:lumOff val="80000"/>
                  </a:schemeClr>
                </a:solidFill>
                <a:latin typeface="Segoe UI Semibold" pitchFamily="34" charset="0"/>
              </a:rPr>
              <a:t> </a:t>
            </a:r>
            <a:r>
              <a:rPr lang="es-ES" sz="1600" dirty="0">
                <a:solidFill>
                  <a:schemeClr val="tx1">
                    <a:lumMod val="20000"/>
                    <a:lumOff val="80000"/>
                  </a:schemeClr>
                </a:solidFill>
                <a:latin typeface="Segoe UI Semibold" pitchFamily="34" charset="0"/>
              </a:rPr>
              <a:t>financiero</a:t>
            </a:r>
          </a:p>
          <a:p>
            <a:pPr>
              <a:lnSpc>
                <a:spcPct val="130000"/>
              </a:lnSpc>
              <a:buClr>
                <a:schemeClr val="bg2"/>
              </a:buClr>
              <a:buSzPct val="104000"/>
              <a:buFont typeface="Wingdings" pitchFamily="2" charset="2"/>
              <a:buChar char="ü"/>
            </a:pPr>
            <a:r>
              <a:rPr lang="es-ES" sz="1600" dirty="0">
                <a:solidFill>
                  <a:schemeClr val="tx1">
                    <a:lumMod val="20000"/>
                    <a:lumOff val="80000"/>
                  </a:schemeClr>
                </a:solidFill>
                <a:latin typeface="Segoe UI Semibold" pitchFamily="34" charset="0"/>
              </a:rPr>
              <a:t> Riesgo de políticas de </a:t>
            </a:r>
            <a:r>
              <a:rPr lang="es-ES" sz="1600" dirty="0" smtClean="0">
                <a:solidFill>
                  <a:schemeClr val="tx1">
                    <a:lumMod val="20000"/>
                    <a:lumOff val="80000"/>
                  </a:schemeClr>
                </a:solidFill>
                <a:latin typeface="Segoe UI Semibold" pitchFamily="34" charset="0"/>
              </a:rPr>
              <a:t>Estado</a:t>
            </a:r>
          </a:p>
          <a:p>
            <a:pPr>
              <a:lnSpc>
                <a:spcPct val="130000"/>
              </a:lnSpc>
              <a:buClr>
                <a:schemeClr val="bg2"/>
              </a:buClr>
              <a:buSzPct val="104000"/>
              <a:buFont typeface="Wingdings" pitchFamily="2" charset="2"/>
              <a:buChar char="ü"/>
            </a:pPr>
            <a:r>
              <a:rPr lang="es-ES" sz="1600" dirty="0">
                <a:solidFill>
                  <a:schemeClr val="tx1">
                    <a:lumMod val="20000"/>
                    <a:lumOff val="80000"/>
                  </a:schemeClr>
                </a:solidFill>
                <a:latin typeface="Segoe UI Semibold" pitchFamily="34" charset="0"/>
              </a:rPr>
              <a:t> </a:t>
            </a:r>
            <a:r>
              <a:rPr lang="es-ES" sz="1600" dirty="0" smtClean="0">
                <a:solidFill>
                  <a:schemeClr val="tx1">
                    <a:lumMod val="20000"/>
                    <a:lumOff val="80000"/>
                  </a:schemeClr>
                </a:solidFill>
                <a:latin typeface="Segoe UI Semibold" pitchFamily="34" charset="0"/>
              </a:rPr>
              <a:t>Riesgo de Clima</a:t>
            </a:r>
          </a:p>
          <a:p>
            <a:pPr>
              <a:lnSpc>
                <a:spcPct val="130000"/>
              </a:lnSpc>
              <a:buClr>
                <a:schemeClr val="bg2"/>
              </a:buClr>
              <a:buSzPct val="104000"/>
              <a:buFont typeface="Wingdings" pitchFamily="2" charset="2"/>
              <a:buChar char="ü"/>
            </a:pPr>
            <a:r>
              <a:rPr lang="es-ES" sz="1600" dirty="0" smtClean="0">
                <a:solidFill>
                  <a:schemeClr val="tx1">
                    <a:lumMod val="20000"/>
                    <a:lumOff val="80000"/>
                  </a:schemeClr>
                </a:solidFill>
                <a:latin typeface="Segoe UI Semibold" pitchFamily="34" charset="0"/>
              </a:rPr>
              <a:t> Riesgo de mercados</a:t>
            </a:r>
            <a:endParaRPr lang="es-ES" sz="1600" dirty="0">
              <a:solidFill>
                <a:schemeClr val="tx1">
                  <a:lumMod val="20000"/>
                  <a:lumOff val="80000"/>
                </a:schemeClr>
              </a:solidFill>
              <a:latin typeface="Segoe UI Semibold" pitchFamily="34" charset="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1000"/>
                                        <p:tgtEl>
                                          <p:spTgt spid="3"/>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edge">
                                      <p:cBhvr>
                                        <p:cTn id="13" dur="1000"/>
                                        <p:tgtEl>
                                          <p:spTgt spid="1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edge">
                                      <p:cBhvr>
                                        <p:cTn id="16" dur="1000"/>
                                        <p:tgtEl>
                                          <p:spTgt spid="14"/>
                                        </p:tgtEl>
                                      </p:cBhvr>
                                    </p:animEffect>
                                  </p:childTnLst>
                                </p:cTn>
                              </p:par>
                            </p:childTnLst>
                          </p:cTn>
                        </p:par>
                        <p:par>
                          <p:cTn id="17" fill="hold">
                            <p:stCondLst>
                              <p:cond delay="1000"/>
                            </p:stCondLst>
                            <p:childTnLst>
                              <p:par>
                                <p:cTn id="18" presetID="12" presetClass="entr" presetSubtype="2"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slide(fromRight)">
                                      <p:cBhvr>
                                        <p:cTn id="20" dur="5000"/>
                                        <p:tgtEl>
                                          <p:spTgt spid="18"/>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lide(fromRight)">
                                      <p:cBhvr>
                                        <p:cTn id="23" dur="5000"/>
                                        <p:tgtEl>
                                          <p:spTgt spid="21"/>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lide(fromRight)">
                                      <p:cBhvr>
                                        <p:cTn id="26" dur="5000"/>
                                        <p:tgtEl>
                                          <p:spTgt spid="9"/>
                                        </p:tgtEl>
                                      </p:cBhvr>
                                    </p:animEffect>
                                  </p:childTnLst>
                                </p:cTn>
                              </p:par>
                            </p:childTnLst>
                          </p:cTn>
                        </p:par>
                        <p:par>
                          <p:cTn id="27" fill="hold">
                            <p:stCondLst>
                              <p:cond delay="6000"/>
                            </p:stCondLst>
                            <p:childTnLst>
                              <p:par>
                                <p:cTn id="28" presetID="8"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amond(in)">
                                      <p:cBhvr>
                                        <p:cTn id="30"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10" grpId="0" animBg="1"/>
      <p:bldP spid="12" grpId="0"/>
      <p:bldP spid="14" grpId="0"/>
      <p:bldP spid="18" grpId="0"/>
      <p:bldP spid="21" grpId="0" animBg="1"/>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0"/>
            <a:ext cx="9396536"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 name="1 CuadroTexto"/>
          <p:cNvSpPr txBox="1"/>
          <p:nvPr/>
        </p:nvSpPr>
        <p:spPr>
          <a:xfrm>
            <a:off x="0" y="6581001"/>
            <a:ext cx="1454244" cy="276999"/>
          </a:xfrm>
          <a:prstGeom prst="rect">
            <a:avLst/>
          </a:prstGeom>
          <a:noFill/>
          <a:ln>
            <a:noFill/>
          </a:ln>
        </p:spPr>
        <p:txBody>
          <a:bodyPr wrap="none" rtlCol="0">
            <a:spAutoFit/>
          </a:bodyPr>
          <a:lstStyle/>
          <a:p>
            <a:r>
              <a:rPr lang="es-ES_tradnl" sz="1200" i="1" dirty="0" smtClean="0">
                <a:solidFill>
                  <a:srgbClr val="66FF33"/>
                </a:solidFill>
                <a:latin typeface="Sakkal Majalla" pitchFamily="2" charset="-78"/>
                <a:cs typeface="Sakkal Majalla" pitchFamily="2" charset="-78"/>
              </a:rPr>
              <a:t>Mary Medina –  </a:t>
            </a:r>
            <a:r>
              <a:rPr lang="es-ES_tradnl" sz="1200" i="1" dirty="0" err="1" smtClean="0">
                <a:solidFill>
                  <a:srgbClr val="66FF33"/>
                </a:solidFill>
                <a:latin typeface="Sakkal Majalla" pitchFamily="2" charset="-78"/>
                <a:cs typeface="Sakkal Majalla" pitchFamily="2" charset="-78"/>
              </a:rPr>
              <a:t>Sept</a:t>
            </a:r>
            <a:r>
              <a:rPr lang="es-ES_tradnl" sz="1200" i="1" dirty="0" smtClean="0">
                <a:solidFill>
                  <a:srgbClr val="66FF33"/>
                </a:solidFill>
                <a:latin typeface="Sakkal Majalla" pitchFamily="2" charset="-78"/>
                <a:cs typeface="Sakkal Majalla" pitchFamily="2" charset="-78"/>
              </a:rPr>
              <a:t> 2011</a:t>
            </a:r>
            <a:endParaRPr lang="en-US" sz="1200" i="1" dirty="0">
              <a:solidFill>
                <a:srgbClr val="66FF33"/>
              </a:solidFill>
              <a:latin typeface="Sakkal Majalla" pitchFamily="2" charset="-78"/>
              <a:cs typeface="Sakkal Majalla" pitchFamily="2" charset="-78"/>
            </a:endParaRPr>
          </a:p>
        </p:txBody>
      </p:sp>
      <p:sp>
        <p:nvSpPr>
          <p:cNvPr id="3" name="Text Box 6"/>
          <p:cNvSpPr txBox="1">
            <a:spLocks noChangeArrowheads="1"/>
          </p:cNvSpPr>
          <p:nvPr/>
        </p:nvSpPr>
        <p:spPr bwMode="auto">
          <a:xfrm rot="1156644">
            <a:off x="6129381" y="475782"/>
            <a:ext cx="3168356" cy="1684435"/>
          </a:xfrm>
          <a:prstGeom prst="rect">
            <a:avLst/>
          </a:prstGeom>
          <a:noFill/>
          <a:ln w="9525">
            <a:noFill/>
            <a:miter lim="800000"/>
            <a:headEnd/>
            <a:tailEnd/>
          </a:ln>
          <a:effectLst>
            <a:outerShdw blurRad="50800" dist="50800" dir="5400000" algn="ctr" rotWithShape="0">
              <a:schemeClr val="bg1">
                <a:lumMod val="60000"/>
                <a:lumOff val="40000"/>
              </a:schemeClr>
            </a:outerShdw>
          </a:effectLst>
        </p:spPr>
        <p:txBody>
          <a:bodyPr wrap="square">
            <a:spAutoFit/>
          </a:bodyPr>
          <a:lstStyle/>
          <a:p>
            <a:pPr algn="ctr">
              <a:lnSpc>
                <a:spcPct val="150000"/>
              </a:lnSpc>
            </a:pPr>
            <a:r>
              <a:rPr lang="es-ES" sz="24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INCERTIDUMBRE</a:t>
            </a:r>
          </a:p>
          <a:p>
            <a:pPr algn="ctr">
              <a:lnSpc>
                <a:spcPct val="150000"/>
              </a:lnSpc>
            </a:pPr>
            <a:r>
              <a:rPr lang="es-ES" sz="24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Y</a:t>
            </a:r>
          </a:p>
          <a:p>
            <a:pPr algn="ctr">
              <a:lnSpc>
                <a:spcPct val="150000"/>
              </a:lnSpc>
            </a:pPr>
            <a:r>
              <a:rPr lang="es-ES" sz="24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CERTIDUMBRE</a:t>
            </a:r>
            <a:endParaRPr lang="es-ES" sz="2400"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11" name="Text Box 14"/>
          <p:cNvSpPr txBox="1">
            <a:spLocks noChangeArrowheads="1"/>
          </p:cNvSpPr>
          <p:nvPr/>
        </p:nvSpPr>
        <p:spPr bwMode="auto">
          <a:xfrm>
            <a:off x="5652120" y="4221088"/>
            <a:ext cx="3275856" cy="2400657"/>
          </a:xfrm>
          <a:prstGeom prst="rect">
            <a:avLst/>
          </a:prstGeom>
          <a:noFill/>
          <a:ln w="9525">
            <a:noFill/>
            <a:miter lim="800000"/>
            <a:headEnd/>
            <a:tailEnd/>
          </a:ln>
          <a:effectLst/>
        </p:spPr>
        <p:txBody>
          <a:bodyPr wrap="square">
            <a:spAutoFit/>
          </a:bodyPr>
          <a:lstStyle/>
          <a:p>
            <a:pPr>
              <a:lnSpc>
                <a:spcPct val="125000"/>
              </a:lnSpc>
            </a:pPr>
            <a:r>
              <a:rPr lang="es-ES" sz="2400" dirty="0">
                <a:solidFill>
                  <a:schemeClr val="tx1">
                    <a:lumMod val="20000"/>
                    <a:lumOff val="80000"/>
                  </a:schemeClr>
                </a:solidFill>
                <a:latin typeface="Segoe UI Semibold" pitchFamily="34" charset="0"/>
              </a:rPr>
              <a:t>Situación para </a:t>
            </a:r>
            <a:r>
              <a:rPr lang="es-ES" sz="2400" dirty="0" smtClean="0">
                <a:solidFill>
                  <a:srgbClr val="66FF33"/>
                </a:solidFill>
                <a:latin typeface="SD Viewer Font" pitchFamily="50" charset="0"/>
              </a:rPr>
              <a:t>TOMAR DECISIONES</a:t>
            </a:r>
            <a:r>
              <a:rPr lang="es-ES" sz="2400" dirty="0" smtClean="0">
                <a:solidFill>
                  <a:schemeClr val="tx1">
                    <a:lumMod val="20000"/>
                    <a:lumOff val="80000"/>
                  </a:schemeClr>
                </a:solidFill>
                <a:latin typeface="Segoe UI Semibold" pitchFamily="34" charset="0"/>
              </a:rPr>
              <a:t>, </a:t>
            </a:r>
            <a:r>
              <a:rPr lang="es-ES" sz="2400" dirty="0">
                <a:solidFill>
                  <a:schemeClr val="tx1">
                    <a:lumMod val="20000"/>
                    <a:lumOff val="80000"/>
                  </a:schemeClr>
                </a:solidFill>
                <a:latin typeface="Segoe UI Semibold" pitchFamily="34" charset="0"/>
              </a:rPr>
              <a:t>se cuenta con información exacta, mesurable y confiable</a:t>
            </a:r>
          </a:p>
        </p:txBody>
      </p:sp>
      <p:sp>
        <p:nvSpPr>
          <p:cNvPr id="13" name="Text Box 16"/>
          <p:cNvSpPr txBox="1">
            <a:spLocks noChangeArrowheads="1"/>
          </p:cNvSpPr>
          <p:nvPr/>
        </p:nvSpPr>
        <p:spPr bwMode="auto">
          <a:xfrm>
            <a:off x="6012160" y="3501008"/>
            <a:ext cx="2662908" cy="400110"/>
          </a:xfrm>
          <a:prstGeom prst="rect">
            <a:avLst/>
          </a:prstGeom>
          <a:noFill/>
          <a:ln w="9525">
            <a:noFill/>
            <a:miter lim="800000"/>
            <a:headEnd/>
            <a:tailEnd/>
          </a:ln>
          <a:effectLst>
            <a:outerShdw dist="2540000" dir="1980000" sx="167000" sy="167000" rotWithShape="0">
              <a:schemeClr val="bg1">
                <a:lumMod val="60000"/>
                <a:lumOff val="40000"/>
              </a:schemeClr>
            </a:outerShdw>
          </a:effectLst>
          <a:scene3d>
            <a:camera prst="isometricOffAxis1Right"/>
            <a:lightRig rig="threePt" dir="t"/>
          </a:scene3d>
        </p:spPr>
        <p:txBody>
          <a:bodyPr wrap="none">
            <a:spAutoFit/>
          </a:bodyPr>
          <a:lstStyle/>
          <a:p>
            <a:r>
              <a:rPr lang="es-ES" sz="2000" spc="600" dirty="0">
                <a:ln w="18000">
                  <a:solidFill>
                    <a:schemeClr val="bg1">
                      <a:lumMod val="60000"/>
                      <a:lumOff val="40000"/>
                    </a:schemeClr>
                  </a:solidFill>
                  <a:prstDash val="solid"/>
                  <a:miter lim="800000"/>
                </a:ln>
                <a:solidFill>
                  <a:srgbClr val="66FF33"/>
                </a:solidFill>
                <a:effectLst>
                  <a:outerShdw blurRad="25500" dist="23000" dir="7020000" algn="tl">
                    <a:srgbClr val="000000">
                      <a:alpha val="50000"/>
                    </a:srgbClr>
                  </a:outerShdw>
                  <a:reflection blurRad="6350" stA="55000" endA="50" endPos="85000" dist="60007" dir="5400000" sy="-100000" algn="bl" rotWithShape="0"/>
                </a:effectLst>
                <a:latin typeface="Eras Bold ITC" pitchFamily="34" charset="0"/>
              </a:rPr>
              <a:t>Certidumbre</a:t>
            </a:r>
          </a:p>
        </p:txBody>
      </p:sp>
      <p:sp>
        <p:nvSpPr>
          <p:cNvPr id="15" name="Text Box 18"/>
          <p:cNvSpPr txBox="1">
            <a:spLocks noChangeArrowheads="1"/>
          </p:cNvSpPr>
          <p:nvPr/>
        </p:nvSpPr>
        <p:spPr bwMode="auto">
          <a:xfrm>
            <a:off x="467544" y="1268760"/>
            <a:ext cx="4499992" cy="2862322"/>
          </a:xfrm>
          <a:prstGeom prst="rect">
            <a:avLst/>
          </a:prstGeom>
          <a:noFill/>
          <a:ln w="9525">
            <a:noFill/>
            <a:miter lim="800000"/>
            <a:headEnd/>
            <a:tailEnd/>
          </a:ln>
          <a:effectLst/>
        </p:spPr>
        <p:txBody>
          <a:bodyPr wrap="square">
            <a:spAutoFit/>
          </a:bodyPr>
          <a:lstStyle/>
          <a:p>
            <a:pPr>
              <a:lnSpc>
                <a:spcPct val="125000"/>
              </a:lnSpc>
            </a:pPr>
            <a:r>
              <a:rPr lang="es-ES" sz="2400" dirty="0">
                <a:solidFill>
                  <a:schemeClr val="tx1">
                    <a:lumMod val="20000"/>
                    <a:lumOff val="80000"/>
                  </a:schemeClr>
                </a:solidFill>
                <a:latin typeface="Segoe UI Semibold" pitchFamily="34" charset="0"/>
              </a:rPr>
              <a:t>Se enfrentan a condiciones externas imprevisibles o carecen de la información necesaria para establecer las probabilidades de ciertos hechos</a:t>
            </a:r>
          </a:p>
        </p:txBody>
      </p:sp>
      <p:sp>
        <p:nvSpPr>
          <p:cNvPr id="16" name="Text Box 19"/>
          <p:cNvSpPr txBox="1">
            <a:spLocks noChangeArrowheads="1"/>
          </p:cNvSpPr>
          <p:nvPr/>
        </p:nvSpPr>
        <p:spPr bwMode="auto">
          <a:xfrm>
            <a:off x="323528" y="332656"/>
            <a:ext cx="3096344" cy="461665"/>
          </a:xfrm>
          <a:prstGeom prst="rect">
            <a:avLst/>
          </a:prstGeom>
          <a:noFill/>
          <a:ln w="9525">
            <a:noFill/>
            <a:miter lim="800000"/>
            <a:headEnd/>
            <a:tailEnd/>
          </a:ln>
          <a:effectLst/>
        </p:spPr>
        <p:txBody>
          <a:bodyPr wrap="square">
            <a:spAutoFit/>
            <a:scene3d>
              <a:camera prst="isometricOffAxis1Right"/>
              <a:lightRig rig="threePt" dir="t"/>
            </a:scene3d>
          </a:bodyPr>
          <a:lstStyle/>
          <a:p>
            <a:r>
              <a:rPr lang="es-ES" sz="2400" b="1" spc="300" dirty="0">
                <a:ln w="17780" cmpd="sng">
                  <a:solidFill>
                    <a:schemeClr val="bg2"/>
                  </a:solidFill>
                  <a:prstDash val="solid"/>
                  <a:miter lim="800000"/>
                </a:ln>
                <a:solidFill>
                  <a:srgbClr val="66FF33"/>
                </a:solidFill>
                <a:effectLst>
                  <a:reflection blurRad="6350" stA="60000" endA="900" endPos="60000" dist="29997" dir="5400000" sy="-100000" algn="bl" rotWithShape="0"/>
                </a:effectLst>
                <a:latin typeface="Arial Black" pitchFamily="34" charset="0"/>
              </a:rPr>
              <a:t>Incertidumbre</a:t>
            </a:r>
          </a:p>
        </p:txBody>
      </p:sp>
      <p:pic>
        <p:nvPicPr>
          <p:cNvPr id="1026" name="Picture 2" descr="C:\Users\Mary\Desktop\FIGURITAS 2011\imagesCAQ5VPVN.jpg"/>
          <p:cNvPicPr>
            <a:picLocks noChangeAspect="1" noChangeArrowheads="1"/>
          </p:cNvPicPr>
          <p:nvPr/>
        </p:nvPicPr>
        <p:blipFill>
          <a:blip r:embed="rId3" cstate="print">
            <a:duotone>
              <a:prstClr val="black"/>
              <a:schemeClr val="accent6">
                <a:tint val="45000"/>
                <a:satMod val="400000"/>
              </a:schemeClr>
            </a:duotone>
            <a:lum bright="-16000" contrast="56000"/>
          </a:blip>
          <a:srcRect/>
          <a:stretch>
            <a:fillRect/>
          </a:stretch>
        </p:blipFill>
        <p:spPr bwMode="auto">
          <a:xfrm>
            <a:off x="1763688" y="4077072"/>
            <a:ext cx="2325613" cy="2325613"/>
          </a:xfrm>
          <a:prstGeom prst="rect">
            <a:avLst/>
          </a:prstGeom>
          <a:noFill/>
          <a:scene3d>
            <a:camera prst="isometricOffAxis2Right">
              <a:rot lat="1080000" lon="19200000" rev="0"/>
            </a:camera>
            <a:lightRig rig="threePt" dir="t"/>
          </a:scene3d>
          <a:sp3d extrusionH="171450" contourW="107950">
            <a:bevelT w="114300" prst="hardEdge"/>
            <a:bevelB w="114300" prst="hardEdge"/>
            <a:contourClr>
              <a:schemeClr val="bg2">
                <a:lumMod val="95000"/>
                <a:lumOff val="5000"/>
              </a:schemeClr>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1000"/>
                                        <p:tgtEl>
                                          <p:spTgt spid="3"/>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amond(in)">
                                      <p:cBhvr>
                                        <p:cTn id="11" dur="5000"/>
                                        <p:tgtEl>
                                          <p:spTgt spid="15"/>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amond(in)">
                                      <p:cBhvr>
                                        <p:cTn id="14" dur="5000"/>
                                        <p:tgtEl>
                                          <p:spTgt spid="16"/>
                                        </p:tgtEl>
                                      </p:cBhvr>
                                    </p:animEffect>
                                  </p:childTnLst>
                                </p:cTn>
                              </p:par>
                            </p:childTnLst>
                          </p:cTn>
                        </p:par>
                        <p:par>
                          <p:cTn id="15" fill="hold">
                            <p:stCondLst>
                              <p:cond delay="6000"/>
                            </p:stCondLst>
                            <p:childTnLst>
                              <p:par>
                                <p:cTn id="16" presetID="2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edge">
                                      <p:cBhvr>
                                        <p:cTn id="18" dur="5000"/>
                                        <p:tgtEl>
                                          <p:spTgt spid="11"/>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edge">
                                      <p:cBhvr>
                                        <p:cTn id="21" dur="5000"/>
                                        <p:tgtEl>
                                          <p:spTgt spid="13"/>
                                        </p:tgtEl>
                                      </p:cBhvr>
                                    </p:animEffect>
                                  </p:childTnLst>
                                </p:cTn>
                              </p:par>
                              <p:par>
                                <p:cTn id="22" presetID="13"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plus(in)">
                                      <p:cBhvr>
                                        <p:cTn id="2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p:cNvSpPr>
            <a:spLocks noChangeArrowheads="1"/>
          </p:cNvSpPr>
          <p:nvPr/>
        </p:nvSpPr>
        <p:spPr bwMode="auto">
          <a:xfrm rot="19500000">
            <a:off x="2613241" y="607215"/>
            <a:ext cx="1324081" cy="366767"/>
          </a:xfrm>
          <a:prstGeom prst="rect">
            <a:avLst/>
          </a:prstGeom>
          <a:noFill/>
          <a:ln w="12700">
            <a:noFill/>
            <a:miter lim="800000"/>
            <a:headEnd/>
            <a:tailEnd/>
          </a:ln>
          <a:effectLst>
            <a:outerShdw dist="107763" dir="2700000" algn="ctr" rotWithShape="0">
              <a:schemeClr val="bg1"/>
            </a:outerShdw>
          </a:effectLst>
        </p:spPr>
        <p:txBody>
          <a:bodyPr wrap="none" lIns="90488" tIns="44450" rIns="90488" bIns="44450">
            <a:prstTxWarp prst="textStop">
              <a:avLst/>
            </a:prstTxWarp>
            <a:spAutoFit/>
          </a:bodyPr>
          <a:lstStyle/>
          <a:p>
            <a:pPr eaLnBrk="0" hangingPunct="0"/>
            <a:r>
              <a:rPr lang="es-ES" b="1" i="1" dirty="0">
                <a:solidFill>
                  <a:srgbClr val="FFFFFF"/>
                </a:solidFill>
                <a:effectLst>
                  <a:reflection blurRad="6350" stA="60000" endA="900" endPos="60000" dist="60007" dir="5400000" sy="-100000" algn="bl" rotWithShape="0"/>
                </a:effectLst>
                <a:latin typeface="Arial" pitchFamily="34" charset="0"/>
                <a:cs typeface="Arial" pitchFamily="34" charset="0"/>
              </a:rPr>
              <a:t>CONTROL</a:t>
            </a:r>
          </a:p>
        </p:txBody>
      </p:sp>
      <p:sp>
        <p:nvSpPr>
          <p:cNvPr id="17" name="Rectangle 5"/>
          <p:cNvSpPr>
            <a:spLocks noChangeArrowheads="1"/>
          </p:cNvSpPr>
          <p:nvPr/>
        </p:nvSpPr>
        <p:spPr bwMode="auto">
          <a:xfrm rot="2400000">
            <a:off x="4312966" y="785609"/>
            <a:ext cx="1990931" cy="366767"/>
          </a:xfrm>
          <a:prstGeom prst="rect">
            <a:avLst/>
          </a:prstGeom>
          <a:noFill/>
          <a:ln w="12700">
            <a:noFill/>
            <a:miter lim="800000"/>
            <a:headEnd/>
            <a:tailEnd/>
          </a:ln>
          <a:effectLst/>
        </p:spPr>
        <p:txBody>
          <a:bodyPr wrap="none" lIns="90488" tIns="44450" rIns="90488" bIns="44450">
            <a:prstTxWarp prst="textStop">
              <a:avLst/>
            </a:prstTxWarp>
            <a:spAutoFit/>
          </a:bodyPr>
          <a:lstStyle/>
          <a:p>
            <a:pPr eaLnBrk="0" hangingPunct="0"/>
            <a:r>
              <a:rPr lang="es-ES" b="1" i="1" dirty="0">
                <a:solidFill>
                  <a:srgbClr val="FFFFFF"/>
                </a:solidFill>
                <a:effectLst>
                  <a:reflection blurRad="6350" stA="55000" endA="50" endPos="85000" dir="5400000" sy="-100000" algn="bl" rotWithShape="0"/>
                </a:effectLst>
                <a:latin typeface="Arial" pitchFamily="34" charset="0"/>
                <a:cs typeface="Arial" pitchFamily="34" charset="0"/>
              </a:rPr>
              <a:t>PLANIFICACIÓN</a:t>
            </a:r>
          </a:p>
        </p:txBody>
      </p:sp>
      <p:sp>
        <p:nvSpPr>
          <p:cNvPr id="18" name="Rectangle 6"/>
          <p:cNvSpPr>
            <a:spLocks noChangeArrowheads="1"/>
          </p:cNvSpPr>
          <p:nvPr/>
        </p:nvSpPr>
        <p:spPr bwMode="auto">
          <a:xfrm rot="1920000">
            <a:off x="1597248" y="5644540"/>
            <a:ext cx="1681552" cy="397545"/>
          </a:xfrm>
          <a:prstGeom prst="rect">
            <a:avLst/>
          </a:prstGeom>
          <a:noFill/>
          <a:ln w="12700">
            <a:noFill/>
            <a:miter lim="800000"/>
            <a:headEnd/>
            <a:tailEnd/>
          </a:ln>
          <a:effectLst>
            <a:outerShdw dist="203596" dir="214580" algn="ctr" rotWithShape="0">
              <a:schemeClr val="bg2">
                <a:alpha val="50000"/>
              </a:schemeClr>
            </a:outerShdw>
          </a:effectLst>
        </p:spPr>
        <p:txBody>
          <a:bodyPr wrap="none" lIns="90488" tIns="44450" rIns="90488" bIns="44450">
            <a:prstTxWarp prst="textStop">
              <a:avLst/>
            </a:prstTxWarp>
            <a:spAutoFit/>
          </a:bodyPr>
          <a:lstStyle/>
          <a:p>
            <a:pPr eaLnBrk="0" hangingPunct="0"/>
            <a:r>
              <a:rPr lang="es-ES" sz="2000" b="1" i="1" dirty="0">
                <a:solidFill>
                  <a:srgbClr val="FFFFFF"/>
                </a:solidFill>
                <a:effectLst>
                  <a:reflection blurRad="6350" stA="50000" endA="300" endPos="50000" dist="29997" dir="5400000" sy="-100000" algn="bl" rotWithShape="0"/>
                </a:effectLst>
                <a:latin typeface="Arial" pitchFamily="34" charset="0"/>
                <a:cs typeface="Arial" pitchFamily="34" charset="0"/>
              </a:rPr>
              <a:t>EJECUCIÓN</a:t>
            </a:r>
          </a:p>
        </p:txBody>
      </p:sp>
      <p:sp>
        <p:nvSpPr>
          <p:cNvPr id="19" name="Rectangle 7"/>
          <p:cNvSpPr>
            <a:spLocks noChangeArrowheads="1"/>
          </p:cNvSpPr>
          <p:nvPr/>
        </p:nvSpPr>
        <p:spPr bwMode="auto">
          <a:xfrm rot="20254811">
            <a:off x="6929708" y="3322459"/>
            <a:ext cx="2192909" cy="546737"/>
          </a:xfrm>
          <a:prstGeom prst="rect">
            <a:avLst/>
          </a:prstGeom>
          <a:noFill/>
          <a:ln w="12700">
            <a:noFill/>
            <a:miter lim="800000"/>
            <a:headEnd/>
            <a:tailEnd/>
          </a:ln>
          <a:effectLst/>
        </p:spPr>
        <p:txBody>
          <a:bodyPr wrap="none" lIns="90488" tIns="44450" rIns="90488" bIns="44450">
            <a:prstTxWarp prst="textStop">
              <a:avLst/>
            </a:prstTxWarp>
            <a:spAutoFit/>
          </a:bodyPr>
          <a:lstStyle/>
          <a:p>
            <a:pPr eaLnBrk="0" hangingPunct="0"/>
            <a:r>
              <a:rPr lang="es-ES" sz="2000" b="1" i="1" dirty="0">
                <a:solidFill>
                  <a:srgbClr val="FFFFFF"/>
                </a:solidFill>
                <a:effectLst>
                  <a:reflection blurRad="6350" stA="50000" endA="300" endPos="50000" dist="60007" dir="5400000" sy="-100000" algn="bl" rotWithShape="0"/>
                </a:effectLst>
                <a:latin typeface="Arial" pitchFamily="34" charset="0"/>
                <a:cs typeface="Arial" pitchFamily="34" charset="0"/>
              </a:rPr>
              <a:t>ORGANIZACIÓN</a:t>
            </a:r>
          </a:p>
        </p:txBody>
      </p:sp>
      <p:sp>
        <p:nvSpPr>
          <p:cNvPr id="20" name="Rectangle 9"/>
          <p:cNvSpPr>
            <a:spLocks noChangeArrowheads="1"/>
          </p:cNvSpPr>
          <p:nvPr/>
        </p:nvSpPr>
        <p:spPr bwMode="auto">
          <a:xfrm>
            <a:off x="179512" y="3356992"/>
            <a:ext cx="2548776" cy="459100"/>
          </a:xfrm>
          <a:prstGeom prst="rect">
            <a:avLst/>
          </a:prstGeom>
          <a:noFill/>
          <a:ln w="12700">
            <a:noFill/>
            <a:miter lim="800000"/>
            <a:headEnd/>
            <a:tailEnd/>
          </a:ln>
          <a:effectLst/>
        </p:spPr>
        <p:txBody>
          <a:bodyPr wrap="none" lIns="90488" tIns="44450" rIns="90488" bIns="44450">
            <a:spAutoFit/>
            <a:scene3d>
              <a:camera prst="orthographicFront"/>
              <a:lightRig rig="soft" dir="t">
                <a:rot lat="0" lon="0" rev="10800000"/>
              </a:lightRig>
            </a:scene3d>
            <a:sp3d>
              <a:bevelT w="27940" h="12700"/>
              <a:contourClr>
                <a:srgbClr val="DDDDDD"/>
              </a:contourClr>
            </a:sp3d>
          </a:bodyPr>
          <a:lstStyle/>
          <a:p>
            <a:pPr eaLnBrk="0" hangingPunct="0"/>
            <a:r>
              <a:rPr lang="es-ES" sz="2400" b="1" i="1" spc="150" dirty="0">
                <a:ln w="11430"/>
                <a:solidFill>
                  <a:schemeClr val="bg1">
                    <a:lumMod val="40000"/>
                    <a:lumOff val="60000"/>
                  </a:schemeClr>
                </a:solidFill>
                <a:effectLst>
                  <a:outerShdw blurRad="25400" algn="tl" rotWithShape="0">
                    <a:srgbClr val="000000">
                      <a:alpha val="43000"/>
                    </a:srgbClr>
                  </a:outerShdw>
                  <a:reflection blurRad="6350" stA="55000" endA="50" endPos="85000" dist="60007" dir="5400000" sy="-100000" algn="bl" rotWithShape="0"/>
                </a:effectLst>
                <a:latin typeface="Arial" pitchFamily="34" charset="0"/>
                <a:cs typeface="Arial" pitchFamily="34" charset="0"/>
              </a:rPr>
              <a:t>INTEGRACIÓN</a:t>
            </a:r>
          </a:p>
        </p:txBody>
      </p:sp>
      <p:sp>
        <p:nvSpPr>
          <p:cNvPr id="21" name="Rectangle 10"/>
          <p:cNvSpPr>
            <a:spLocks noChangeArrowheads="1"/>
          </p:cNvSpPr>
          <p:nvPr/>
        </p:nvSpPr>
        <p:spPr bwMode="auto">
          <a:xfrm>
            <a:off x="971600" y="2204864"/>
            <a:ext cx="2859758" cy="459100"/>
          </a:xfrm>
          <a:prstGeom prst="rect">
            <a:avLst/>
          </a:prstGeom>
          <a:noFill/>
          <a:ln w="12700">
            <a:noFill/>
            <a:miter lim="800000"/>
            <a:headEnd/>
            <a:tailEnd/>
          </a:ln>
          <a:effectLst>
            <a:outerShdw blurRad="152400" dist="317500" dir="5400000" sx="90000" sy="-19000" rotWithShape="0">
              <a:prstClr val="black">
                <a:alpha val="15000"/>
              </a:prstClr>
            </a:outerShdw>
          </a:effectLst>
        </p:spPr>
        <p:txBody>
          <a:bodyPr wrap="none" lIns="90488" tIns="44450" rIns="90488" bIns="44450">
            <a:spAutoFit/>
            <a:scene3d>
              <a:camera prst="orthographicFront"/>
              <a:lightRig rig="soft" dir="t">
                <a:rot lat="0" lon="0" rev="10800000"/>
              </a:lightRig>
            </a:scene3d>
            <a:sp3d>
              <a:bevelT w="27940" h="12700"/>
              <a:contourClr>
                <a:srgbClr val="DDDDDD"/>
              </a:contourClr>
            </a:sp3d>
          </a:bodyPr>
          <a:lstStyle/>
          <a:p>
            <a:pPr eaLnBrk="0" hangingPunct="0"/>
            <a:r>
              <a:rPr lang="es-ES" sz="2400" b="1" i="1" spc="150" dirty="0">
                <a:ln w="11430"/>
                <a:solidFill>
                  <a:schemeClr val="bg1">
                    <a:lumMod val="40000"/>
                    <a:lumOff val="60000"/>
                  </a:schemeClr>
                </a:solidFill>
                <a:effectLst>
                  <a:outerShdw blurRad="25400" algn="tl" rotWithShape="0">
                    <a:srgbClr val="000000">
                      <a:alpha val="43000"/>
                    </a:srgbClr>
                  </a:outerShdw>
                  <a:reflection blurRad="6350" stA="60000" endA="900" endPos="58000" dir="5400000" sy="-100000" algn="bl" rotWithShape="0"/>
                </a:effectLst>
                <a:latin typeface="Arial" pitchFamily="34" charset="0"/>
                <a:cs typeface="Arial" pitchFamily="34" charset="0"/>
              </a:rPr>
              <a:t>COORDINACIÓN</a:t>
            </a:r>
          </a:p>
        </p:txBody>
      </p:sp>
      <p:sp>
        <p:nvSpPr>
          <p:cNvPr id="22" name="Rectangle 11"/>
          <p:cNvSpPr>
            <a:spLocks noChangeArrowheads="1"/>
          </p:cNvSpPr>
          <p:nvPr/>
        </p:nvSpPr>
        <p:spPr bwMode="auto">
          <a:xfrm rot="21180000">
            <a:off x="90125" y="133812"/>
            <a:ext cx="2295054" cy="1619418"/>
          </a:xfrm>
          <a:prstGeom prst="rect">
            <a:avLst/>
          </a:prstGeom>
          <a:solidFill>
            <a:srgbClr val="F1F1F1"/>
          </a:solidFill>
          <a:ln w="12700">
            <a:noFill/>
            <a:miter lim="800000"/>
            <a:headEnd/>
            <a:tailEnd/>
          </a:ln>
          <a:effectLst>
            <a:outerShdw dist="180501" dir="13842636" algn="ctr" rotWithShape="0">
              <a:schemeClr val="bg2"/>
            </a:outerShdw>
          </a:effectLst>
        </p:spPr>
        <p:txBody>
          <a:bodyPr wrap="square" lIns="90488" tIns="44450" rIns="90488" bIns="44450">
            <a:spAutoFit/>
          </a:bodyPr>
          <a:lstStyle/>
          <a:p>
            <a:pPr eaLnBrk="0" hangingPunct="0">
              <a:lnSpc>
                <a:spcPct val="80000"/>
              </a:lnSpc>
              <a:spcBef>
                <a:spcPct val="10000"/>
              </a:spcBef>
              <a:buSzPct val="100000"/>
              <a:buFontTx/>
              <a:buChar char="•"/>
            </a:pPr>
            <a:r>
              <a:rPr lang="es-ES" sz="1400" b="1">
                <a:solidFill>
                  <a:schemeClr val="bg2">
                    <a:lumMod val="85000"/>
                    <a:lumOff val="15000"/>
                  </a:schemeClr>
                </a:solidFill>
                <a:latin typeface="Arial" pitchFamily="34" charset="0"/>
                <a:cs typeface="Arial" pitchFamily="34" charset="0"/>
              </a:rPr>
              <a:t>  Registros y</a:t>
            </a:r>
          </a:p>
          <a:p>
            <a:pPr eaLnBrk="0" hangingPunct="0">
              <a:lnSpc>
                <a:spcPct val="80000"/>
              </a:lnSpc>
              <a:spcBef>
                <a:spcPct val="10000"/>
              </a:spcBef>
            </a:pPr>
            <a:r>
              <a:rPr lang="es-ES" sz="1400" b="1">
                <a:solidFill>
                  <a:schemeClr val="bg2">
                    <a:lumMod val="85000"/>
                    <a:lumOff val="15000"/>
                  </a:schemeClr>
                </a:solidFill>
                <a:latin typeface="Arial" pitchFamily="34" charset="0"/>
                <a:cs typeface="Arial" pitchFamily="34" charset="0"/>
              </a:rPr>
              <a:t>   sistemas contables</a:t>
            </a:r>
          </a:p>
          <a:p>
            <a:pPr eaLnBrk="0" hangingPunct="0">
              <a:lnSpc>
                <a:spcPct val="80000"/>
              </a:lnSpc>
              <a:spcBef>
                <a:spcPct val="10000"/>
              </a:spcBef>
              <a:buSzPct val="100000"/>
              <a:buFontTx/>
              <a:buChar char="•"/>
            </a:pPr>
            <a:r>
              <a:rPr lang="es-ES" sz="1400" b="1">
                <a:solidFill>
                  <a:schemeClr val="bg2">
                    <a:lumMod val="85000"/>
                    <a:lumOff val="15000"/>
                  </a:schemeClr>
                </a:solidFill>
                <a:latin typeface="Arial" pitchFamily="34" charset="0"/>
                <a:cs typeface="Arial" pitchFamily="34" charset="0"/>
              </a:rPr>
              <a:t>  Análisis de</a:t>
            </a:r>
          </a:p>
          <a:p>
            <a:pPr eaLnBrk="0" hangingPunct="0">
              <a:lnSpc>
                <a:spcPct val="80000"/>
              </a:lnSpc>
              <a:spcBef>
                <a:spcPct val="10000"/>
              </a:spcBef>
            </a:pPr>
            <a:r>
              <a:rPr lang="es-ES" sz="1400" b="1">
                <a:solidFill>
                  <a:schemeClr val="bg2">
                    <a:lumMod val="85000"/>
                    <a:lumOff val="15000"/>
                  </a:schemeClr>
                </a:solidFill>
                <a:latin typeface="Arial" pitchFamily="34" charset="0"/>
                <a:cs typeface="Arial" pitchFamily="34" charset="0"/>
              </a:rPr>
              <a:t>   productividad</a:t>
            </a:r>
          </a:p>
          <a:p>
            <a:pPr eaLnBrk="0" hangingPunct="0">
              <a:lnSpc>
                <a:spcPct val="80000"/>
              </a:lnSpc>
              <a:spcBef>
                <a:spcPct val="10000"/>
              </a:spcBef>
              <a:buSzPct val="100000"/>
              <a:buFontTx/>
              <a:buChar char="•"/>
            </a:pPr>
            <a:r>
              <a:rPr lang="es-ES" sz="1400" b="1">
                <a:solidFill>
                  <a:schemeClr val="bg2">
                    <a:lumMod val="85000"/>
                    <a:lumOff val="15000"/>
                  </a:schemeClr>
                </a:solidFill>
                <a:latin typeface="Arial" pitchFamily="34" charset="0"/>
                <a:cs typeface="Arial" pitchFamily="34" charset="0"/>
              </a:rPr>
              <a:t>  Análisis de</a:t>
            </a:r>
          </a:p>
          <a:p>
            <a:pPr eaLnBrk="0" hangingPunct="0">
              <a:lnSpc>
                <a:spcPct val="80000"/>
              </a:lnSpc>
              <a:spcBef>
                <a:spcPct val="10000"/>
              </a:spcBef>
            </a:pPr>
            <a:r>
              <a:rPr lang="es-ES" sz="1400" b="1">
                <a:solidFill>
                  <a:schemeClr val="bg2">
                    <a:lumMod val="85000"/>
                    <a:lumOff val="15000"/>
                  </a:schemeClr>
                </a:solidFill>
                <a:latin typeface="Arial" pitchFamily="34" charset="0"/>
                <a:cs typeface="Arial" pitchFamily="34" charset="0"/>
              </a:rPr>
              <a:t>   rentabilidad</a:t>
            </a:r>
          </a:p>
          <a:p>
            <a:pPr eaLnBrk="0" hangingPunct="0">
              <a:lnSpc>
                <a:spcPct val="80000"/>
              </a:lnSpc>
              <a:spcBef>
                <a:spcPct val="10000"/>
              </a:spcBef>
              <a:buSzPct val="100000"/>
              <a:buFontTx/>
              <a:buChar char="•"/>
            </a:pPr>
            <a:r>
              <a:rPr lang="es-ES" sz="1400" b="1">
                <a:solidFill>
                  <a:schemeClr val="bg2">
                    <a:lumMod val="85000"/>
                    <a:lumOff val="15000"/>
                  </a:schemeClr>
                </a:solidFill>
                <a:latin typeface="Arial" pitchFamily="34" charset="0"/>
                <a:cs typeface="Arial" pitchFamily="34" charset="0"/>
              </a:rPr>
              <a:t>  Control financiero</a:t>
            </a:r>
          </a:p>
          <a:p>
            <a:pPr eaLnBrk="0" hangingPunct="0">
              <a:lnSpc>
                <a:spcPct val="80000"/>
              </a:lnSpc>
              <a:spcBef>
                <a:spcPct val="10000"/>
              </a:spcBef>
            </a:pPr>
            <a:r>
              <a:rPr lang="es-ES" sz="1400" b="1">
                <a:solidFill>
                  <a:schemeClr val="bg2">
                    <a:lumMod val="85000"/>
                    <a:lumOff val="15000"/>
                  </a:schemeClr>
                </a:solidFill>
                <a:latin typeface="Arial" pitchFamily="34" charset="0"/>
                <a:cs typeface="Arial" pitchFamily="34" charset="0"/>
              </a:rPr>
              <a:t>   y de mercado</a:t>
            </a:r>
          </a:p>
        </p:txBody>
      </p:sp>
      <p:sp>
        <p:nvSpPr>
          <p:cNvPr id="23" name="Rectangle 12"/>
          <p:cNvSpPr>
            <a:spLocks noChangeArrowheads="1"/>
          </p:cNvSpPr>
          <p:nvPr/>
        </p:nvSpPr>
        <p:spPr bwMode="auto">
          <a:xfrm rot="480000">
            <a:off x="6344719" y="129162"/>
            <a:ext cx="1982916" cy="1813317"/>
          </a:xfrm>
          <a:prstGeom prst="rect">
            <a:avLst/>
          </a:prstGeom>
          <a:solidFill>
            <a:schemeClr val="bg1"/>
          </a:solidFill>
          <a:ln w="12700">
            <a:noFill/>
            <a:miter lim="800000"/>
            <a:headEnd/>
            <a:tailEnd/>
          </a:ln>
          <a:effectLst>
            <a:outerShdw dist="180501" dir="3042636" algn="ctr" rotWithShape="0">
              <a:schemeClr val="bg2"/>
            </a:outerShdw>
          </a:effectLst>
        </p:spPr>
        <p:txBody>
          <a:bodyPr wrap="none" lIns="90488" tIns="44450" rIns="90488" bIns="44450">
            <a:spAutoFit/>
          </a:bodyPr>
          <a:lstStyle/>
          <a:p>
            <a:pPr eaLnBrk="0" hangingPunct="0">
              <a:buSzPct val="100000"/>
              <a:buFontTx/>
              <a:buChar char="•"/>
            </a:pPr>
            <a:r>
              <a:rPr lang="es-ES" sz="1400" b="1" dirty="0">
                <a:solidFill>
                  <a:srgbClr val="FFFFFF"/>
                </a:solidFill>
                <a:effectLst>
                  <a:outerShdw blurRad="38100" dist="38100" dir="2700000" algn="tl">
                    <a:srgbClr val="C0C0C0"/>
                  </a:outerShdw>
                </a:effectLst>
                <a:latin typeface="Arial" pitchFamily="34" charset="0"/>
                <a:cs typeface="Arial" pitchFamily="34" charset="0"/>
              </a:rPr>
              <a:t>  Objetivos, políticas</a:t>
            </a:r>
          </a:p>
          <a:p>
            <a:pPr eaLnBrk="0" hangingPunct="0"/>
            <a:r>
              <a:rPr lang="es-ES" sz="1400" b="1" dirty="0">
                <a:solidFill>
                  <a:srgbClr val="FFFFFF"/>
                </a:solidFill>
                <a:effectLst>
                  <a:outerShdw blurRad="38100" dist="38100" dir="2700000" algn="tl">
                    <a:srgbClr val="C0C0C0"/>
                  </a:outerShdw>
                </a:effectLst>
                <a:latin typeface="Arial" pitchFamily="34" charset="0"/>
                <a:cs typeface="Arial" pitchFamily="34" charset="0"/>
              </a:rPr>
              <a:t>   y procedimientos</a:t>
            </a:r>
          </a:p>
          <a:p>
            <a:pPr eaLnBrk="0" hangingPunct="0">
              <a:buSzPct val="100000"/>
              <a:buFontTx/>
              <a:buChar char="•"/>
            </a:pPr>
            <a:r>
              <a:rPr lang="es-ES" sz="1400" b="1" dirty="0">
                <a:solidFill>
                  <a:srgbClr val="FFFFFF"/>
                </a:solidFill>
                <a:effectLst>
                  <a:outerShdw blurRad="38100" dist="38100" dir="2700000" algn="tl">
                    <a:srgbClr val="C0C0C0"/>
                  </a:outerShdw>
                </a:effectLst>
                <a:latin typeface="Arial" pitchFamily="34" charset="0"/>
                <a:cs typeface="Arial" pitchFamily="34" charset="0"/>
              </a:rPr>
              <a:t>  Selección de</a:t>
            </a:r>
          </a:p>
          <a:p>
            <a:pPr eaLnBrk="0" hangingPunct="0"/>
            <a:r>
              <a:rPr lang="es-ES" sz="1400" b="1" dirty="0">
                <a:solidFill>
                  <a:srgbClr val="FFFFFF"/>
                </a:solidFill>
                <a:effectLst>
                  <a:outerShdw blurRad="38100" dist="38100" dir="2700000" algn="tl">
                    <a:srgbClr val="C0C0C0"/>
                  </a:outerShdw>
                </a:effectLst>
                <a:latin typeface="Arial" pitchFamily="34" charset="0"/>
                <a:cs typeface="Arial" pitchFamily="34" charset="0"/>
              </a:rPr>
              <a:t>   alternativas</a:t>
            </a:r>
          </a:p>
          <a:p>
            <a:pPr eaLnBrk="0" hangingPunct="0"/>
            <a:r>
              <a:rPr lang="es-ES" sz="1400" b="1" dirty="0">
                <a:solidFill>
                  <a:srgbClr val="FFFFFF"/>
                </a:solidFill>
                <a:effectLst>
                  <a:outerShdw blurRad="38100" dist="38100" dir="2700000" algn="tl">
                    <a:srgbClr val="C0C0C0"/>
                  </a:outerShdw>
                </a:effectLst>
                <a:latin typeface="Arial" pitchFamily="34" charset="0"/>
                <a:cs typeface="Arial" pitchFamily="34" charset="0"/>
              </a:rPr>
              <a:t>   promisorias</a:t>
            </a:r>
          </a:p>
          <a:p>
            <a:pPr eaLnBrk="0" hangingPunct="0">
              <a:buSzPct val="100000"/>
              <a:buFontTx/>
              <a:buChar char="•"/>
            </a:pPr>
            <a:r>
              <a:rPr lang="es-ES" sz="1400" b="1" dirty="0">
                <a:solidFill>
                  <a:srgbClr val="FFFFFF"/>
                </a:solidFill>
                <a:effectLst>
                  <a:outerShdw blurRad="38100" dist="38100" dir="2700000" algn="tl">
                    <a:srgbClr val="C0C0C0"/>
                  </a:outerShdw>
                </a:effectLst>
                <a:latin typeface="Arial" pitchFamily="34" charset="0"/>
                <a:cs typeface="Arial" pitchFamily="34" charset="0"/>
              </a:rPr>
              <a:t>  ¿Qué producir?</a:t>
            </a:r>
          </a:p>
          <a:p>
            <a:pPr eaLnBrk="0" hangingPunct="0">
              <a:buSzPct val="100000"/>
              <a:buFontTx/>
              <a:buChar char="•"/>
            </a:pPr>
            <a:r>
              <a:rPr lang="es-ES" sz="1400" b="1" dirty="0">
                <a:solidFill>
                  <a:srgbClr val="FFFFFF"/>
                </a:solidFill>
                <a:effectLst>
                  <a:outerShdw blurRad="38100" dist="38100" dir="2700000" algn="tl">
                    <a:srgbClr val="C0C0C0"/>
                  </a:outerShdw>
                </a:effectLst>
                <a:latin typeface="Arial" pitchFamily="34" charset="0"/>
                <a:cs typeface="Arial" pitchFamily="34" charset="0"/>
              </a:rPr>
              <a:t>  ¿Cuánto producir?</a:t>
            </a:r>
          </a:p>
          <a:p>
            <a:pPr eaLnBrk="0" hangingPunct="0">
              <a:buSzPct val="100000"/>
              <a:buFontTx/>
              <a:buChar char="•"/>
            </a:pPr>
            <a:r>
              <a:rPr lang="es-ES" sz="1400" b="1" dirty="0">
                <a:solidFill>
                  <a:srgbClr val="FFFFFF"/>
                </a:solidFill>
                <a:effectLst>
                  <a:outerShdw blurRad="38100" dist="38100" dir="2700000" algn="tl">
                    <a:srgbClr val="C0C0C0"/>
                  </a:outerShdw>
                </a:effectLst>
                <a:latin typeface="Arial" pitchFamily="34" charset="0"/>
                <a:cs typeface="Arial" pitchFamily="34" charset="0"/>
              </a:rPr>
              <a:t>  Cómo producir?</a:t>
            </a:r>
          </a:p>
        </p:txBody>
      </p:sp>
      <p:sp>
        <p:nvSpPr>
          <p:cNvPr id="24" name="Rectangle 13"/>
          <p:cNvSpPr>
            <a:spLocks noChangeArrowheads="1"/>
          </p:cNvSpPr>
          <p:nvPr/>
        </p:nvSpPr>
        <p:spPr bwMode="auto">
          <a:xfrm rot="840000">
            <a:off x="7000405" y="4424025"/>
            <a:ext cx="1926811" cy="2028761"/>
          </a:xfrm>
          <a:prstGeom prst="rect">
            <a:avLst/>
          </a:prstGeom>
          <a:solidFill>
            <a:srgbClr val="EAF4F4"/>
          </a:solidFill>
          <a:ln w="12700">
            <a:noFill/>
            <a:miter lim="800000"/>
            <a:headEnd/>
            <a:tailEnd/>
          </a:ln>
          <a:effectLst>
            <a:outerShdw dist="180501" dir="3042636" algn="ctr" rotWithShape="0">
              <a:schemeClr val="bg2"/>
            </a:outerShdw>
          </a:effectLst>
        </p:spPr>
        <p:txBody>
          <a:bodyPr wrap="none" lIns="90488" tIns="44450" rIns="90488" bIns="44450">
            <a:spAutoFit/>
          </a:bodyPr>
          <a:lstStyle/>
          <a:p>
            <a:pPr eaLnBrk="0" hangingPunct="0">
              <a:buSzPct val="100000"/>
              <a:buFontTx/>
              <a:buChar char="•"/>
            </a:pPr>
            <a:r>
              <a:rPr lang="es-ES" b="1">
                <a:solidFill>
                  <a:schemeClr val="bg2">
                    <a:lumMod val="95000"/>
                    <a:lumOff val="5000"/>
                  </a:schemeClr>
                </a:solidFill>
                <a:latin typeface="Arial" pitchFamily="34" charset="0"/>
                <a:cs typeface="Arial" pitchFamily="34" charset="0"/>
              </a:rPr>
              <a:t> Estructura</a:t>
            </a:r>
          </a:p>
          <a:p>
            <a:pPr eaLnBrk="0" hangingPunct="0"/>
            <a:r>
              <a:rPr lang="es-ES" b="1">
                <a:solidFill>
                  <a:schemeClr val="bg2">
                    <a:lumMod val="95000"/>
                    <a:lumOff val="5000"/>
                  </a:schemeClr>
                </a:solidFill>
                <a:latin typeface="Arial" pitchFamily="34" charset="0"/>
                <a:cs typeface="Arial" pitchFamily="34" charset="0"/>
              </a:rPr>
              <a:t>  organizacional</a:t>
            </a:r>
          </a:p>
          <a:p>
            <a:pPr eaLnBrk="0" hangingPunct="0">
              <a:buSzPct val="100000"/>
              <a:buFontTx/>
              <a:buChar char="•"/>
            </a:pPr>
            <a:r>
              <a:rPr lang="es-ES" b="1">
                <a:solidFill>
                  <a:schemeClr val="bg2">
                    <a:lumMod val="95000"/>
                    <a:lumOff val="5000"/>
                  </a:schemeClr>
                </a:solidFill>
                <a:latin typeface="Arial" pitchFamily="34" charset="0"/>
                <a:cs typeface="Arial" pitchFamily="34" charset="0"/>
              </a:rPr>
              <a:t>  División del </a:t>
            </a:r>
          </a:p>
          <a:p>
            <a:pPr eaLnBrk="0" hangingPunct="0"/>
            <a:r>
              <a:rPr lang="es-ES" b="1">
                <a:solidFill>
                  <a:schemeClr val="bg2">
                    <a:lumMod val="95000"/>
                    <a:lumOff val="5000"/>
                  </a:schemeClr>
                </a:solidFill>
                <a:latin typeface="Arial" pitchFamily="34" charset="0"/>
                <a:cs typeface="Arial" pitchFamily="34" charset="0"/>
              </a:rPr>
              <a:t>    trabajo</a:t>
            </a:r>
          </a:p>
          <a:p>
            <a:pPr eaLnBrk="0" hangingPunct="0">
              <a:buSzPct val="100000"/>
              <a:buFontTx/>
              <a:buChar char="•"/>
            </a:pPr>
            <a:r>
              <a:rPr lang="es-ES" b="1">
                <a:solidFill>
                  <a:schemeClr val="bg2">
                    <a:lumMod val="95000"/>
                    <a:lumOff val="5000"/>
                  </a:schemeClr>
                </a:solidFill>
                <a:latin typeface="Arial" pitchFamily="34" charset="0"/>
                <a:cs typeface="Arial" pitchFamily="34" charset="0"/>
              </a:rPr>
              <a:t>  Autoridad</a:t>
            </a:r>
          </a:p>
          <a:p>
            <a:pPr eaLnBrk="0" hangingPunct="0">
              <a:buSzPct val="100000"/>
              <a:buFontTx/>
              <a:buChar char="•"/>
            </a:pPr>
            <a:r>
              <a:rPr lang="es-ES" b="1">
                <a:solidFill>
                  <a:schemeClr val="bg2">
                    <a:lumMod val="95000"/>
                    <a:lumOff val="5000"/>
                  </a:schemeClr>
                </a:solidFill>
                <a:latin typeface="Arial" pitchFamily="34" charset="0"/>
                <a:cs typeface="Arial" pitchFamily="34" charset="0"/>
              </a:rPr>
              <a:t>  Amplitud del</a:t>
            </a:r>
          </a:p>
          <a:p>
            <a:pPr eaLnBrk="0" hangingPunct="0"/>
            <a:r>
              <a:rPr lang="es-ES" b="1">
                <a:solidFill>
                  <a:schemeClr val="bg2">
                    <a:lumMod val="95000"/>
                    <a:lumOff val="5000"/>
                  </a:schemeClr>
                </a:solidFill>
                <a:latin typeface="Arial" pitchFamily="34" charset="0"/>
                <a:cs typeface="Arial" pitchFamily="34" charset="0"/>
              </a:rPr>
              <a:t>   control</a:t>
            </a:r>
          </a:p>
        </p:txBody>
      </p:sp>
      <p:sp>
        <p:nvSpPr>
          <p:cNvPr id="25" name="Rectangle 14"/>
          <p:cNvSpPr>
            <a:spLocks noChangeArrowheads="1"/>
          </p:cNvSpPr>
          <p:nvPr/>
        </p:nvSpPr>
        <p:spPr bwMode="auto">
          <a:xfrm rot="20940000">
            <a:off x="3568797" y="4610047"/>
            <a:ext cx="1981313" cy="1751762"/>
          </a:xfrm>
          <a:prstGeom prst="rect">
            <a:avLst/>
          </a:prstGeom>
          <a:solidFill>
            <a:schemeClr val="bg1">
              <a:lumMod val="75000"/>
            </a:schemeClr>
          </a:solidFill>
          <a:ln w="12700">
            <a:noFill/>
            <a:miter lim="800000"/>
            <a:headEnd/>
            <a:tailEnd/>
          </a:ln>
          <a:effectLst>
            <a:outerShdw dist="180501" dir="13842636" algn="ctr" rotWithShape="0">
              <a:schemeClr val="bg2"/>
            </a:outerShdw>
          </a:effectLst>
        </p:spPr>
        <p:txBody>
          <a:bodyPr wrap="none" lIns="90488" tIns="44450" rIns="90488" bIns="44450">
            <a:spAutoFit/>
          </a:bodyPr>
          <a:lstStyle/>
          <a:p>
            <a:pPr eaLnBrk="0" hangingPunct="0">
              <a:lnSpc>
                <a:spcPct val="120000"/>
              </a:lnSpc>
              <a:buSzPct val="100000"/>
              <a:buFontTx/>
              <a:buChar char="•"/>
            </a:pPr>
            <a:r>
              <a:rPr lang="es-ES" b="1">
                <a:solidFill>
                  <a:srgbClr val="FFFFFF"/>
                </a:solidFill>
                <a:effectLst>
                  <a:outerShdw blurRad="38100" dist="38100" dir="2700000" algn="tl">
                    <a:srgbClr val="FFFFFF"/>
                  </a:outerShdw>
                </a:effectLst>
                <a:latin typeface="Arial" pitchFamily="34" charset="0"/>
                <a:cs typeface="Arial" pitchFamily="34" charset="0"/>
              </a:rPr>
              <a:t>  Dirección</a:t>
            </a:r>
          </a:p>
          <a:p>
            <a:pPr eaLnBrk="0" hangingPunct="0">
              <a:lnSpc>
                <a:spcPct val="120000"/>
              </a:lnSpc>
              <a:buSzPct val="100000"/>
              <a:buFontTx/>
              <a:buChar char="•"/>
            </a:pPr>
            <a:r>
              <a:rPr lang="es-ES" b="1">
                <a:solidFill>
                  <a:srgbClr val="FFFFFF"/>
                </a:solidFill>
                <a:effectLst>
                  <a:outerShdw blurRad="38100" dist="38100" dir="2700000" algn="tl">
                    <a:srgbClr val="FFFFFF"/>
                  </a:outerShdw>
                </a:effectLst>
                <a:latin typeface="Arial" pitchFamily="34" charset="0"/>
                <a:cs typeface="Arial" pitchFamily="34" charset="0"/>
              </a:rPr>
              <a:t>  Liderazgo y</a:t>
            </a:r>
          </a:p>
          <a:p>
            <a:pPr eaLnBrk="0" hangingPunct="0">
              <a:lnSpc>
                <a:spcPct val="120000"/>
              </a:lnSpc>
            </a:pPr>
            <a:r>
              <a:rPr lang="es-ES" b="1">
                <a:solidFill>
                  <a:srgbClr val="FFFFFF"/>
                </a:solidFill>
                <a:effectLst>
                  <a:outerShdw blurRad="38100" dist="38100" dir="2700000" algn="tl">
                    <a:srgbClr val="FFFFFF"/>
                  </a:outerShdw>
                </a:effectLst>
                <a:latin typeface="Arial" pitchFamily="34" charset="0"/>
                <a:cs typeface="Arial" pitchFamily="34" charset="0"/>
              </a:rPr>
              <a:t>   motivación</a:t>
            </a:r>
          </a:p>
          <a:p>
            <a:pPr eaLnBrk="0" hangingPunct="0">
              <a:lnSpc>
                <a:spcPct val="120000"/>
              </a:lnSpc>
              <a:buSzPct val="100000"/>
              <a:buFontTx/>
              <a:buChar char="•"/>
            </a:pPr>
            <a:r>
              <a:rPr lang="es-ES" b="1">
                <a:solidFill>
                  <a:srgbClr val="FFFFFF"/>
                </a:solidFill>
                <a:effectLst>
                  <a:outerShdw blurRad="38100" dist="38100" dir="2700000" algn="tl">
                    <a:srgbClr val="FFFFFF"/>
                  </a:outerShdw>
                </a:effectLst>
                <a:latin typeface="Arial" pitchFamily="34" charset="0"/>
                <a:cs typeface="Arial" pitchFamily="34" charset="0"/>
              </a:rPr>
              <a:t>  Supervisión</a:t>
            </a:r>
          </a:p>
          <a:p>
            <a:pPr eaLnBrk="0" hangingPunct="0">
              <a:lnSpc>
                <a:spcPct val="120000"/>
              </a:lnSpc>
              <a:buSzPct val="100000"/>
              <a:buFontTx/>
              <a:buChar char="•"/>
            </a:pPr>
            <a:r>
              <a:rPr lang="es-ES" b="1">
                <a:solidFill>
                  <a:srgbClr val="FFFFFF"/>
                </a:solidFill>
                <a:effectLst>
                  <a:outerShdw blurRad="38100" dist="38100" dir="2700000" algn="tl">
                    <a:srgbClr val="FFFFFF"/>
                  </a:outerShdw>
                </a:effectLst>
                <a:latin typeface="Arial" pitchFamily="34" charset="0"/>
                <a:cs typeface="Arial" pitchFamily="34" charset="0"/>
              </a:rPr>
              <a:t>  Comunicación</a:t>
            </a:r>
          </a:p>
        </p:txBody>
      </p:sp>
      <p:sp>
        <p:nvSpPr>
          <p:cNvPr id="26" name="Oval 15"/>
          <p:cNvSpPr>
            <a:spLocks noChangeArrowheads="1"/>
          </p:cNvSpPr>
          <p:nvPr/>
        </p:nvSpPr>
        <p:spPr bwMode="auto">
          <a:xfrm rot="19815307">
            <a:off x="3331987" y="2497014"/>
            <a:ext cx="2663825" cy="1223963"/>
          </a:xfrm>
          <a:prstGeom prst="ellipse">
            <a:avLst/>
          </a:prstGeom>
          <a:solidFill>
            <a:schemeClr val="bg2"/>
          </a:solidFill>
          <a:ln w="12700">
            <a:noFill/>
            <a:round/>
            <a:headEnd/>
            <a:tailEnd/>
          </a:ln>
          <a:effectLst>
            <a:outerShdw dist="215526" dir="8100000" algn="ctr" rotWithShape="0">
              <a:schemeClr val="bg2"/>
            </a:outerShdw>
          </a:effectLst>
          <a:scene3d>
            <a:camera prst="orthographicFront"/>
            <a:lightRig rig="threePt" dir="t"/>
          </a:scene3d>
          <a:sp3d extrusionH="355600">
            <a:bevelT w="285750"/>
          </a:sp3d>
        </p:spPr>
        <p:txBody>
          <a:bodyPr wrap="none" lIns="90488" tIns="44450" rIns="90488" bIns="44450" anchor="ctr">
            <a:prstTxWarp prst="textCurveDown">
              <a:avLst/>
            </a:prstTxWarp>
          </a:bodyPr>
          <a:lstStyle/>
          <a:p>
            <a:pPr algn="ctr" eaLnBrk="0" hangingPunct="0"/>
            <a:r>
              <a:rPr lang="es-ES" sz="2000" b="1" dirty="0">
                <a:solidFill>
                  <a:schemeClr val="bg1"/>
                </a:solidFill>
                <a:effectLst>
                  <a:outerShdw blurRad="38100" dist="38100" dir="2700000" algn="tl">
                    <a:srgbClr val="000000"/>
                  </a:outerShdw>
                </a:effectLst>
                <a:latin typeface="Arial" pitchFamily="34" charset="0"/>
                <a:cs typeface="Arial" pitchFamily="34" charset="0"/>
              </a:rPr>
              <a:t>PROCESO</a:t>
            </a:r>
          </a:p>
          <a:p>
            <a:pPr algn="ctr" eaLnBrk="0" hangingPunct="0"/>
            <a:r>
              <a:rPr lang="es-ES" sz="2000" b="1" dirty="0">
                <a:solidFill>
                  <a:schemeClr val="bg1"/>
                </a:solidFill>
                <a:effectLst>
                  <a:outerShdw blurRad="38100" dist="38100" dir="2700000" algn="tl">
                    <a:srgbClr val="000000"/>
                  </a:outerShdw>
                </a:effectLst>
                <a:latin typeface="Arial" pitchFamily="34" charset="0"/>
                <a:cs typeface="Arial" pitchFamily="34" charset="0"/>
              </a:rPr>
              <a:t>ADMINISTRATIVO</a:t>
            </a:r>
          </a:p>
        </p:txBody>
      </p:sp>
      <p:sp>
        <p:nvSpPr>
          <p:cNvPr id="28" name="Rectangle 17"/>
          <p:cNvSpPr>
            <a:spLocks noChangeArrowheads="1"/>
          </p:cNvSpPr>
          <p:nvPr/>
        </p:nvSpPr>
        <p:spPr bwMode="auto">
          <a:xfrm>
            <a:off x="7354888" y="8842375"/>
            <a:ext cx="580288" cy="305212"/>
          </a:xfrm>
          <a:prstGeom prst="rect">
            <a:avLst/>
          </a:prstGeom>
          <a:noFill/>
          <a:ln w="12700">
            <a:noFill/>
            <a:miter lim="800000"/>
            <a:headEnd/>
            <a:tailEnd/>
          </a:ln>
          <a:effectLst/>
        </p:spPr>
        <p:txBody>
          <a:bodyPr wrap="none" lIns="90488" tIns="44450" rIns="90488" bIns="44450">
            <a:spAutoFit/>
          </a:bodyPr>
          <a:lstStyle/>
          <a:p>
            <a:pPr eaLnBrk="0" hangingPunct="0"/>
            <a:r>
              <a:rPr lang="es-ES" sz="1400" b="1">
                <a:latin typeface="Arial" pitchFamily="34" charset="0"/>
                <a:cs typeface="Arial" pitchFamily="34" charset="0"/>
              </a:rPr>
              <a:t>M.M.</a:t>
            </a:r>
          </a:p>
        </p:txBody>
      </p:sp>
      <p:sp>
        <p:nvSpPr>
          <p:cNvPr id="29" name="Text Box 18"/>
          <p:cNvSpPr txBox="1">
            <a:spLocks noChangeArrowheads="1"/>
          </p:cNvSpPr>
          <p:nvPr/>
        </p:nvSpPr>
        <p:spPr bwMode="auto">
          <a:xfrm>
            <a:off x="836613" y="8459788"/>
            <a:ext cx="1582484" cy="369332"/>
          </a:xfrm>
          <a:prstGeom prst="rect">
            <a:avLst/>
          </a:prstGeom>
          <a:noFill/>
          <a:ln w="9525">
            <a:noFill/>
            <a:miter lim="800000"/>
            <a:headEnd/>
            <a:tailEnd/>
          </a:ln>
          <a:effectLst/>
        </p:spPr>
        <p:txBody>
          <a:bodyPr wrap="none">
            <a:spAutoFit/>
          </a:bodyPr>
          <a:lstStyle/>
          <a:p>
            <a:r>
              <a:rPr lang="es-ES" b="1">
                <a:solidFill>
                  <a:srgbClr val="1C498C"/>
                </a:solidFill>
                <a:effectLst>
                  <a:outerShdw blurRad="38100" dist="38100" dir="2700000" algn="tl">
                    <a:srgbClr val="C0C0C0"/>
                  </a:outerShdw>
                </a:effectLst>
                <a:latin typeface="Arial" pitchFamily="34" charset="0"/>
                <a:cs typeface="Arial" pitchFamily="34" charset="0"/>
              </a:rPr>
              <a:t>Mary Medina</a:t>
            </a:r>
          </a:p>
        </p:txBody>
      </p:sp>
      <p:sp>
        <p:nvSpPr>
          <p:cNvPr id="32" name="31 Flecha arriba"/>
          <p:cNvSpPr/>
          <p:nvPr/>
        </p:nvSpPr>
        <p:spPr bwMode="auto">
          <a:xfrm rot="16200000">
            <a:off x="5875569" y="4213663"/>
            <a:ext cx="708268" cy="1011149"/>
          </a:xfrm>
          <a:prstGeom prst="upArrow">
            <a:avLst/>
          </a:prstGeom>
          <a:solidFill>
            <a:schemeClr val="bg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3" name="32 Flecha arriba"/>
          <p:cNvSpPr/>
          <p:nvPr/>
        </p:nvSpPr>
        <p:spPr bwMode="auto">
          <a:xfrm rot="18311741">
            <a:off x="1971941" y="4381915"/>
            <a:ext cx="741558" cy="1011149"/>
          </a:xfrm>
          <a:prstGeom prst="upArrow">
            <a:avLst/>
          </a:prstGeom>
          <a:solidFill>
            <a:schemeClr val="bg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4" name="33 Flecha arriba"/>
          <p:cNvSpPr/>
          <p:nvPr/>
        </p:nvSpPr>
        <p:spPr bwMode="auto">
          <a:xfrm rot="21250137">
            <a:off x="185028" y="2310964"/>
            <a:ext cx="722622" cy="1011149"/>
          </a:xfrm>
          <a:prstGeom prst="upArrow">
            <a:avLst/>
          </a:prstGeom>
          <a:solidFill>
            <a:schemeClr val="bg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5" name="34 Flecha a la derecha con bandas"/>
          <p:cNvSpPr/>
          <p:nvPr/>
        </p:nvSpPr>
        <p:spPr bwMode="auto">
          <a:xfrm>
            <a:off x="3347864" y="1484784"/>
            <a:ext cx="1584176" cy="864096"/>
          </a:xfrm>
          <a:prstGeom prst="stripedRightArrow">
            <a:avLst/>
          </a:prstGeom>
          <a:solidFill>
            <a:schemeClr val="bg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6" name="35 Flecha arriba"/>
          <p:cNvSpPr/>
          <p:nvPr/>
        </p:nvSpPr>
        <p:spPr bwMode="auto">
          <a:xfrm rot="10162534">
            <a:off x="6522476" y="2376396"/>
            <a:ext cx="800377" cy="1011149"/>
          </a:xfrm>
          <a:prstGeom prst="upArrow">
            <a:avLst/>
          </a:prstGeom>
          <a:solidFill>
            <a:schemeClr val="bg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3000"/>
                                        <p:tgtEl>
                                          <p:spTgt spid="1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3000"/>
                                        <p:tgtEl>
                                          <p:spTgt spid="1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3000"/>
                                        <p:tgtEl>
                                          <p:spTgt spid="1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amond(in)">
                                      <p:cBhvr>
                                        <p:cTn id="16" dur="3000"/>
                                        <p:tgtEl>
                                          <p:spTgt spid="19"/>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amond(in)">
                                      <p:cBhvr>
                                        <p:cTn id="19" dur="3000"/>
                                        <p:tgtEl>
                                          <p:spTgt spid="20"/>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amond(in)">
                                      <p:cBhvr>
                                        <p:cTn id="22" dur="3000"/>
                                        <p:tgtEl>
                                          <p:spTgt spid="21"/>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amond(in)">
                                      <p:cBhvr>
                                        <p:cTn id="25" dur="3000"/>
                                        <p:tgtEl>
                                          <p:spTgt spid="22"/>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amond(in)">
                                      <p:cBhvr>
                                        <p:cTn id="28" dur="3000"/>
                                        <p:tgtEl>
                                          <p:spTgt spid="23"/>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amond(in)">
                                      <p:cBhvr>
                                        <p:cTn id="31" dur="3000"/>
                                        <p:tgtEl>
                                          <p:spTgt spid="24"/>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amond(in)">
                                      <p:cBhvr>
                                        <p:cTn id="34" dur="3000"/>
                                        <p:tgtEl>
                                          <p:spTgt spid="25"/>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amond(in)">
                                      <p:cBhvr>
                                        <p:cTn id="37" dur="3000"/>
                                        <p:tgtEl>
                                          <p:spTgt spid="26"/>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diamond(in)">
                                      <p:cBhvr>
                                        <p:cTn id="40" dur="3000"/>
                                        <p:tgtEl>
                                          <p:spTgt spid="32"/>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diamond(in)">
                                      <p:cBhvr>
                                        <p:cTn id="43" dur="3000"/>
                                        <p:tgtEl>
                                          <p:spTgt spid="33"/>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diamond(in)">
                                      <p:cBhvr>
                                        <p:cTn id="46" dur="3000"/>
                                        <p:tgtEl>
                                          <p:spTgt spid="34"/>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diamond(in)">
                                      <p:cBhvr>
                                        <p:cTn id="49" dur="3000"/>
                                        <p:tgtEl>
                                          <p:spTgt spid="35"/>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diamond(in)">
                                      <p:cBhvr>
                                        <p:cTn id="52" dur="3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animBg="1"/>
      <p:bldP spid="23" grpId="0" animBg="1"/>
      <p:bldP spid="24" grpId="0" animBg="1"/>
      <p:bldP spid="25" grpId="0" animBg="1"/>
      <p:bldP spid="26" grpId="0" animBg="1"/>
      <p:bldP spid="32" grpId="0" animBg="1"/>
      <p:bldP spid="33" grpId="0" animBg="1"/>
      <p:bldP spid="34" grpId="0" animBg="1"/>
      <p:bldP spid="35" grpId="0" animBg="1"/>
      <p:bldP spid="3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395536" y="404664"/>
            <a:ext cx="5544616" cy="1754326"/>
          </a:xfrm>
          <a:prstGeom prst="rect">
            <a:avLst/>
          </a:prstGeom>
          <a:noFill/>
          <a:ln w="9525">
            <a:noFill/>
            <a:miter lim="800000"/>
            <a:headEnd/>
            <a:tailEnd/>
          </a:ln>
          <a:effectLst/>
        </p:spPr>
        <p:txBody>
          <a:bodyPr wrap="square">
            <a:spAutoFit/>
          </a:bodyPr>
          <a:lstStyle/>
          <a:p>
            <a:pPr>
              <a:lnSpc>
                <a:spcPct val="135000"/>
              </a:lnSpc>
            </a:pPr>
            <a:r>
              <a:rPr lang="es-ES" sz="2000" dirty="0">
                <a:solidFill>
                  <a:schemeClr val="tx1">
                    <a:lumMod val="20000"/>
                    <a:lumOff val="80000"/>
                  </a:schemeClr>
                </a:solidFill>
                <a:latin typeface="Arial Narrow" pitchFamily="34" charset="0"/>
              </a:rPr>
              <a:t>El proceso de </a:t>
            </a:r>
            <a:r>
              <a:rPr lang="es-ES" sz="2000" b="1" dirty="0">
                <a:solidFill>
                  <a:schemeClr val="tx2">
                    <a:lumMod val="75000"/>
                  </a:schemeClr>
                </a:solidFill>
                <a:effectLst>
                  <a:outerShdw blurRad="38100" dist="38100" dir="2700000" algn="tl">
                    <a:srgbClr val="000000"/>
                  </a:outerShdw>
                </a:effectLst>
                <a:latin typeface="Arial Narrow" pitchFamily="34" charset="0"/>
              </a:rPr>
              <a:t>TOMA DE DECISIONES</a:t>
            </a:r>
            <a:r>
              <a:rPr lang="es-ES" sz="2000" dirty="0">
                <a:solidFill>
                  <a:schemeClr val="tx2">
                    <a:lumMod val="75000"/>
                  </a:schemeClr>
                </a:solidFill>
                <a:latin typeface="Arial Narrow" pitchFamily="34" charset="0"/>
              </a:rPr>
              <a:t> </a:t>
            </a:r>
            <a:r>
              <a:rPr lang="es-ES" sz="2000" dirty="0">
                <a:solidFill>
                  <a:schemeClr val="tx1">
                    <a:lumMod val="20000"/>
                    <a:lumOff val="80000"/>
                  </a:schemeClr>
                </a:solidFill>
                <a:latin typeface="Arial Narrow" pitchFamily="34" charset="0"/>
              </a:rPr>
              <a:t>en las empresas </a:t>
            </a:r>
            <a:r>
              <a:rPr lang="es-ES" sz="2000" dirty="0" smtClean="0">
                <a:solidFill>
                  <a:schemeClr val="tx1">
                    <a:lumMod val="20000"/>
                    <a:lumOff val="80000"/>
                  </a:schemeClr>
                </a:solidFill>
                <a:latin typeface="Arial Narrow" pitchFamily="34" charset="0"/>
              </a:rPr>
              <a:t> </a:t>
            </a:r>
            <a:r>
              <a:rPr lang="es-ES" sz="2000" dirty="0">
                <a:solidFill>
                  <a:schemeClr val="tx1">
                    <a:lumMod val="20000"/>
                    <a:lumOff val="80000"/>
                  </a:schemeClr>
                </a:solidFill>
                <a:latin typeface="Arial Narrow" pitchFamily="34" charset="0"/>
              </a:rPr>
              <a:t>requiere la consideración del tiempo, pues se refiere a hechos futuros sobre los cuales no se tiene aún perfecto conocimiento</a:t>
            </a:r>
          </a:p>
        </p:txBody>
      </p:sp>
      <p:sp>
        <p:nvSpPr>
          <p:cNvPr id="4" name="Text Box 11"/>
          <p:cNvSpPr txBox="1">
            <a:spLocks noChangeArrowheads="1"/>
          </p:cNvSpPr>
          <p:nvPr/>
        </p:nvSpPr>
        <p:spPr bwMode="auto">
          <a:xfrm>
            <a:off x="2051720" y="2708920"/>
            <a:ext cx="3888160" cy="3554819"/>
          </a:xfrm>
          <a:prstGeom prst="rect">
            <a:avLst/>
          </a:prstGeom>
          <a:noFill/>
          <a:ln w="9525">
            <a:noFill/>
            <a:miter lim="800000"/>
            <a:headEnd/>
            <a:tailEnd/>
          </a:ln>
          <a:effectLst/>
        </p:spPr>
        <p:txBody>
          <a:bodyPr wrap="square">
            <a:spAutoFit/>
          </a:bodyPr>
          <a:lstStyle/>
          <a:p>
            <a:pPr>
              <a:lnSpc>
                <a:spcPct val="125000"/>
              </a:lnSpc>
            </a:pPr>
            <a:r>
              <a:rPr lang="es-ES" sz="2000" dirty="0">
                <a:solidFill>
                  <a:schemeClr val="tx1">
                    <a:lumMod val="20000"/>
                    <a:lumOff val="80000"/>
                  </a:schemeClr>
                </a:solidFill>
                <a:latin typeface="Arial Narrow" pitchFamily="34" charset="0"/>
              </a:rPr>
              <a:t>El proceso de </a:t>
            </a:r>
            <a:r>
              <a:rPr lang="es-ES" sz="2000" b="1" dirty="0">
                <a:solidFill>
                  <a:schemeClr val="tx1">
                    <a:lumMod val="75000"/>
                  </a:schemeClr>
                </a:solidFill>
                <a:effectLst>
                  <a:outerShdw blurRad="38100" dist="38100" dir="2700000" algn="tl">
                    <a:srgbClr val="000000"/>
                  </a:outerShdw>
                </a:effectLst>
                <a:latin typeface="Arial Narrow" pitchFamily="34" charset="0"/>
              </a:rPr>
              <a:t>TOMA DE DECISIONES</a:t>
            </a:r>
            <a:r>
              <a:rPr lang="es-ES" sz="2000" dirty="0">
                <a:solidFill>
                  <a:schemeClr val="tx1">
                    <a:lumMod val="75000"/>
                  </a:schemeClr>
                </a:solidFill>
                <a:latin typeface="Arial Narrow" pitchFamily="34" charset="0"/>
              </a:rPr>
              <a:t> </a:t>
            </a:r>
            <a:r>
              <a:rPr lang="es-ES" sz="2000" dirty="0">
                <a:solidFill>
                  <a:schemeClr val="tx1">
                    <a:lumMod val="20000"/>
                    <a:lumOff val="80000"/>
                  </a:schemeClr>
                </a:solidFill>
                <a:latin typeface="Arial Narrow" pitchFamily="34" charset="0"/>
              </a:rPr>
              <a:t>comprende siete (7) etapas:</a:t>
            </a:r>
          </a:p>
          <a:p>
            <a:pPr>
              <a:lnSpc>
                <a:spcPct val="125000"/>
              </a:lnSpc>
              <a:buFont typeface="Wingdings" pitchFamily="2" charset="2"/>
              <a:buChar char="Ø"/>
            </a:pPr>
            <a:r>
              <a:rPr lang="es-ES" sz="2000" dirty="0">
                <a:solidFill>
                  <a:schemeClr val="tx1">
                    <a:lumMod val="20000"/>
                    <a:lumOff val="80000"/>
                  </a:schemeClr>
                </a:solidFill>
                <a:latin typeface="Arial Narrow" pitchFamily="34" charset="0"/>
              </a:rPr>
              <a:t> Identificación de los problemas</a:t>
            </a:r>
          </a:p>
          <a:p>
            <a:pPr>
              <a:lnSpc>
                <a:spcPct val="125000"/>
              </a:lnSpc>
              <a:buFont typeface="Wingdings" pitchFamily="2" charset="2"/>
              <a:buChar char="Ø"/>
            </a:pPr>
            <a:r>
              <a:rPr lang="es-ES" sz="2000" dirty="0">
                <a:solidFill>
                  <a:schemeClr val="tx1">
                    <a:lumMod val="20000"/>
                    <a:lumOff val="80000"/>
                  </a:schemeClr>
                </a:solidFill>
                <a:latin typeface="Arial Narrow" pitchFamily="34" charset="0"/>
              </a:rPr>
              <a:t> Observación o recolección de datos</a:t>
            </a:r>
          </a:p>
          <a:p>
            <a:pPr>
              <a:lnSpc>
                <a:spcPct val="125000"/>
              </a:lnSpc>
              <a:buFont typeface="Wingdings" pitchFamily="2" charset="2"/>
              <a:buChar char="Ø"/>
            </a:pPr>
            <a:r>
              <a:rPr lang="es-ES" sz="2000" dirty="0">
                <a:solidFill>
                  <a:schemeClr val="tx1">
                    <a:lumMod val="20000"/>
                    <a:lumOff val="80000"/>
                  </a:schemeClr>
                </a:solidFill>
                <a:latin typeface="Arial Narrow" pitchFamily="34" charset="0"/>
              </a:rPr>
              <a:t>Identificación de las alternativas</a:t>
            </a:r>
          </a:p>
          <a:p>
            <a:pPr>
              <a:lnSpc>
                <a:spcPct val="125000"/>
              </a:lnSpc>
              <a:buFont typeface="Wingdings" pitchFamily="2" charset="2"/>
              <a:buChar char="Ø"/>
            </a:pPr>
            <a:r>
              <a:rPr lang="es-ES" sz="2000" dirty="0">
                <a:solidFill>
                  <a:schemeClr val="tx1">
                    <a:lumMod val="20000"/>
                    <a:lumOff val="80000"/>
                  </a:schemeClr>
                </a:solidFill>
                <a:latin typeface="Arial Narrow" pitchFamily="34" charset="0"/>
              </a:rPr>
              <a:t>Evaluación de las alternativas</a:t>
            </a:r>
          </a:p>
          <a:p>
            <a:pPr>
              <a:lnSpc>
                <a:spcPct val="125000"/>
              </a:lnSpc>
              <a:buFont typeface="Wingdings" pitchFamily="2" charset="2"/>
              <a:buChar char="Ø"/>
            </a:pPr>
            <a:r>
              <a:rPr lang="es-ES" sz="2000" dirty="0">
                <a:solidFill>
                  <a:schemeClr val="tx1">
                    <a:lumMod val="20000"/>
                    <a:lumOff val="80000"/>
                  </a:schemeClr>
                </a:solidFill>
                <a:latin typeface="Arial Narrow" pitchFamily="34" charset="0"/>
              </a:rPr>
              <a:t> Selección entre las alternativas</a:t>
            </a:r>
          </a:p>
          <a:p>
            <a:pPr>
              <a:lnSpc>
                <a:spcPct val="125000"/>
              </a:lnSpc>
              <a:buFont typeface="Wingdings" pitchFamily="2" charset="2"/>
              <a:buChar char="Ø"/>
            </a:pPr>
            <a:r>
              <a:rPr lang="es-ES" sz="2000" dirty="0">
                <a:solidFill>
                  <a:schemeClr val="tx1">
                    <a:lumMod val="20000"/>
                    <a:lumOff val="80000"/>
                  </a:schemeClr>
                </a:solidFill>
                <a:latin typeface="Arial Narrow" pitchFamily="34" charset="0"/>
              </a:rPr>
              <a:t> Ejecución </a:t>
            </a:r>
          </a:p>
          <a:p>
            <a:pPr>
              <a:lnSpc>
                <a:spcPct val="125000"/>
              </a:lnSpc>
              <a:buFont typeface="Wingdings" pitchFamily="2" charset="2"/>
              <a:buChar char="Ø"/>
            </a:pPr>
            <a:r>
              <a:rPr lang="es-ES" sz="2000" dirty="0">
                <a:solidFill>
                  <a:schemeClr val="tx1">
                    <a:lumMod val="20000"/>
                    <a:lumOff val="80000"/>
                  </a:schemeClr>
                </a:solidFill>
                <a:latin typeface="Arial Narrow" pitchFamily="34" charset="0"/>
              </a:rPr>
              <a:t>Evaluación</a:t>
            </a:r>
          </a:p>
        </p:txBody>
      </p:sp>
      <p:pic>
        <p:nvPicPr>
          <p:cNvPr id="5" name="Picture 18" descr="http://t3.gstatic.com/images?q=tbn:ANd9GcTvsFxZyFxhuFhuU1rosIV4tUsYQoVY-3n3MDWvPakd3JlkIFnd"/>
          <p:cNvPicPr>
            <a:picLocks noChangeAspect="1" noChangeArrowheads="1"/>
          </p:cNvPicPr>
          <p:nvPr/>
        </p:nvPicPr>
        <p:blipFill>
          <a:blip r:embed="rId3" cstate="print">
            <a:lum bright="-35000" contrast="52000"/>
          </a:blip>
          <a:stretch>
            <a:fillRect/>
          </a:stretch>
        </p:blipFill>
        <p:spPr bwMode="auto">
          <a:xfrm>
            <a:off x="6228184" y="980728"/>
            <a:ext cx="2776400" cy="2088232"/>
          </a:xfrm>
          <a:prstGeom prst="rect">
            <a:avLst/>
          </a:prstGeom>
          <a:noFill/>
          <a:ln>
            <a:noFill/>
          </a:ln>
          <a:effectLst>
            <a:outerShdw blurRad="342900" dist="304800" dir="6840000" sx="160000" sy="160000" kx="-800400" algn="bl" rotWithShape="0">
              <a:prstClr val="black">
                <a:alpha val="64000"/>
              </a:prstClr>
            </a:outerShdw>
          </a:effectLst>
          <a:scene3d>
            <a:camera prst="isometricOffAxis2Left"/>
            <a:lightRig rig="threePt" dir="t"/>
          </a:scene3d>
          <a:sp3d extrusionH="63500" contourW="63500">
            <a:bevelT w="165100" prst="coolSlant"/>
            <a:bevelB w="165100" prst="coolSlant"/>
            <a:contourClr>
              <a:schemeClr val="bg1">
                <a:lumMod val="75000"/>
              </a:schemeClr>
            </a:contourClr>
          </a:sp3d>
        </p:spPr>
      </p:pic>
      <p:sp>
        <p:nvSpPr>
          <p:cNvPr id="6" name="Text Box 9"/>
          <p:cNvSpPr txBox="1">
            <a:spLocks noChangeArrowheads="1"/>
          </p:cNvSpPr>
          <p:nvPr/>
        </p:nvSpPr>
        <p:spPr bwMode="auto">
          <a:xfrm rot="5400000">
            <a:off x="5718026" y="4639494"/>
            <a:ext cx="3456395" cy="707886"/>
          </a:xfrm>
          <a:prstGeom prst="rect">
            <a:avLst/>
          </a:prstGeom>
          <a:noFill/>
          <a:ln w="9525">
            <a:noFill/>
            <a:miter lim="800000"/>
            <a:headEnd/>
            <a:tailEnd/>
          </a:ln>
          <a:effectLst/>
        </p:spPr>
        <p:txBody>
          <a:bodyPr wrap="none">
            <a:spAutoFit/>
          </a:bodyPr>
          <a:lstStyle/>
          <a:p>
            <a:pPr algn="ctr"/>
            <a:r>
              <a:rPr lang="es-ES" sz="2000" spc="300" dirty="0">
                <a:solidFill>
                  <a:schemeClr val="tx1">
                    <a:lumMod val="20000"/>
                    <a:lumOff val="80000"/>
                  </a:schemeClr>
                </a:solidFill>
                <a:latin typeface="Eras Bold ITC" pitchFamily="34" charset="0"/>
              </a:rPr>
              <a:t>EL RIESGO Y </a:t>
            </a:r>
          </a:p>
          <a:p>
            <a:pPr algn="ctr"/>
            <a:r>
              <a:rPr lang="es-ES" sz="2000" spc="300" dirty="0">
                <a:solidFill>
                  <a:schemeClr val="tx1">
                    <a:lumMod val="20000"/>
                    <a:lumOff val="80000"/>
                  </a:schemeClr>
                </a:solidFill>
                <a:latin typeface="Eras Bold ITC" pitchFamily="34" charset="0"/>
              </a:rPr>
              <a:t>LA INCERTIDUMBRE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1000"/>
                                        <p:tgtEl>
                                          <p:spTgt spid="3"/>
                                        </p:tgtEl>
                                      </p:cBhvr>
                                    </p:animEffect>
                                  </p:childTnLst>
                                </p:cTn>
                              </p:par>
                              <p:par>
                                <p:cTn id="11" presetID="2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1000"/>
                                        <p:tgtEl>
                                          <p:spTgt spid="5"/>
                                        </p:tgtEl>
                                      </p:cBhvr>
                                    </p:animEffect>
                                  </p:childTnLst>
                                </p:cTn>
                              </p:par>
                            </p:childTnLst>
                          </p:cTn>
                        </p:par>
                        <p:par>
                          <p:cTn id="14" fill="hold">
                            <p:stCondLst>
                              <p:cond delay="1000"/>
                            </p:stCondLst>
                            <p:childTnLst>
                              <p:par>
                                <p:cTn id="15" presetID="20" presetClass="entr" presetSubtype="0" fill="hold" grpId="0" nodeType="afterEffect">
                                  <p:stCondLst>
                                    <p:cond delay="600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bwMode="auto">
          <a:xfrm>
            <a:off x="0" y="27384"/>
            <a:ext cx="9144000" cy="68580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AutoShape 4"/>
          <p:cNvSpPr>
            <a:spLocks noChangeArrowheads="1"/>
          </p:cNvSpPr>
          <p:nvPr/>
        </p:nvSpPr>
        <p:spPr bwMode="auto">
          <a:xfrm rot="576390">
            <a:off x="395536" y="404813"/>
            <a:ext cx="4321175" cy="2663825"/>
          </a:xfrm>
          <a:prstGeom prst="rightArrowCallout">
            <a:avLst>
              <a:gd name="adj1" fmla="val 25000"/>
              <a:gd name="adj2" fmla="val 25000"/>
              <a:gd name="adj3" fmla="val 27036"/>
              <a:gd name="adj4" fmla="val 66667"/>
            </a:avLst>
          </a:prstGeom>
          <a:solidFill>
            <a:schemeClr val="bg2"/>
          </a:solidFill>
          <a:ln w="9525">
            <a:solidFill>
              <a:srgbClr val="C00000"/>
            </a:solidFill>
            <a:miter lim="800000"/>
            <a:headEnd/>
            <a:tailEnd/>
          </a:ln>
          <a:effectLst>
            <a:outerShdw blurRad="76200" dir="13500000" sy="23000" kx="1200000" algn="br" rotWithShape="0">
              <a:prstClr val="black">
                <a:alpha val="20000"/>
              </a:prstClr>
            </a:outerShdw>
          </a:effectLst>
          <a:scene3d>
            <a:camera prst="perspectiveAbove"/>
            <a:lightRig rig="threePt" dir="t"/>
          </a:scene3d>
          <a:sp3d>
            <a:bevelT w="165100" prst="coolSlant"/>
          </a:sp3d>
        </p:spPr>
        <p:txBody>
          <a:bodyPr wrap="none" anchor="ctr"/>
          <a:lstStyle/>
          <a:p>
            <a:endParaRPr lang="en-US"/>
          </a:p>
        </p:txBody>
      </p:sp>
      <p:sp>
        <p:nvSpPr>
          <p:cNvPr id="8" name="AutoShape 6"/>
          <p:cNvSpPr>
            <a:spLocks noChangeArrowheads="1"/>
          </p:cNvSpPr>
          <p:nvPr/>
        </p:nvSpPr>
        <p:spPr bwMode="auto">
          <a:xfrm>
            <a:off x="5256584" y="2132856"/>
            <a:ext cx="4067944" cy="3024336"/>
          </a:xfrm>
          <a:prstGeom prst="downArrowCallout">
            <a:avLst>
              <a:gd name="adj1" fmla="val 44661"/>
              <a:gd name="adj2" fmla="val 44661"/>
              <a:gd name="adj3" fmla="val 16667"/>
              <a:gd name="adj4" fmla="val 66667"/>
            </a:avLst>
          </a:prstGeom>
          <a:solidFill>
            <a:schemeClr val="bg1"/>
          </a:solidFill>
          <a:ln w="9525">
            <a:noFill/>
            <a:miter lim="800000"/>
            <a:headEnd/>
            <a:tailEnd/>
          </a:ln>
          <a:effectLst>
            <a:outerShdw blurRad="76200" dist="12700" dir="2700000" sy="-23000" kx="-800400" algn="bl" rotWithShape="0">
              <a:prstClr val="black">
                <a:alpha val="20000"/>
              </a:prstClr>
            </a:outerShdw>
          </a:effectLst>
          <a:scene3d>
            <a:camera prst="perspectiveHeroicExtremeRightFacing"/>
            <a:lightRig rig="threePt" dir="t"/>
          </a:scene3d>
          <a:sp3d>
            <a:bevelT w="165100" prst="coolSlant"/>
          </a:sp3d>
        </p:spPr>
        <p:txBody>
          <a:bodyPr wrap="none" anchor="ctr"/>
          <a:lstStyle/>
          <a:p>
            <a:pPr algn="ctr">
              <a:lnSpc>
                <a:spcPct val="150000"/>
              </a:lnSpc>
            </a:pPr>
            <a:r>
              <a:rPr lang="es-ES_tradnl" sz="1700" dirty="0" smtClean="0">
                <a:solidFill>
                  <a:schemeClr val="tx1">
                    <a:lumMod val="20000"/>
                    <a:lumOff val="80000"/>
                  </a:schemeClr>
                </a:solidFill>
                <a:latin typeface="Trebuchet MS" pitchFamily="34" charset="0"/>
              </a:rPr>
              <a:t>La </a:t>
            </a:r>
            <a:r>
              <a:rPr lang="es-ES_tradnl" sz="1700" b="1" dirty="0" smtClean="0">
                <a:solidFill>
                  <a:schemeClr val="tx1">
                    <a:lumMod val="20000"/>
                    <a:lumOff val="80000"/>
                  </a:schemeClr>
                </a:solidFill>
                <a:latin typeface="Trebuchet MS" pitchFamily="34" charset="0"/>
              </a:rPr>
              <a:t>Unidad Administrativa</a:t>
            </a:r>
            <a:r>
              <a:rPr lang="es-ES_tradnl" sz="1700" b="1" i="1" dirty="0" smtClean="0">
                <a:solidFill>
                  <a:schemeClr val="tx1">
                    <a:lumMod val="20000"/>
                    <a:lumOff val="80000"/>
                  </a:schemeClr>
                </a:solidFill>
                <a:latin typeface="Trebuchet MS" pitchFamily="34" charset="0"/>
              </a:rPr>
              <a:t> </a:t>
            </a:r>
            <a:r>
              <a:rPr lang="es-ES_tradnl" sz="1700" dirty="0" smtClean="0">
                <a:solidFill>
                  <a:schemeClr val="tx1">
                    <a:lumMod val="20000"/>
                    <a:lumOff val="80000"/>
                  </a:schemeClr>
                </a:solidFill>
                <a:latin typeface="Trebuchet MS" pitchFamily="34" charset="0"/>
              </a:rPr>
              <a:t>es la </a:t>
            </a:r>
          </a:p>
          <a:p>
            <a:pPr algn="ctr">
              <a:lnSpc>
                <a:spcPct val="150000"/>
              </a:lnSpc>
            </a:pPr>
            <a:r>
              <a:rPr lang="es-ES_tradnl" sz="1700" dirty="0" smtClean="0">
                <a:solidFill>
                  <a:schemeClr val="tx1">
                    <a:lumMod val="20000"/>
                    <a:lumOff val="80000"/>
                  </a:schemeClr>
                </a:solidFill>
                <a:latin typeface="Trebuchet MS" pitchFamily="34" charset="0"/>
              </a:rPr>
              <a:t>encargada la </a:t>
            </a:r>
            <a:r>
              <a:rPr lang="es-ES_tradnl" sz="1700" b="1" dirty="0" smtClean="0">
                <a:solidFill>
                  <a:schemeClr val="tx1">
                    <a:lumMod val="20000"/>
                    <a:lumOff val="80000"/>
                  </a:schemeClr>
                </a:solidFill>
                <a:effectLst>
                  <a:outerShdw blurRad="38100" dist="38100" dir="2700000" algn="tl">
                    <a:srgbClr val="000000"/>
                  </a:outerShdw>
                </a:effectLst>
                <a:latin typeface="Trebuchet MS" pitchFamily="34" charset="0"/>
              </a:rPr>
              <a:t>TOMA DE DECISIONES</a:t>
            </a:r>
            <a:r>
              <a:rPr lang="es-ES_tradnl" sz="1700" dirty="0" smtClean="0">
                <a:solidFill>
                  <a:schemeClr val="tx1">
                    <a:lumMod val="20000"/>
                    <a:lumOff val="80000"/>
                  </a:schemeClr>
                </a:solidFill>
                <a:latin typeface="Trebuchet MS" pitchFamily="34" charset="0"/>
              </a:rPr>
              <a:t>, </a:t>
            </a:r>
          </a:p>
          <a:p>
            <a:pPr algn="ctr">
              <a:lnSpc>
                <a:spcPct val="150000"/>
              </a:lnSpc>
            </a:pPr>
            <a:r>
              <a:rPr lang="es-ES_tradnl" sz="1700" dirty="0" smtClean="0">
                <a:solidFill>
                  <a:schemeClr val="tx1">
                    <a:lumMod val="20000"/>
                    <a:lumOff val="80000"/>
                  </a:schemeClr>
                </a:solidFill>
                <a:latin typeface="Trebuchet MS" pitchFamily="34" charset="0"/>
              </a:rPr>
              <a:t>hace las veces de unidad de </a:t>
            </a:r>
            <a:r>
              <a:rPr lang="es-ES_tradnl" sz="1700" b="1" dirty="0" smtClean="0">
                <a:solidFill>
                  <a:schemeClr val="tx1">
                    <a:lumMod val="20000"/>
                    <a:lumOff val="80000"/>
                  </a:schemeClr>
                </a:solidFill>
                <a:effectLst>
                  <a:outerShdw blurRad="38100" dist="38100" dir="2700000" algn="tl">
                    <a:srgbClr val="000000"/>
                  </a:outerShdw>
                </a:effectLst>
                <a:latin typeface="Trebuchet MS" pitchFamily="34" charset="0"/>
              </a:rPr>
              <a:t>CONTROL</a:t>
            </a:r>
            <a:r>
              <a:rPr lang="es-ES_tradnl" b="1" dirty="0" smtClean="0">
                <a:solidFill>
                  <a:schemeClr val="tx1">
                    <a:lumMod val="20000"/>
                    <a:lumOff val="80000"/>
                  </a:schemeClr>
                </a:solidFill>
                <a:effectLst>
                  <a:outerShdw blurRad="38100" dist="38100" dir="2700000" algn="tl">
                    <a:srgbClr val="000000"/>
                  </a:outerShdw>
                </a:effectLst>
                <a:latin typeface="Trebuchet MS" pitchFamily="34" charset="0"/>
              </a:rPr>
              <a:t>.</a:t>
            </a:r>
            <a:endParaRPr lang="es-ES" b="1" dirty="0">
              <a:solidFill>
                <a:schemeClr val="tx1">
                  <a:lumMod val="20000"/>
                  <a:lumOff val="80000"/>
                </a:schemeClr>
              </a:solidFill>
              <a:effectLst>
                <a:outerShdw blurRad="38100" dist="38100" dir="2700000" algn="tl">
                  <a:srgbClr val="000000"/>
                </a:outerShdw>
              </a:effectLst>
              <a:latin typeface="Trebuchet MS" pitchFamily="34" charset="0"/>
            </a:endParaRPr>
          </a:p>
        </p:txBody>
      </p:sp>
      <p:sp>
        <p:nvSpPr>
          <p:cNvPr id="9" name="Text Box 8"/>
          <p:cNvSpPr txBox="1">
            <a:spLocks noChangeArrowheads="1"/>
          </p:cNvSpPr>
          <p:nvPr/>
        </p:nvSpPr>
        <p:spPr bwMode="auto">
          <a:xfrm>
            <a:off x="539552" y="476672"/>
            <a:ext cx="2736850" cy="2563813"/>
          </a:xfrm>
          <a:prstGeom prst="rect">
            <a:avLst/>
          </a:prstGeom>
          <a:solidFill>
            <a:schemeClr val="bg2"/>
          </a:solidFill>
          <a:ln w="9525">
            <a:noFill/>
            <a:miter lim="800000"/>
            <a:headEnd/>
            <a:tailEnd/>
          </a:ln>
          <a:effectLst/>
          <a:scene3d>
            <a:camera prst="perspectiveHeroicExtremeRightFacing"/>
            <a:lightRig rig="threePt" dir="t"/>
          </a:scene3d>
        </p:spPr>
        <p:txBody>
          <a:bodyPr>
            <a:spAutoFit/>
          </a:bodyPr>
          <a:lstStyle/>
          <a:p>
            <a:r>
              <a:rPr lang="es-ES_tradnl" dirty="0">
                <a:solidFill>
                  <a:schemeClr val="tx1">
                    <a:lumMod val="20000"/>
                    <a:lumOff val="80000"/>
                  </a:schemeClr>
                </a:solidFill>
                <a:latin typeface="Segoe UI" pitchFamily="34" charset="0"/>
                <a:ea typeface="Segoe UI" pitchFamily="34" charset="0"/>
                <a:cs typeface="Segoe UI" pitchFamily="34" charset="0"/>
              </a:rPr>
              <a:t>El modelo  parte del concepto de </a:t>
            </a:r>
            <a:r>
              <a:rPr lang="es-ES_tradnl" b="1" i="1" dirty="0">
                <a:solidFill>
                  <a:schemeClr val="tx1">
                    <a:lumMod val="20000"/>
                    <a:lumOff val="80000"/>
                  </a:schemeClr>
                </a:solidFill>
                <a:effectLst>
                  <a:outerShdw blurRad="38100" dist="38100" dir="2700000" algn="tl">
                    <a:srgbClr val="000000"/>
                  </a:outerShdw>
                </a:effectLst>
                <a:latin typeface="Segoe UI" pitchFamily="34" charset="0"/>
                <a:ea typeface="Segoe UI" pitchFamily="34" charset="0"/>
                <a:cs typeface="Segoe UI" pitchFamily="34" charset="0"/>
              </a:rPr>
              <a:t>Totalidad Estructurada</a:t>
            </a:r>
            <a:r>
              <a:rPr lang="es-ES_tradnl" i="1" dirty="0">
                <a:solidFill>
                  <a:schemeClr val="tx1">
                    <a:lumMod val="20000"/>
                    <a:lumOff val="80000"/>
                  </a:schemeClr>
                </a:solidFill>
                <a:latin typeface="Segoe UI" pitchFamily="34" charset="0"/>
                <a:ea typeface="Segoe UI" pitchFamily="34" charset="0"/>
                <a:cs typeface="Segoe UI" pitchFamily="34" charset="0"/>
              </a:rPr>
              <a:t> </a:t>
            </a:r>
            <a:r>
              <a:rPr lang="es-ES_tradnl" dirty="0">
                <a:solidFill>
                  <a:schemeClr val="tx1">
                    <a:lumMod val="20000"/>
                    <a:lumOff val="80000"/>
                  </a:schemeClr>
                </a:solidFill>
                <a:latin typeface="Segoe UI" pitchFamily="34" charset="0"/>
                <a:ea typeface="Segoe UI" pitchFamily="34" charset="0"/>
                <a:cs typeface="Segoe UI" pitchFamily="34" charset="0"/>
              </a:rPr>
              <a:t>y en donde se muestra en forma general todos elementos que intervienen y los flujos de información existentes.</a:t>
            </a:r>
            <a:endParaRPr lang="es-ES" dirty="0">
              <a:solidFill>
                <a:schemeClr val="tx1">
                  <a:lumMod val="20000"/>
                  <a:lumOff val="80000"/>
                </a:schemeClr>
              </a:solidFill>
              <a:latin typeface="Segoe UI" pitchFamily="34" charset="0"/>
              <a:ea typeface="Segoe UI" pitchFamily="34" charset="0"/>
              <a:cs typeface="Segoe UI" pitchFamily="34" charset="0"/>
            </a:endParaRPr>
          </a:p>
        </p:txBody>
      </p:sp>
      <p:sp>
        <p:nvSpPr>
          <p:cNvPr id="11" name="Text Box 10"/>
          <p:cNvSpPr txBox="1">
            <a:spLocks noChangeArrowheads="1"/>
          </p:cNvSpPr>
          <p:nvPr/>
        </p:nvSpPr>
        <p:spPr bwMode="auto">
          <a:xfrm>
            <a:off x="4499992" y="188640"/>
            <a:ext cx="4248472" cy="830997"/>
          </a:xfrm>
          <a:prstGeom prst="rect">
            <a:avLst/>
          </a:prstGeom>
          <a:noFill/>
          <a:ln w="9525">
            <a:noFill/>
            <a:miter lim="800000"/>
            <a:headEnd/>
            <a:tailEnd/>
          </a:ln>
          <a:effectLst/>
        </p:spPr>
        <p:txBody>
          <a:bodyPr wrap="square">
            <a:spAutoFit/>
          </a:bodyPr>
          <a:lstStyle/>
          <a:p>
            <a:pPr algn="ctr">
              <a:lnSpc>
                <a:spcPct val="120000"/>
              </a:lnSpc>
            </a:pPr>
            <a:r>
              <a:rPr lang="es-ES_tradnl" sz="2000" b="1" i="1" dirty="0">
                <a:solidFill>
                  <a:schemeClr val="tx1">
                    <a:lumMod val="20000"/>
                    <a:lumOff val="80000"/>
                  </a:schemeClr>
                </a:solidFill>
                <a:latin typeface="Utsaah" pitchFamily="34" charset="0"/>
                <a:cs typeface="Utsaah" pitchFamily="34" charset="0"/>
              </a:rPr>
              <a:t>TEORÍA DE  SISTEMA APLICADA </a:t>
            </a:r>
            <a:endParaRPr lang="es-ES_tradnl" sz="2000" b="1" i="1" dirty="0" smtClean="0">
              <a:solidFill>
                <a:schemeClr val="tx1">
                  <a:lumMod val="20000"/>
                  <a:lumOff val="80000"/>
                </a:schemeClr>
              </a:solidFill>
              <a:latin typeface="Utsaah" pitchFamily="34" charset="0"/>
              <a:cs typeface="Utsaah" pitchFamily="34" charset="0"/>
            </a:endParaRPr>
          </a:p>
          <a:p>
            <a:pPr algn="ctr">
              <a:lnSpc>
                <a:spcPct val="120000"/>
              </a:lnSpc>
            </a:pPr>
            <a:r>
              <a:rPr lang="es-ES_tradnl" sz="2000" b="1" i="1" dirty="0" smtClean="0">
                <a:solidFill>
                  <a:schemeClr val="tx1">
                    <a:lumMod val="20000"/>
                    <a:lumOff val="80000"/>
                  </a:schemeClr>
                </a:solidFill>
                <a:latin typeface="Utsaah" pitchFamily="34" charset="0"/>
                <a:cs typeface="Utsaah" pitchFamily="34" charset="0"/>
              </a:rPr>
              <a:t>A </a:t>
            </a:r>
            <a:r>
              <a:rPr lang="es-ES_tradnl" sz="2000" b="1" i="1" dirty="0">
                <a:solidFill>
                  <a:schemeClr val="tx1">
                    <a:lumMod val="20000"/>
                    <a:lumOff val="80000"/>
                  </a:schemeClr>
                </a:solidFill>
                <a:latin typeface="Utsaah" pitchFamily="34" charset="0"/>
                <a:cs typeface="Utsaah" pitchFamily="34" charset="0"/>
              </a:rPr>
              <a:t>LA </a:t>
            </a:r>
            <a:r>
              <a:rPr lang="es-ES_tradnl" sz="2000" b="1" i="1" dirty="0" smtClean="0">
                <a:solidFill>
                  <a:schemeClr val="tx1">
                    <a:lumMod val="20000"/>
                    <a:lumOff val="80000"/>
                  </a:schemeClr>
                </a:solidFill>
                <a:latin typeface="Utsaah" pitchFamily="34" charset="0"/>
                <a:cs typeface="Utsaah" pitchFamily="34" charset="0"/>
              </a:rPr>
              <a:t>EMPRESA</a:t>
            </a:r>
            <a:endParaRPr lang="es-ES" sz="2000" b="1" i="1" dirty="0">
              <a:solidFill>
                <a:schemeClr val="tx1">
                  <a:lumMod val="20000"/>
                  <a:lumOff val="80000"/>
                </a:schemeClr>
              </a:solidFill>
              <a:latin typeface="Utsaah" pitchFamily="34" charset="0"/>
              <a:cs typeface="Utsaah" pitchFamily="34" charset="0"/>
            </a:endParaRPr>
          </a:p>
        </p:txBody>
      </p:sp>
      <p:pic>
        <p:nvPicPr>
          <p:cNvPr id="12" name="Picture 8" descr="http://t3.gstatic.com/images?q=tbn:ANd9GcQj_xleSyDJq63q4Dn_-zDcGt1iUQoM3japipu0O07xpTgIhhgL"/>
          <p:cNvPicPr>
            <a:picLocks noChangeAspect="1" noChangeArrowheads="1"/>
          </p:cNvPicPr>
          <p:nvPr/>
        </p:nvPicPr>
        <p:blipFill>
          <a:blip r:embed="rId3" cstate="print">
            <a:clrChange>
              <a:clrFrom>
                <a:srgbClr val="69AD64"/>
              </a:clrFrom>
              <a:clrTo>
                <a:srgbClr val="69AD64">
                  <a:alpha val="0"/>
                </a:srgbClr>
              </a:clrTo>
            </a:clrChange>
            <a:lum bright="-40000" contrast="7000"/>
          </a:blip>
          <a:srcRect/>
          <a:stretch>
            <a:fillRect/>
          </a:stretch>
        </p:blipFill>
        <p:spPr bwMode="auto">
          <a:xfrm>
            <a:off x="1115616" y="4365104"/>
            <a:ext cx="3389883" cy="2255814"/>
          </a:xfrm>
          <a:prstGeom prst="rect">
            <a:avLst/>
          </a:prstGeom>
          <a:noFill/>
          <a:effectLst>
            <a:outerShdw dir="12720000" sx="128000" sy="128000" kx="-1200000" algn="bl" rotWithShape="0">
              <a:prstClr val="black">
                <a:alpha val="42000"/>
              </a:prstClr>
            </a:outerShdw>
          </a:effectLst>
          <a:scene3d>
            <a:camera prst="perspectiveContrastingRightFacing"/>
            <a:lightRig rig="threePt" dir="t"/>
          </a:scene3d>
          <a:sp3d extrusionH="82550">
            <a:bevelT w="165100" prst="coolSlant"/>
            <a:bevelB prst="slope"/>
          </a:sp3d>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ppt_w/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ppt_w</p:attrName>
                                        </p:attrNameLst>
                                      </p:cBhvr>
                                      <p:tavLst>
                                        <p:tav tm="0">
                                          <p:val>
                                            <p:fltVal val="0"/>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childTnLst>
                                </p:cTn>
                              </p:par>
                              <p:par>
                                <p:cTn id="11" presetID="17"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ppt_x</p:attrName>
                                        </p:attrNameLst>
                                      </p:cBhvr>
                                      <p:tavLst>
                                        <p:tav tm="0">
                                          <p:val>
                                            <p:strVal val="#ppt_x+#ppt_w/2"/>
                                          </p:val>
                                        </p:tav>
                                        <p:tav tm="100000">
                                          <p:val>
                                            <p:strVal val="#ppt_x"/>
                                          </p:val>
                                        </p:tav>
                                      </p:tavLst>
                                    </p:anim>
                                    <p:anim calcmode="lin" valueType="num">
                                      <p:cBhvr>
                                        <p:cTn id="14" dur="1000" fill="hold"/>
                                        <p:tgtEl>
                                          <p:spTgt spid="9"/>
                                        </p:tgtEl>
                                        <p:attrNameLst>
                                          <p:attrName>ppt_y</p:attrName>
                                        </p:attrNameLst>
                                      </p:cBhvr>
                                      <p:tavLst>
                                        <p:tav tm="0">
                                          <p:val>
                                            <p:strVal val="#ppt_y"/>
                                          </p:val>
                                        </p:tav>
                                        <p:tav tm="100000">
                                          <p:val>
                                            <p:strVal val="#ppt_y"/>
                                          </p:val>
                                        </p:tav>
                                      </p:tavLst>
                                    </p:anim>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1000"/>
                                        <p:tgtEl>
                                          <p:spTgt spid="11"/>
                                        </p:tgtEl>
                                      </p:cBhvr>
                                    </p:animEffect>
                                  </p:childTnLst>
                                </p:cTn>
                              </p:par>
                            </p:childTnLst>
                          </p:cTn>
                        </p:par>
                        <p:par>
                          <p:cTn id="20" fill="hold">
                            <p:stCondLst>
                              <p:cond delay="1000"/>
                            </p:stCondLst>
                            <p:childTnLst>
                              <p:par>
                                <p:cTn id="21" presetID="7"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0" fill="hold"/>
                                        <p:tgtEl>
                                          <p:spTgt spid="8"/>
                                        </p:tgtEl>
                                        <p:attrNameLst>
                                          <p:attrName>ppt_x</p:attrName>
                                        </p:attrNameLst>
                                      </p:cBhvr>
                                      <p:tavLst>
                                        <p:tav tm="0">
                                          <p:val>
                                            <p:strVal val="0-#ppt_w/2"/>
                                          </p:val>
                                        </p:tav>
                                        <p:tav tm="100000">
                                          <p:val>
                                            <p:strVal val="#ppt_x"/>
                                          </p:val>
                                        </p:tav>
                                      </p:tavLst>
                                    </p:anim>
                                    <p:anim calcmode="lin" valueType="num">
                                      <p:cBhvr additive="base">
                                        <p:cTn id="24" dur="5000" fill="hold"/>
                                        <p:tgtEl>
                                          <p:spTgt spid="8"/>
                                        </p:tgtEl>
                                        <p:attrNameLst>
                                          <p:attrName>ppt_y</p:attrName>
                                        </p:attrNameLst>
                                      </p:cBhvr>
                                      <p:tavLst>
                                        <p:tav tm="0">
                                          <p:val>
                                            <p:strVal val="#ppt_y"/>
                                          </p:val>
                                        </p:tav>
                                        <p:tav tm="100000">
                                          <p:val>
                                            <p:strVal val="#ppt_y"/>
                                          </p:val>
                                        </p:tav>
                                      </p:tavLst>
                                    </p:anim>
                                  </p:childTnLst>
                                </p:cTn>
                              </p:par>
                              <p:par>
                                <p:cTn id="25" presetID="3" presetClass="entr" presetSubtype="5"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vertical)">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bwMode="auto">
          <a:xfrm>
            <a:off x="0" y="0"/>
            <a:ext cx="9144000" cy="68580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 Box 9"/>
          <p:cNvSpPr txBox="1">
            <a:spLocks noChangeArrowheads="1"/>
          </p:cNvSpPr>
          <p:nvPr/>
        </p:nvSpPr>
        <p:spPr bwMode="auto">
          <a:xfrm>
            <a:off x="1043608" y="2667684"/>
            <a:ext cx="6768752" cy="3785652"/>
          </a:xfrm>
          <a:prstGeom prst="rect">
            <a:avLst/>
          </a:prstGeom>
          <a:solidFill>
            <a:schemeClr val="bg2"/>
          </a:solidFill>
          <a:ln w="9525">
            <a:noFill/>
            <a:miter lim="800000"/>
            <a:headEnd/>
            <a:tailEnd/>
          </a:ln>
          <a:effectLst>
            <a:outerShdw blurRad="76200" dir="18900000" sy="23000" kx="-1200000" algn="bl" rotWithShape="0">
              <a:prstClr val="black">
                <a:alpha val="20000"/>
              </a:prstClr>
            </a:outerShdw>
          </a:effectLst>
          <a:scene3d>
            <a:camera prst="perspectiveContrastingLeftFacing">
              <a:rot lat="623785" lon="1200000" rev="21386789"/>
            </a:camera>
            <a:lightRig rig="threePt" dir="t"/>
          </a:scene3d>
          <a:sp3d extrusionH="69850">
            <a:bevelT w="165100" prst="coolSlant"/>
            <a:bevelB w="165100" prst="coolSlant"/>
          </a:sp3d>
        </p:spPr>
        <p:txBody>
          <a:bodyPr wrap="square">
            <a:spAutoFit/>
          </a:bodyPr>
          <a:lstStyle/>
          <a:p>
            <a:pPr>
              <a:lnSpc>
                <a:spcPct val="200000"/>
              </a:lnSpc>
            </a:pPr>
            <a:r>
              <a:rPr lang="es-ES_tradnl" sz="2000" dirty="0">
                <a:solidFill>
                  <a:schemeClr val="tx1">
                    <a:lumMod val="20000"/>
                    <a:lumOff val="80000"/>
                  </a:schemeClr>
                </a:solidFill>
                <a:latin typeface="Arial Narrow" pitchFamily="34" charset="0"/>
              </a:rPr>
              <a:t>Es la responsable de conservar el equilibrio del Sistema, sus decisiones se ven influidas por acciones que están fuera de su control </a:t>
            </a:r>
            <a:r>
              <a:rPr lang="es-ES_tradnl" sz="2000" b="1" dirty="0">
                <a:solidFill>
                  <a:schemeClr val="tx1">
                    <a:lumMod val="20000"/>
                    <a:lumOff val="80000"/>
                  </a:schemeClr>
                </a:solidFill>
                <a:effectLst>
                  <a:outerShdw blurRad="38100" dist="38100" dir="2700000" algn="tl">
                    <a:srgbClr val="000000"/>
                  </a:outerShdw>
                </a:effectLst>
                <a:latin typeface="Arial Narrow" pitchFamily="34" charset="0"/>
              </a:rPr>
              <a:t>(ENTORNO),</a:t>
            </a:r>
            <a:r>
              <a:rPr lang="es-ES_tradnl" sz="2000" dirty="0">
                <a:solidFill>
                  <a:schemeClr val="tx1">
                    <a:lumMod val="20000"/>
                    <a:lumOff val="80000"/>
                  </a:schemeClr>
                </a:solidFill>
                <a:latin typeface="Arial Narrow" pitchFamily="34" charset="0"/>
              </a:rPr>
              <a:t> pero que condicionan de manera determinante sus resultados; están bajo su responsabilidad el manejo de todos aquellos elementos internos del sistema  </a:t>
            </a:r>
            <a:r>
              <a:rPr lang="es-ES_tradnl" sz="2000" b="1" dirty="0">
                <a:solidFill>
                  <a:schemeClr val="tx1">
                    <a:lumMod val="20000"/>
                    <a:lumOff val="80000"/>
                  </a:schemeClr>
                </a:solidFill>
                <a:latin typeface="Arial Narrow" pitchFamily="34" charset="0"/>
              </a:rPr>
              <a:t>(FACTORES DE PRODUCCIÓN)</a:t>
            </a:r>
            <a:r>
              <a:rPr lang="es-ES_tradnl" sz="2000" b="1" i="1" dirty="0">
                <a:solidFill>
                  <a:schemeClr val="tx1">
                    <a:lumMod val="20000"/>
                    <a:lumOff val="80000"/>
                  </a:schemeClr>
                </a:solidFill>
                <a:latin typeface="Arial Narrow" pitchFamily="34" charset="0"/>
              </a:rPr>
              <a:t> </a:t>
            </a:r>
            <a:r>
              <a:rPr lang="es-ES_tradnl" sz="2000" dirty="0">
                <a:solidFill>
                  <a:schemeClr val="tx1">
                    <a:lumMod val="20000"/>
                    <a:lumOff val="80000"/>
                  </a:schemeClr>
                </a:solidFill>
                <a:latin typeface="Arial Narrow" pitchFamily="34" charset="0"/>
              </a:rPr>
              <a:t>y la determinación de las combinaciones óptimas de los mismos.</a:t>
            </a:r>
            <a:endParaRPr lang="es-ES" sz="2000" dirty="0">
              <a:solidFill>
                <a:schemeClr val="tx1">
                  <a:lumMod val="20000"/>
                  <a:lumOff val="80000"/>
                </a:schemeClr>
              </a:solidFill>
              <a:latin typeface="Arial Narrow" pitchFamily="34" charset="0"/>
            </a:endParaRPr>
          </a:p>
        </p:txBody>
      </p:sp>
      <p:sp>
        <p:nvSpPr>
          <p:cNvPr id="14" name="AutoShape 6"/>
          <p:cNvSpPr>
            <a:spLocks noChangeArrowheads="1"/>
          </p:cNvSpPr>
          <p:nvPr/>
        </p:nvSpPr>
        <p:spPr bwMode="auto">
          <a:xfrm>
            <a:off x="323528" y="260648"/>
            <a:ext cx="4067944" cy="2088232"/>
          </a:xfrm>
          <a:prstGeom prst="downArrowCallout">
            <a:avLst>
              <a:gd name="adj1" fmla="val 44661"/>
              <a:gd name="adj2" fmla="val 44661"/>
              <a:gd name="adj3" fmla="val 16667"/>
              <a:gd name="adj4" fmla="val 66667"/>
            </a:avLst>
          </a:prstGeom>
          <a:solidFill>
            <a:schemeClr val="bg1"/>
          </a:solidFill>
          <a:ln w="9525">
            <a:noFill/>
            <a:miter lim="800000"/>
            <a:headEnd/>
            <a:tailEnd/>
          </a:ln>
          <a:effectLst>
            <a:outerShdw blurRad="76200" dist="12700" dir="2700000" sy="-23000" kx="-800400" algn="bl" rotWithShape="0">
              <a:prstClr val="black">
                <a:alpha val="20000"/>
              </a:prstClr>
            </a:outerShdw>
          </a:effectLst>
          <a:scene3d>
            <a:camera prst="perspectiveHeroicExtremeRightFacing"/>
            <a:lightRig rig="threePt" dir="t"/>
          </a:scene3d>
          <a:sp3d>
            <a:bevelT w="165100" prst="coolSlant"/>
          </a:sp3d>
        </p:spPr>
        <p:txBody>
          <a:bodyPr wrap="none" anchor="ctr"/>
          <a:lstStyle/>
          <a:p>
            <a:pPr algn="ctr">
              <a:lnSpc>
                <a:spcPct val="150000"/>
              </a:lnSpc>
            </a:pPr>
            <a:r>
              <a:rPr lang="es-ES_tradnl" sz="1700" dirty="0" smtClean="0">
                <a:solidFill>
                  <a:schemeClr val="tx1">
                    <a:lumMod val="20000"/>
                    <a:lumOff val="80000"/>
                  </a:schemeClr>
                </a:solidFill>
                <a:latin typeface="Trebuchet MS" pitchFamily="34" charset="0"/>
              </a:rPr>
              <a:t>La </a:t>
            </a:r>
            <a:r>
              <a:rPr lang="es-ES_tradnl" sz="1700" b="1" dirty="0" smtClean="0">
                <a:solidFill>
                  <a:schemeClr val="tx1">
                    <a:lumMod val="20000"/>
                    <a:lumOff val="80000"/>
                  </a:schemeClr>
                </a:solidFill>
                <a:latin typeface="Trebuchet MS" pitchFamily="34" charset="0"/>
              </a:rPr>
              <a:t>Unidad Administrativa</a:t>
            </a:r>
            <a:r>
              <a:rPr lang="es-ES_tradnl" sz="1700" b="1" i="1" dirty="0" smtClean="0">
                <a:solidFill>
                  <a:schemeClr val="tx1">
                    <a:lumMod val="20000"/>
                    <a:lumOff val="80000"/>
                  </a:schemeClr>
                </a:solidFill>
                <a:latin typeface="Trebuchet MS" pitchFamily="34" charset="0"/>
              </a:rPr>
              <a:t> </a:t>
            </a:r>
            <a:r>
              <a:rPr lang="es-ES_tradnl" sz="1700" dirty="0" smtClean="0">
                <a:solidFill>
                  <a:schemeClr val="tx1">
                    <a:lumMod val="20000"/>
                    <a:lumOff val="80000"/>
                  </a:schemeClr>
                </a:solidFill>
                <a:latin typeface="Trebuchet MS" pitchFamily="34" charset="0"/>
              </a:rPr>
              <a:t>es la </a:t>
            </a:r>
          </a:p>
          <a:p>
            <a:pPr algn="ctr">
              <a:lnSpc>
                <a:spcPct val="150000"/>
              </a:lnSpc>
            </a:pPr>
            <a:r>
              <a:rPr lang="es-ES_tradnl" sz="1700" dirty="0" smtClean="0">
                <a:solidFill>
                  <a:schemeClr val="tx1">
                    <a:lumMod val="20000"/>
                    <a:lumOff val="80000"/>
                  </a:schemeClr>
                </a:solidFill>
                <a:latin typeface="Trebuchet MS" pitchFamily="34" charset="0"/>
              </a:rPr>
              <a:t>encargada la </a:t>
            </a:r>
            <a:r>
              <a:rPr lang="es-ES_tradnl" sz="1700" b="1" dirty="0" smtClean="0">
                <a:solidFill>
                  <a:schemeClr val="tx1">
                    <a:lumMod val="20000"/>
                    <a:lumOff val="80000"/>
                  </a:schemeClr>
                </a:solidFill>
                <a:effectLst>
                  <a:outerShdw blurRad="38100" dist="38100" dir="2700000" algn="tl">
                    <a:srgbClr val="000000"/>
                  </a:outerShdw>
                </a:effectLst>
                <a:latin typeface="Trebuchet MS" pitchFamily="34" charset="0"/>
              </a:rPr>
              <a:t>TOMA DE DECISIONES</a:t>
            </a:r>
            <a:r>
              <a:rPr lang="es-ES_tradnl" sz="1700" dirty="0" smtClean="0">
                <a:solidFill>
                  <a:schemeClr val="tx1">
                    <a:lumMod val="20000"/>
                    <a:lumOff val="80000"/>
                  </a:schemeClr>
                </a:solidFill>
                <a:latin typeface="Trebuchet MS" pitchFamily="34" charset="0"/>
              </a:rPr>
              <a:t>, </a:t>
            </a:r>
          </a:p>
          <a:p>
            <a:pPr algn="ctr">
              <a:lnSpc>
                <a:spcPct val="150000"/>
              </a:lnSpc>
            </a:pPr>
            <a:r>
              <a:rPr lang="es-ES_tradnl" sz="1700" dirty="0" smtClean="0">
                <a:solidFill>
                  <a:schemeClr val="tx1">
                    <a:lumMod val="20000"/>
                    <a:lumOff val="80000"/>
                  </a:schemeClr>
                </a:solidFill>
                <a:latin typeface="Trebuchet MS" pitchFamily="34" charset="0"/>
              </a:rPr>
              <a:t>hace las veces de unidad de </a:t>
            </a:r>
            <a:r>
              <a:rPr lang="es-ES_tradnl" sz="1700" b="1" dirty="0" smtClean="0">
                <a:solidFill>
                  <a:schemeClr val="tx1">
                    <a:lumMod val="20000"/>
                    <a:lumOff val="80000"/>
                  </a:schemeClr>
                </a:solidFill>
                <a:effectLst>
                  <a:outerShdw blurRad="38100" dist="38100" dir="2700000" algn="tl">
                    <a:srgbClr val="000000"/>
                  </a:outerShdw>
                </a:effectLst>
                <a:latin typeface="Trebuchet MS" pitchFamily="34" charset="0"/>
              </a:rPr>
              <a:t>CONTROL</a:t>
            </a:r>
            <a:r>
              <a:rPr lang="es-ES_tradnl" b="1" dirty="0" smtClean="0">
                <a:solidFill>
                  <a:schemeClr val="tx1">
                    <a:lumMod val="20000"/>
                    <a:lumOff val="80000"/>
                  </a:schemeClr>
                </a:solidFill>
                <a:effectLst>
                  <a:outerShdw blurRad="38100" dist="38100" dir="2700000" algn="tl">
                    <a:srgbClr val="000000"/>
                  </a:outerShdw>
                </a:effectLst>
                <a:latin typeface="Trebuchet MS" pitchFamily="34" charset="0"/>
              </a:rPr>
              <a:t>.</a:t>
            </a:r>
            <a:endParaRPr lang="es-ES" b="1" dirty="0">
              <a:solidFill>
                <a:schemeClr val="tx1">
                  <a:lumMod val="20000"/>
                  <a:lumOff val="80000"/>
                </a:schemeClr>
              </a:solidFill>
              <a:effectLst>
                <a:outerShdw blurRad="38100" dist="38100" dir="2700000" algn="tl">
                  <a:srgbClr val="000000"/>
                </a:outerShdw>
              </a:effectLst>
              <a:latin typeface="Trebuchet MS" pitchFamily="34" charset="0"/>
            </a:endParaRPr>
          </a:p>
        </p:txBody>
      </p:sp>
      <p:pic>
        <p:nvPicPr>
          <p:cNvPr id="102402" name="Picture 2" descr="C:\Users\Mary\Desktop\FIGURITAS 2011\imagesCAMKPCM1.jpg"/>
          <p:cNvPicPr>
            <a:picLocks noChangeAspect="1" noChangeArrowheads="1"/>
          </p:cNvPicPr>
          <p:nvPr/>
        </p:nvPicPr>
        <p:blipFill>
          <a:blip r:embed="rId3" cstate="print">
            <a:duotone>
              <a:prstClr val="black"/>
              <a:schemeClr val="accent6">
                <a:tint val="45000"/>
                <a:satMod val="400000"/>
              </a:schemeClr>
            </a:duotone>
            <a:lum bright="-17000" contrast="24000"/>
          </a:blip>
          <a:srcRect/>
          <a:stretch>
            <a:fillRect/>
          </a:stretch>
        </p:blipFill>
        <p:spPr bwMode="auto">
          <a:xfrm>
            <a:off x="6228184" y="332656"/>
            <a:ext cx="2376264" cy="2255251"/>
          </a:xfrm>
          <a:prstGeom prst="rect">
            <a:avLst/>
          </a:prstGeom>
          <a:noFill/>
          <a:effectLst>
            <a:outerShdw blurRad="342900" dist="177800" dir="10980000" sy="-23000" kx="-800400" algn="bl" rotWithShape="0">
              <a:prstClr val="black">
                <a:alpha val="37000"/>
              </a:prstClr>
            </a:outerShdw>
          </a:effectLst>
          <a:scene3d>
            <a:camera prst="perspectiveContrastingLeftFacing"/>
            <a:lightRig rig="threePt" dir="t"/>
          </a:scene3d>
          <a:sp3d>
            <a:bevelT w="165100" prst="coolSlant"/>
            <a:bevelB w="165100" prst="coolSlant"/>
          </a:sp3d>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2000" fill="hold"/>
                                        <p:tgtEl>
                                          <p:spTgt spid="102402"/>
                                        </p:tgtEl>
                                        <p:attrNameLst>
                                          <p:attrName>ppt_w</p:attrName>
                                        </p:attrNameLst>
                                      </p:cBhvr>
                                      <p:tavLst>
                                        <p:tav tm="0">
                                          <p:val>
                                            <p:fltVal val="0"/>
                                          </p:val>
                                        </p:tav>
                                        <p:tav tm="100000">
                                          <p:val>
                                            <p:strVal val="#ppt_w"/>
                                          </p:val>
                                        </p:tav>
                                      </p:tavLst>
                                    </p:anim>
                                    <p:anim calcmode="lin" valueType="num">
                                      <p:cBhvr>
                                        <p:cTn id="8" dur="2000" fill="hold"/>
                                        <p:tgtEl>
                                          <p:spTgt spid="102402"/>
                                        </p:tgtEl>
                                        <p:attrNameLst>
                                          <p:attrName>ppt_h</p:attrName>
                                        </p:attrNameLst>
                                      </p:cBhvr>
                                      <p:tavLst>
                                        <p:tav tm="0">
                                          <p:val>
                                            <p:strVal val="#ppt_h"/>
                                          </p:val>
                                        </p:tav>
                                        <p:tav tm="100000">
                                          <p:val>
                                            <p:strVal val="#ppt_h"/>
                                          </p:val>
                                        </p:tav>
                                      </p:tavLst>
                                    </p:anim>
                                  </p:childTnLst>
                                </p:cTn>
                              </p:par>
                              <p:par>
                                <p:cTn id="9" presetID="7"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0" fill="hold"/>
                                        <p:tgtEl>
                                          <p:spTgt spid="14"/>
                                        </p:tgtEl>
                                        <p:attrNameLst>
                                          <p:attrName>ppt_x</p:attrName>
                                        </p:attrNameLst>
                                      </p:cBhvr>
                                      <p:tavLst>
                                        <p:tav tm="0">
                                          <p:val>
                                            <p:strVal val="0-#ppt_w/2"/>
                                          </p:val>
                                        </p:tav>
                                        <p:tav tm="100000">
                                          <p:val>
                                            <p:strVal val="#ppt_x"/>
                                          </p:val>
                                        </p:tav>
                                      </p:tavLst>
                                    </p:anim>
                                    <p:anim calcmode="lin" valueType="num">
                                      <p:cBhvr additive="base">
                                        <p:cTn id="12" dur="5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0"/>
                            </p:stCondLst>
                            <p:childTnLst>
                              <p:par>
                                <p:cTn id="14" presetID="17"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0" fill="hold"/>
                                        <p:tgtEl>
                                          <p:spTgt spid="10"/>
                                        </p:tgtEl>
                                        <p:attrNameLst>
                                          <p:attrName>ppt_x</p:attrName>
                                        </p:attrNameLst>
                                      </p:cBhvr>
                                      <p:tavLst>
                                        <p:tav tm="0">
                                          <p:val>
                                            <p:strVal val="#ppt_x"/>
                                          </p:val>
                                        </p:tav>
                                        <p:tav tm="100000">
                                          <p:val>
                                            <p:strVal val="#ppt_x"/>
                                          </p:val>
                                        </p:tav>
                                      </p:tavLst>
                                    </p:anim>
                                    <p:anim calcmode="lin" valueType="num">
                                      <p:cBhvr>
                                        <p:cTn id="17" dur="5000" fill="hold"/>
                                        <p:tgtEl>
                                          <p:spTgt spid="10"/>
                                        </p:tgtEl>
                                        <p:attrNameLst>
                                          <p:attrName>ppt_y</p:attrName>
                                        </p:attrNameLst>
                                      </p:cBhvr>
                                      <p:tavLst>
                                        <p:tav tm="0">
                                          <p:val>
                                            <p:strVal val="#ppt_y+#ppt_h/2"/>
                                          </p:val>
                                        </p:tav>
                                        <p:tav tm="100000">
                                          <p:val>
                                            <p:strVal val="#ppt_y"/>
                                          </p:val>
                                        </p:tav>
                                      </p:tavLst>
                                    </p:anim>
                                    <p:anim calcmode="lin" valueType="num">
                                      <p:cBhvr>
                                        <p:cTn id="18" dur="5000" fill="hold"/>
                                        <p:tgtEl>
                                          <p:spTgt spid="10"/>
                                        </p:tgtEl>
                                        <p:attrNameLst>
                                          <p:attrName>ppt_w</p:attrName>
                                        </p:attrNameLst>
                                      </p:cBhvr>
                                      <p:tavLst>
                                        <p:tav tm="0">
                                          <p:val>
                                            <p:strVal val="#ppt_w"/>
                                          </p:val>
                                        </p:tav>
                                        <p:tav tm="100000">
                                          <p:val>
                                            <p:strVal val="#ppt_w"/>
                                          </p:val>
                                        </p:tav>
                                      </p:tavLst>
                                    </p:anim>
                                    <p:anim calcmode="lin" valueType="num">
                                      <p:cBhvr>
                                        <p:cTn id="19" dur="5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4 CuadroTexto"/>
          <p:cNvSpPr txBox="1"/>
          <p:nvPr/>
        </p:nvSpPr>
        <p:spPr>
          <a:xfrm>
            <a:off x="0" y="6488668"/>
            <a:ext cx="1433406"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Julio 2011</a:t>
            </a:r>
            <a:endParaRPr lang="en-US" sz="1200" i="1" dirty="0">
              <a:latin typeface="Sakkal Majalla" pitchFamily="2" charset="-78"/>
              <a:cs typeface="Sakkal Majalla" pitchFamily="2" charset="-78"/>
            </a:endParaRPr>
          </a:p>
        </p:txBody>
      </p:sp>
      <p:sp>
        <p:nvSpPr>
          <p:cNvPr id="4" name="3 Rectángulo"/>
          <p:cNvSpPr/>
          <p:nvPr/>
        </p:nvSpPr>
        <p:spPr bwMode="auto">
          <a:xfrm>
            <a:off x="0" y="0"/>
            <a:ext cx="9144000" cy="68580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pic>
        <p:nvPicPr>
          <p:cNvPr id="6" name="Picture 20" descr="D:\imagesCACOGTJZ.jpg"/>
          <p:cNvPicPr>
            <a:picLocks noChangeAspect="1" noChangeArrowheads="1"/>
          </p:cNvPicPr>
          <p:nvPr/>
        </p:nvPicPr>
        <p:blipFill>
          <a:blip r:embed="rId3" cstate="print"/>
          <a:srcRect/>
          <a:stretch>
            <a:fillRect/>
          </a:stretch>
        </p:blipFill>
        <p:spPr bwMode="auto">
          <a:xfrm>
            <a:off x="381000" y="304800"/>
            <a:ext cx="15430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2400000">
              <a:rot lat="21594000" lon="0" rev="21000000"/>
            </a:camera>
            <a:lightRig rig="threePt" dir="t"/>
          </a:scene3d>
          <a:sp3d contourW="6350" prstMaterial="matte">
            <a:bevelT w="101600" h="101600"/>
            <a:contourClr>
              <a:srgbClr val="969696"/>
            </a:contourClr>
          </a:sp3d>
        </p:spPr>
      </p:pic>
      <p:cxnSp>
        <p:nvCxnSpPr>
          <p:cNvPr id="7" name="6 Conector recto"/>
          <p:cNvCxnSpPr/>
          <p:nvPr/>
        </p:nvCxnSpPr>
        <p:spPr>
          <a:xfrm rot="10800000">
            <a:off x="1115616" y="836712"/>
            <a:ext cx="2448272" cy="7200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8" name="Picture 5" descr="D:\imagesCANL56SC.jpg"/>
          <p:cNvPicPr>
            <a:picLocks noChangeAspect="1" noChangeArrowheads="1"/>
          </p:cNvPicPr>
          <p:nvPr/>
        </p:nvPicPr>
        <p:blipFill>
          <a:blip r:embed="rId4" cstate="print"/>
          <a:srcRect/>
          <a:stretch>
            <a:fillRect/>
          </a:stretch>
        </p:blipFill>
        <p:spPr bwMode="auto">
          <a:xfrm rot="20368367">
            <a:off x="2514600" y="1817915"/>
            <a:ext cx="1250373" cy="1309915"/>
          </a:xfrm>
          <a:prstGeom prst="rect">
            <a:avLst/>
          </a:prstGeom>
          <a:noFill/>
          <a:ln w="38100" cap="rnd">
            <a:solidFill>
              <a:schemeClr val="accent2">
                <a:lumMod val="75000"/>
                <a:lumOff val="25000"/>
              </a:schemeClr>
            </a:solidFill>
            <a:bevel/>
          </a:ln>
          <a:scene3d>
            <a:camera prst="perspectiveHeroicExtremeLeftFacing">
              <a:rot lat="487347" lon="600000" rev="21425485"/>
            </a:camera>
            <a:lightRig rig="threePt" dir="t"/>
          </a:scene3d>
          <a:sp3d z="133350" contourW="25400">
            <a:bevelT w="101600" prst="riblet"/>
            <a:bevelB w="190500" prst="artDeco"/>
            <a:contourClr>
              <a:schemeClr val="accent2">
                <a:lumMod val="75000"/>
                <a:lumOff val="25000"/>
              </a:schemeClr>
            </a:contourClr>
          </a:sp3d>
        </p:spPr>
      </p:pic>
      <p:cxnSp>
        <p:nvCxnSpPr>
          <p:cNvPr id="9" name="8 Conector recto"/>
          <p:cNvCxnSpPr/>
          <p:nvPr/>
        </p:nvCxnSpPr>
        <p:spPr>
          <a:xfrm rot="16200000" flipH="1">
            <a:off x="328464" y="1623864"/>
            <a:ext cx="1601688" cy="27384"/>
          </a:xfrm>
          <a:prstGeom prst="line">
            <a:avLst/>
          </a:prstGeom>
          <a:ln w="5715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a:off x="7516552" y="1388976"/>
            <a:ext cx="848072" cy="31576"/>
          </a:xfrm>
          <a:prstGeom prst="line">
            <a:avLst/>
          </a:prstGeom>
          <a:ln w="5715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rot="10800000">
            <a:off x="5508104" y="908720"/>
            <a:ext cx="2416696" cy="568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2" name="Picture 4" descr="D:\imagesCALXGPUQ.jpg"/>
          <p:cNvPicPr>
            <a:picLocks noChangeAspect="1" noChangeArrowheads="1"/>
          </p:cNvPicPr>
          <p:nvPr/>
        </p:nvPicPr>
        <p:blipFill>
          <a:blip r:embed="rId5" cstate="print"/>
          <a:srcRect/>
          <a:stretch>
            <a:fillRect/>
          </a:stretch>
        </p:blipFill>
        <p:spPr bwMode="auto">
          <a:xfrm>
            <a:off x="7162800" y="5334000"/>
            <a:ext cx="1781175" cy="13239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38100" prstMaterial="matte">
            <a:bevelT w="101600" h="101600"/>
            <a:contourClr>
              <a:schemeClr val="tx1"/>
            </a:contourClr>
          </a:sp3d>
        </p:spPr>
      </p:pic>
      <p:pic>
        <p:nvPicPr>
          <p:cNvPr id="13" name="Picture 3" descr="D:\imagesCAKZVE0I.jpg"/>
          <p:cNvPicPr>
            <a:picLocks noChangeAspect="1" noChangeArrowheads="1"/>
          </p:cNvPicPr>
          <p:nvPr/>
        </p:nvPicPr>
        <p:blipFill>
          <a:blip r:embed="rId6" cstate="print"/>
          <a:srcRect/>
          <a:stretch>
            <a:fillRect/>
          </a:stretch>
        </p:blipFill>
        <p:spPr bwMode="auto">
          <a:xfrm>
            <a:off x="6019800" y="2438400"/>
            <a:ext cx="1554316" cy="1066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1594000" lon="3000000" rev="20820000"/>
            </a:camera>
            <a:lightRig rig="threePt" dir="t"/>
          </a:scene3d>
          <a:sp3d contourW="6350" prstMaterial="matte">
            <a:bevelT w="101600" h="101600"/>
            <a:contourClr>
              <a:srgbClr val="969696"/>
            </a:contourClr>
          </a:sp3d>
        </p:spPr>
      </p:pic>
      <p:pic>
        <p:nvPicPr>
          <p:cNvPr id="14" name="Picture 24" descr="D:\ADUANAS-011[1].jpg"/>
          <p:cNvPicPr>
            <a:picLocks noChangeAspect="1" noChangeArrowheads="1"/>
          </p:cNvPicPr>
          <p:nvPr/>
        </p:nvPicPr>
        <p:blipFill>
          <a:blip r:embed="rId7" cstate="print"/>
          <a:srcRect/>
          <a:stretch>
            <a:fillRect/>
          </a:stretch>
        </p:blipFill>
        <p:spPr bwMode="auto">
          <a:xfrm rot="674073">
            <a:off x="75192" y="5349241"/>
            <a:ext cx="1856352" cy="1376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2700000">
              <a:rot lat="19800000" lon="1800000" rev="21000000"/>
            </a:camera>
            <a:lightRig rig="threePt" dir="t"/>
          </a:scene3d>
          <a:sp3d contourW="6350" prstMaterial="matte">
            <a:bevelT w="101600" h="101600"/>
            <a:contourClr>
              <a:srgbClr val="969696"/>
            </a:contourClr>
          </a:sp3d>
        </p:spPr>
      </p:pic>
      <p:cxnSp>
        <p:nvCxnSpPr>
          <p:cNvPr id="15" name="14 Conector recto"/>
          <p:cNvCxnSpPr/>
          <p:nvPr/>
        </p:nvCxnSpPr>
        <p:spPr>
          <a:xfrm rot="10800000">
            <a:off x="1547664" y="6165304"/>
            <a:ext cx="2448272" cy="7200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6" name="Picture 25" descr="D:\imagesCA5ISV5I.jpg"/>
          <p:cNvPicPr>
            <a:picLocks noChangeAspect="1" noChangeArrowheads="1"/>
          </p:cNvPicPr>
          <p:nvPr/>
        </p:nvPicPr>
        <p:blipFill>
          <a:blip r:embed="rId8" cstate="print"/>
          <a:srcRect/>
          <a:stretch>
            <a:fillRect/>
          </a:stretch>
        </p:blipFill>
        <p:spPr bwMode="auto">
          <a:xfrm>
            <a:off x="2915816" y="5517232"/>
            <a:ext cx="1450429" cy="1450429"/>
          </a:xfrm>
          <a:prstGeom prst="rect">
            <a:avLst/>
          </a:prstGeom>
          <a:noFill/>
          <a:scene3d>
            <a:camera prst="isometricRightUp"/>
            <a:lightRig rig="threePt" dir="t"/>
          </a:scene3d>
          <a:sp3d>
            <a:bevelT w="165100" prst="coolSlant"/>
          </a:sp3d>
        </p:spPr>
      </p:pic>
      <p:cxnSp>
        <p:nvCxnSpPr>
          <p:cNvPr id="17" name="16 Conector recto"/>
          <p:cNvCxnSpPr/>
          <p:nvPr/>
        </p:nvCxnSpPr>
        <p:spPr>
          <a:xfrm rot="10800000">
            <a:off x="5148064" y="6237312"/>
            <a:ext cx="2448272" cy="72008"/>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9" name="Picture 11" descr="D:\imagesCAQDHJH7.jpg"/>
          <p:cNvPicPr>
            <a:picLocks noChangeAspect="1" noChangeArrowheads="1"/>
          </p:cNvPicPr>
          <p:nvPr/>
        </p:nvPicPr>
        <p:blipFill>
          <a:blip r:embed="rId9" cstate="print"/>
          <a:srcRect/>
          <a:stretch>
            <a:fillRect/>
          </a:stretch>
        </p:blipFill>
        <p:spPr bwMode="auto">
          <a:xfrm rot="1319942">
            <a:off x="5123909" y="3537547"/>
            <a:ext cx="963988" cy="1044320"/>
          </a:xfrm>
          <a:prstGeom prst="rect">
            <a:avLst/>
          </a:prstGeom>
          <a:noFill/>
          <a:scene3d>
            <a:camera prst="perspectiveHeroicExtremeLeftFacing"/>
            <a:lightRig rig="threePt" dir="t"/>
          </a:scene3d>
          <a:sp3d>
            <a:bevelT w="165100" prst="coolSlant"/>
          </a:sp3d>
        </p:spPr>
      </p:pic>
      <p:pic>
        <p:nvPicPr>
          <p:cNvPr id="20" name="Picture 5" descr="D:\imagesCAVU5Q0P.jpg"/>
          <p:cNvPicPr>
            <a:picLocks noChangeAspect="1" noChangeArrowheads="1"/>
          </p:cNvPicPr>
          <p:nvPr/>
        </p:nvPicPr>
        <p:blipFill>
          <a:blip r:embed="rId10" cstate="print"/>
          <a:srcRect/>
          <a:stretch>
            <a:fillRect/>
          </a:stretch>
        </p:blipFill>
        <p:spPr bwMode="auto">
          <a:xfrm rot="20189741">
            <a:off x="3852309" y="4941559"/>
            <a:ext cx="914400" cy="914400"/>
          </a:xfrm>
          <a:prstGeom prst="rect">
            <a:avLst/>
          </a:prstGeom>
          <a:noFill/>
          <a:scene3d>
            <a:camera prst="isometricLeftDown"/>
            <a:lightRig rig="threePt" dir="t"/>
          </a:scene3d>
          <a:sp3d prstMaterial="dkEdge">
            <a:bevelT/>
          </a:sp3d>
        </p:spPr>
      </p:pic>
      <p:pic>
        <p:nvPicPr>
          <p:cNvPr id="21" name="Picture 16" descr="D:\imagesCAIF3BFK.jpg"/>
          <p:cNvPicPr>
            <a:picLocks noChangeAspect="1" noChangeArrowheads="1"/>
          </p:cNvPicPr>
          <p:nvPr/>
        </p:nvPicPr>
        <p:blipFill>
          <a:blip r:embed="rId11" cstate="print"/>
          <a:srcRect/>
          <a:stretch>
            <a:fillRect/>
          </a:stretch>
        </p:blipFill>
        <p:spPr bwMode="auto">
          <a:xfrm rot="1587805">
            <a:off x="4871267" y="5684665"/>
            <a:ext cx="1333500" cy="1333500"/>
          </a:xfrm>
          <a:prstGeom prst="rect">
            <a:avLst/>
          </a:prstGeom>
          <a:noFill/>
          <a:scene3d>
            <a:camera prst="isometricRightUp"/>
            <a:lightRig rig="flood" dir="t"/>
          </a:scene3d>
          <a:sp3d contourW="19050">
            <a:bevelT w="165100" prst="coolSlant"/>
            <a:bevelB w="50800"/>
            <a:contourClr>
              <a:schemeClr val="tx1"/>
            </a:contourClr>
          </a:sp3d>
        </p:spPr>
      </p:pic>
      <p:pic>
        <p:nvPicPr>
          <p:cNvPr id="24" name="Picture 9" descr="D:\imagesCAT4DF5H.jpg"/>
          <p:cNvPicPr>
            <a:picLocks noChangeAspect="1" noChangeArrowheads="1"/>
          </p:cNvPicPr>
          <p:nvPr/>
        </p:nvPicPr>
        <p:blipFill>
          <a:blip r:embed="rId12" cstate="print"/>
          <a:srcRect/>
          <a:stretch>
            <a:fillRect/>
          </a:stretch>
        </p:blipFill>
        <p:spPr bwMode="auto">
          <a:xfrm rot="2067314">
            <a:off x="1758261" y="3583880"/>
            <a:ext cx="854158" cy="828275"/>
          </a:xfrm>
          <a:prstGeom prst="rect">
            <a:avLst/>
          </a:prstGeom>
          <a:noFill/>
          <a:scene3d>
            <a:camera prst="orthographicFront"/>
            <a:lightRig rig="threePt" dir="t"/>
          </a:scene3d>
          <a:sp3d contourW="25400">
            <a:bevelT/>
          </a:sp3d>
        </p:spPr>
      </p:pic>
      <p:sp>
        <p:nvSpPr>
          <p:cNvPr id="25" name="Text Box 3423"/>
          <p:cNvSpPr txBox="1">
            <a:spLocks noChangeArrowheads="1"/>
          </p:cNvSpPr>
          <p:nvPr/>
        </p:nvSpPr>
        <p:spPr bwMode="auto">
          <a:xfrm rot="19036754">
            <a:off x="-59110" y="377254"/>
            <a:ext cx="1232517" cy="307777"/>
          </a:xfrm>
          <a:prstGeom prst="rect">
            <a:avLst/>
          </a:prstGeom>
          <a:noFill/>
          <a:ln w="9525" algn="ctr">
            <a:noFill/>
            <a:miter lim="800000"/>
            <a:headEnd/>
            <a:tailEnd/>
          </a:ln>
          <a:effectLst/>
        </p:spPr>
        <p:txBody>
          <a:bodyPr wrap="none">
            <a:spAutoFit/>
          </a:bodyPr>
          <a:lstStyle/>
          <a:p>
            <a:pPr algn="ctr"/>
            <a:r>
              <a:rPr lang="es-ES" sz="1400" b="1" dirty="0" smtClean="0">
                <a:effectLst>
                  <a:outerShdw blurRad="38100" dist="38100" dir="2700000" algn="tl">
                    <a:srgbClr val="000000"/>
                  </a:outerShdw>
                </a:effectLst>
                <a:latin typeface="Forte" pitchFamily="66" charset="0"/>
              </a:rPr>
              <a:t>TERRITORIO</a:t>
            </a:r>
            <a:endParaRPr lang="es-ES" sz="1400" b="1" dirty="0">
              <a:effectLst>
                <a:outerShdw blurRad="38100" dist="38100" dir="2700000" algn="tl">
                  <a:srgbClr val="000000"/>
                </a:outerShdw>
              </a:effectLst>
              <a:latin typeface="Forte" pitchFamily="66" charset="0"/>
            </a:endParaRPr>
          </a:p>
        </p:txBody>
      </p:sp>
      <p:sp>
        <p:nvSpPr>
          <p:cNvPr id="26" name="Text Box 3423"/>
          <p:cNvSpPr txBox="1">
            <a:spLocks noChangeArrowheads="1"/>
          </p:cNvSpPr>
          <p:nvPr/>
        </p:nvSpPr>
        <p:spPr bwMode="auto">
          <a:xfrm rot="19371156">
            <a:off x="7943603" y="6209310"/>
            <a:ext cx="1232517" cy="307777"/>
          </a:xfrm>
          <a:prstGeom prst="rect">
            <a:avLst/>
          </a:prstGeom>
          <a:noFill/>
          <a:ln w="9525" algn="ctr">
            <a:noFill/>
            <a:miter lim="800000"/>
            <a:headEnd/>
            <a:tailEnd/>
          </a:ln>
          <a:effectLst/>
        </p:spPr>
        <p:txBody>
          <a:bodyPr wrap="none">
            <a:spAutoFit/>
          </a:bodyPr>
          <a:lstStyle/>
          <a:p>
            <a:pPr algn="ctr"/>
            <a:r>
              <a:rPr lang="es-ES" sz="1400" b="1" dirty="0" smtClean="0">
                <a:effectLst>
                  <a:outerShdw blurRad="38100" dist="38100" dir="2700000" algn="tl">
                    <a:srgbClr val="000000"/>
                  </a:outerShdw>
                </a:effectLst>
                <a:latin typeface="Forte" pitchFamily="66" charset="0"/>
              </a:rPr>
              <a:t>TERRITORIO</a:t>
            </a:r>
            <a:endParaRPr lang="es-ES" sz="1400" b="1" dirty="0">
              <a:effectLst>
                <a:outerShdw blurRad="38100" dist="38100" dir="2700000" algn="tl">
                  <a:srgbClr val="000000"/>
                </a:outerShdw>
              </a:effectLst>
              <a:latin typeface="Forte" pitchFamily="66" charset="0"/>
            </a:endParaRPr>
          </a:p>
        </p:txBody>
      </p:sp>
      <p:sp>
        <p:nvSpPr>
          <p:cNvPr id="27" name="Text Box 3423"/>
          <p:cNvSpPr txBox="1">
            <a:spLocks noChangeArrowheads="1"/>
          </p:cNvSpPr>
          <p:nvPr/>
        </p:nvSpPr>
        <p:spPr bwMode="auto">
          <a:xfrm rot="1758515">
            <a:off x="-3553" y="6268254"/>
            <a:ext cx="1232517" cy="307777"/>
          </a:xfrm>
          <a:prstGeom prst="rect">
            <a:avLst/>
          </a:prstGeom>
          <a:noFill/>
          <a:ln w="9525" algn="ctr">
            <a:noFill/>
            <a:miter lim="800000"/>
            <a:headEnd/>
            <a:tailEnd/>
          </a:ln>
          <a:effectLst/>
        </p:spPr>
        <p:txBody>
          <a:bodyPr wrap="none">
            <a:spAutoFit/>
          </a:bodyPr>
          <a:lstStyle/>
          <a:p>
            <a:pPr algn="ctr"/>
            <a:r>
              <a:rPr lang="es-ES" sz="1400" b="1" dirty="0" smtClean="0">
                <a:effectLst>
                  <a:outerShdw blurRad="38100" dist="38100" dir="2700000" algn="tl">
                    <a:srgbClr val="000000"/>
                  </a:outerShdw>
                </a:effectLst>
                <a:latin typeface="Forte" pitchFamily="66" charset="0"/>
              </a:rPr>
              <a:t>TERRITORIO</a:t>
            </a:r>
            <a:endParaRPr lang="es-ES" sz="1400" b="1" dirty="0">
              <a:effectLst>
                <a:outerShdw blurRad="38100" dist="38100" dir="2700000" algn="tl">
                  <a:srgbClr val="000000"/>
                </a:outerShdw>
              </a:effectLst>
              <a:latin typeface="Forte" pitchFamily="66" charset="0"/>
            </a:endParaRPr>
          </a:p>
        </p:txBody>
      </p:sp>
      <p:pic>
        <p:nvPicPr>
          <p:cNvPr id="28" name="Picture 8" descr="D:\imagesCAUTGE4R.jpg"/>
          <p:cNvPicPr>
            <a:picLocks noChangeAspect="1" noChangeArrowheads="1"/>
          </p:cNvPicPr>
          <p:nvPr/>
        </p:nvPicPr>
        <p:blipFill>
          <a:blip r:embed="rId13" cstate="print"/>
          <a:srcRect/>
          <a:stretch>
            <a:fillRect/>
          </a:stretch>
        </p:blipFill>
        <p:spPr bwMode="auto">
          <a:xfrm rot="20022008">
            <a:off x="3192327" y="3437912"/>
            <a:ext cx="993347" cy="883556"/>
          </a:xfrm>
          <a:prstGeom prst="rect">
            <a:avLst/>
          </a:prstGeom>
          <a:noFill/>
          <a:scene3d>
            <a:camera prst="perspectiveContrastingRightFacing"/>
            <a:lightRig rig="threePt" dir="t"/>
          </a:scene3d>
          <a:sp3d contourW="25400" prstMaterial="dkEdge">
            <a:bevelT w="165100" prst="coolSlant"/>
            <a:bevelB w="107950" prst="angle"/>
          </a:sp3d>
        </p:spPr>
      </p:pic>
      <p:pic>
        <p:nvPicPr>
          <p:cNvPr id="29" name="Picture 15" descr="D:\imagesCAMEYDAC.jpg"/>
          <p:cNvPicPr>
            <a:picLocks noChangeAspect="1" noChangeArrowheads="1"/>
          </p:cNvPicPr>
          <p:nvPr/>
        </p:nvPicPr>
        <p:blipFill>
          <a:blip r:embed="rId14" cstate="print"/>
          <a:srcRect/>
          <a:stretch>
            <a:fillRect/>
          </a:stretch>
        </p:blipFill>
        <p:spPr bwMode="auto">
          <a:xfrm rot="20421949">
            <a:off x="6649828" y="4381294"/>
            <a:ext cx="878401" cy="1151781"/>
          </a:xfrm>
          <a:prstGeom prst="rect">
            <a:avLst/>
          </a:prstGeom>
          <a:noFill/>
          <a:scene3d>
            <a:camera prst="perspectiveContrastingRightFacing">
              <a:rot lat="623785" lon="21000000" rev="213211"/>
            </a:camera>
            <a:lightRig rig="threePt" dir="t"/>
          </a:scene3d>
          <a:sp3d prstMaterial="softEdge">
            <a:bevelT w="165100" prst="coolSlant"/>
            <a:bevelB w="31750" h="120650"/>
          </a:sp3d>
        </p:spPr>
      </p:pic>
      <p:pic>
        <p:nvPicPr>
          <p:cNvPr id="31" name="Picture 22" descr="D:\imagesCA3RU9C2.jpg"/>
          <p:cNvPicPr>
            <a:picLocks noChangeAspect="1" noChangeArrowheads="1"/>
          </p:cNvPicPr>
          <p:nvPr/>
        </p:nvPicPr>
        <p:blipFill>
          <a:blip r:embed="rId15" cstate="print"/>
          <a:srcRect/>
          <a:stretch>
            <a:fillRect/>
          </a:stretch>
        </p:blipFill>
        <p:spPr bwMode="auto">
          <a:xfrm>
            <a:off x="5105400" y="2438400"/>
            <a:ext cx="1095375" cy="990600"/>
          </a:xfrm>
          <a:prstGeom prst="rect">
            <a:avLst/>
          </a:prstGeom>
          <a:noFill/>
          <a:scene3d>
            <a:camera prst="perspectiveContrastingLeftFacing"/>
            <a:lightRig rig="threePt" dir="t"/>
          </a:scene3d>
          <a:sp3d contourW="12700">
            <a:bevelT w="165100" prst="coolSlant"/>
          </a:sp3d>
        </p:spPr>
      </p:pic>
      <p:sp>
        <p:nvSpPr>
          <p:cNvPr id="32" name="31 Rectángulo"/>
          <p:cNvSpPr/>
          <p:nvPr/>
        </p:nvSpPr>
        <p:spPr>
          <a:xfrm>
            <a:off x="3851920" y="5517232"/>
            <a:ext cx="2016224" cy="792088"/>
          </a:xfrm>
          <a:prstGeom prst="rect">
            <a:avLst/>
          </a:prstGeom>
          <a:solidFill>
            <a:schemeClr val="accent2">
              <a:lumMod val="50000"/>
            </a:schemeClr>
          </a:solidFill>
          <a:ln>
            <a:noFill/>
          </a:ln>
          <a:scene3d>
            <a:camera prst="isometricOffAxis1Right">
              <a:rot lat="0" lon="20039998" rev="2400000"/>
            </a:camera>
            <a:lightRig rig="twoPt" dir="t"/>
          </a:scene3d>
          <a:sp3d prstMaterial="softEdge">
            <a:bevelT w="165100" prst="coolSlant"/>
            <a:bevelB w="254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i="1" dirty="0" smtClean="0">
                <a:solidFill>
                  <a:schemeClr val="tx1"/>
                </a:solidFill>
                <a:latin typeface="SimHei" pitchFamily="49" charset="-122"/>
                <a:ea typeface="SimHei" pitchFamily="49" charset="-122"/>
              </a:rPr>
              <a:t>Medio Institucional </a:t>
            </a:r>
          </a:p>
          <a:p>
            <a:pPr algn="ctr"/>
            <a:r>
              <a:rPr lang="es-ES_tradnl" b="1" i="1" dirty="0" smtClean="0">
                <a:solidFill>
                  <a:schemeClr val="tx1"/>
                </a:solidFill>
                <a:latin typeface="SimHei" pitchFamily="49" charset="-122"/>
                <a:ea typeface="SimHei" pitchFamily="49" charset="-122"/>
              </a:rPr>
              <a:t>y Social</a:t>
            </a:r>
            <a:endParaRPr lang="en-US" b="1" i="1" dirty="0">
              <a:solidFill>
                <a:schemeClr val="tx1"/>
              </a:solidFill>
              <a:latin typeface="SimHei" pitchFamily="49" charset="-122"/>
              <a:ea typeface="SimHei" pitchFamily="49" charset="-122"/>
            </a:endParaRPr>
          </a:p>
        </p:txBody>
      </p:sp>
      <p:sp>
        <p:nvSpPr>
          <p:cNvPr id="33" name="32 Rectángulo"/>
          <p:cNvSpPr/>
          <p:nvPr/>
        </p:nvSpPr>
        <p:spPr>
          <a:xfrm rot="2019362">
            <a:off x="-93938" y="3709773"/>
            <a:ext cx="2276618" cy="1449520"/>
          </a:xfrm>
          <a:prstGeom prst="rect">
            <a:avLst/>
          </a:prstGeom>
          <a:solidFill>
            <a:schemeClr val="bg1">
              <a:lumMod val="75000"/>
            </a:schemeClr>
          </a:solidFill>
          <a:ln>
            <a:solidFill>
              <a:schemeClr val="accent3"/>
            </a:solidFill>
          </a:ln>
          <a:scene3d>
            <a:camera prst="isometricOffAxis2Left"/>
            <a:lightRig rig="threePt" dir="t"/>
          </a:scene3d>
          <a:sp3d prstMaterial="softEdge">
            <a:bevelT w="165100" prst="coolSlant"/>
            <a:bevelB w="13335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i="1" dirty="0" smtClean="0">
                <a:solidFill>
                  <a:schemeClr val="tx1"/>
                </a:solidFill>
                <a:effectLst>
                  <a:outerShdw blurRad="38100" dist="38100" dir="2700000" algn="tl">
                    <a:srgbClr val="000000">
                      <a:alpha val="43137"/>
                    </a:srgbClr>
                  </a:outerShdw>
                </a:effectLst>
                <a:latin typeface="SimHei" pitchFamily="49" charset="-122"/>
                <a:ea typeface="SimHei" pitchFamily="49" charset="-122"/>
              </a:rPr>
              <a:t>Mercado de Factores, Insumos, Tecnología y Servicios</a:t>
            </a:r>
            <a:endParaRPr lang="en-US" b="1" i="1" dirty="0">
              <a:solidFill>
                <a:schemeClr val="tx1"/>
              </a:solidFill>
              <a:effectLst>
                <a:outerShdw blurRad="38100" dist="38100" dir="2700000" algn="tl">
                  <a:srgbClr val="000000">
                    <a:alpha val="43137"/>
                  </a:srgbClr>
                </a:outerShdw>
              </a:effectLst>
              <a:latin typeface="SimHei" pitchFamily="49" charset="-122"/>
              <a:ea typeface="SimHei" pitchFamily="49" charset="-122"/>
            </a:endParaRPr>
          </a:p>
        </p:txBody>
      </p:sp>
      <p:sp>
        <p:nvSpPr>
          <p:cNvPr id="34" name="33 Rectángulo"/>
          <p:cNvSpPr/>
          <p:nvPr/>
        </p:nvSpPr>
        <p:spPr>
          <a:xfrm rot="19959556">
            <a:off x="6533623" y="3210862"/>
            <a:ext cx="1608703" cy="969674"/>
          </a:xfrm>
          <a:prstGeom prst="rect">
            <a:avLst/>
          </a:prstGeom>
          <a:solidFill>
            <a:srgbClr val="002060"/>
          </a:solidFill>
          <a:ln>
            <a:solidFill>
              <a:schemeClr val="accent6">
                <a:lumMod val="60000"/>
                <a:lumOff val="40000"/>
              </a:schemeClr>
            </a:solidFill>
          </a:ln>
          <a:scene3d>
            <a:camera prst="orthographicFront"/>
            <a:lightRig rig="sunrise" dir="t"/>
          </a:scene3d>
          <a:sp3d contourW="25400" prstMaterial="dkEdge">
            <a:bevelT w="165100" prst="coolSlant"/>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i="1" dirty="0" smtClean="0">
                <a:solidFill>
                  <a:schemeClr val="tx1"/>
                </a:solidFill>
                <a:effectLst>
                  <a:outerShdw blurRad="38100" dist="38100" dir="2700000" algn="tl">
                    <a:srgbClr val="000000">
                      <a:alpha val="43137"/>
                    </a:srgbClr>
                  </a:outerShdw>
                </a:effectLst>
                <a:latin typeface="SimHei" pitchFamily="49" charset="-122"/>
                <a:ea typeface="SimHei" pitchFamily="49" charset="-122"/>
              </a:rPr>
              <a:t>Mercado de Productos</a:t>
            </a:r>
            <a:endParaRPr lang="en-US" sz="2000" b="1" i="1" dirty="0">
              <a:solidFill>
                <a:schemeClr val="tx1"/>
              </a:solidFill>
              <a:effectLst>
                <a:outerShdw blurRad="38100" dist="38100" dir="2700000" algn="tl">
                  <a:srgbClr val="000000">
                    <a:alpha val="43137"/>
                  </a:srgbClr>
                </a:outerShdw>
              </a:effectLst>
              <a:latin typeface="SimHei" pitchFamily="49" charset="-122"/>
              <a:ea typeface="SimHei" pitchFamily="49" charset="-122"/>
            </a:endParaRPr>
          </a:p>
        </p:txBody>
      </p:sp>
      <p:cxnSp>
        <p:nvCxnSpPr>
          <p:cNvPr id="35" name="34 Conector recto"/>
          <p:cNvCxnSpPr/>
          <p:nvPr/>
        </p:nvCxnSpPr>
        <p:spPr>
          <a:xfrm rot="5400000" flipH="1" flipV="1">
            <a:off x="1119808" y="5729064"/>
            <a:ext cx="855712" cy="0"/>
          </a:xfrm>
          <a:prstGeom prst="line">
            <a:avLst/>
          </a:prstGeom>
          <a:ln w="3810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flipH="1" flipV="1">
            <a:off x="6628420" y="5333020"/>
            <a:ext cx="1935832" cy="0"/>
          </a:xfrm>
          <a:prstGeom prst="line">
            <a:avLst/>
          </a:prstGeom>
          <a:ln w="57150" cap="rnd">
            <a:solidFill>
              <a:schemeClr val="tx1">
                <a:lumMod val="95000"/>
                <a:lumOff val="5000"/>
              </a:schemeClr>
            </a:solidFill>
            <a:headEnd type="none"/>
            <a:tailEnd type="diamond" w="lg" len="lg"/>
          </a:ln>
        </p:spPr>
        <p:style>
          <a:lnRef idx="1">
            <a:schemeClr val="accent1"/>
          </a:lnRef>
          <a:fillRef idx="0">
            <a:schemeClr val="accent1"/>
          </a:fillRef>
          <a:effectRef idx="0">
            <a:schemeClr val="accent1"/>
          </a:effectRef>
          <a:fontRef idx="minor">
            <a:schemeClr val="tx1"/>
          </a:fontRef>
        </p:style>
      </p:cxnSp>
      <p:pic>
        <p:nvPicPr>
          <p:cNvPr id="37" name="Picture 17" descr="D:\imagesCAIBE32N.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21425139">
            <a:off x="7141761" y="1825148"/>
            <a:ext cx="2259088" cy="1722884"/>
          </a:xfrm>
          <a:prstGeom prst="rect">
            <a:avLst/>
          </a:prstGeom>
          <a:noFill/>
          <a:scene3d>
            <a:camera prst="perspectiveContrastingLeftFacing"/>
            <a:lightRig rig="threePt" dir="t"/>
          </a:scene3d>
          <a:sp3d prstMaterial="dkEdge">
            <a:bevelT w="196850" prst="coolSlant"/>
            <a:bevelB w="190500" prst="coolSlant"/>
          </a:sp3d>
        </p:spPr>
      </p:pic>
      <p:pic>
        <p:nvPicPr>
          <p:cNvPr id="38" name="Picture 6" descr="D:\imagesCAVM6ZA2.jpg"/>
          <p:cNvPicPr>
            <a:picLocks noChangeAspect="1" noChangeArrowheads="1"/>
          </p:cNvPicPr>
          <p:nvPr/>
        </p:nvPicPr>
        <p:blipFill>
          <a:blip r:embed="rId17" cstate="print"/>
          <a:srcRect/>
          <a:stretch>
            <a:fillRect/>
          </a:stretch>
        </p:blipFill>
        <p:spPr bwMode="auto">
          <a:xfrm rot="20050415">
            <a:off x="5081746" y="4808191"/>
            <a:ext cx="1230805" cy="638891"/>
          </a:xfrm>
          <a:prstGeom prst="rect">
            <a:avLst/>
          </a:prstGeom>
          <a:noFill/>
          <a:scene3d>
            <a:camera prst="isometricLeftDown"/>
            <a:lightRig rig="threePt" dir="t"/>
          </a:scene3d>
          <a:sp3d prstMaterial="matte">
            <a:bevelT/>
            <a:bevelB w="57150"/>
          </a:sp3d>
        </p:spPr>
      </p:pic>
      <p:pic>
        <p:nvPicPr>
          <p:cNvPr id="39" name="Picture 26" descr="D:\imagesCA6ZYJUD.jpg"/>
          <p:cNvPicPr>
            <a:picLocks noChangeAspect="1" noChangeArrowheads="1"/>
          </p:cNvPicPr>
          <p:nvPr/>
        </p:nvPicPr>
        <p:blipFill>
          <a:blip r:embed="rId18" cstate="print"/>
          <a:srcRect/>
          <a:stretch>
            <a:fillRect/>
          </a:stretch>
        </p:blipFill>
        <p:spPr bwMode="auto">
          <a:xfrm>
            <a:off x="7130143" y="0"/>
            <a:ext cx="2013857" cy="1524000"/>
          </a:xfrm>
          <a:prstGeom prst="roundRect">
            <a:avLst>
              <a:gd name="adj" fmla="val 16667"/>
            </a:avLst>
          </a:prstGeom>
          <a:ln>
            <a:noFill/>
          </a:ln>
          <a:effectLst>
            <a:outerShdw blurRad="76200" dir="13500000" sy="23000" kx="1200000" algn="br"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0" name="Picture 27" descr="D:\imagesCAKURAZX.jpg"/>
          <p:cNvPicPr>
            <a:picLocks noChangeAspect="1" noChangeArrowheads="1"/>
          </p:cNvPicPr>
          <p:nvPr/>
        </p:nvPicPr>
        <p:blipFill>
          <a:blip r:embed="rId19" cstate="print"/>
          <a:srcRect/>
          <a:stretch>
            <a:fillRect/>
          </a:stretch>
        </p:blipFill>
        <p:spPr bwMode="auto">
          <a:xfrm>
            <a:off x="3882713" y="3429000"/>
            <a:ext cx="1527487" cy="1144141"/>
          </a:xfrm>
          <a:prstGeom prst="rect">
            <a:avLst/>
          </a:prstGeom>
          <a:noFill/>
          <a:scene3d>
            <a:camera prst="isometricRightUp"/>
            <a:lightRig rig="threePt" dir="t"/>
          </a:scene3d>
          <a:sp3d contourW="12700" prstMaterial="softEdge">
            <a:bevelT w="165100" prst="coolSlant"/>
            <a:bevelB w="165100" prst="coolSlant"/>
            <a:contourClr>
              <a:schemeClr val="tx1">
                <a:lumMod val="95000"/>
                <a:lumOff val="5000"/>
              </a:schemeClr>
            </a:contourClr>
          </a:sp3d>
        </p:spPr>
      </p:pic>
      <p:sp>
        <p:nvSpPr>
          <p:cNvPr id="41" name="40 Flecha derecha"/>
          <p:cNvSpPr/>
          <p:nvPr/>
        </p:nvSpPr>
        <p:spPr>
          <a:xfrm>
            <a:off x="2057400" y="2667000"/>
            <a:ext cx="1152128" cy="1152128"/>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41 Flecha derecha"/>
          <p:cNvSpPr/>
          <p:nvPr/>
        </p:nvSpPr>
        <p:spPr>
          <a:xfrm rot="16200000">
            <a:off x="4049942" y="4311098"/>
            <a:ext cx="1044116" cy="1152128"/>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42 Flecha derecha"/>
          <p:cNvSpPr/>
          <p:nvPr/>
        </p:nvSpPr>
        <p:spPr>
          <a:xfrm rot="10800000">
            <a:off x="6096000" y="2514600"/>
            <a:ext cx="1224136" cy="1152128"/>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43 CuadroTexto"/>
          <p:cNvSpPr txBox="1"/>
          <p:nvPr/>
        </p:nvSpPr>
        <p:spPr>
          <a:xfrm>
            <a:off x="3124200" y="2819400"/>
            <a:ext cx="2819400" cy="954107"/>
          </a:xfrm>
          <a:prstGeom prst="rect">
            <a:avLst/>
          </a:prstGeom>
          <a:noFill/>
        </p:spPr>
        <p:txBody>
          <a:bodyPr wrap="square" rtlCol="0">
            <a:spAutoFit/>
          </a:bodyPr>
          <a:lstStyle/>
          <a:p>
            <a:pPr algn="ctr"/>
            <a:r>
              <a:rPr lang="es-ES_tradnl" sz="2800" b="1" i="1" dirty="0" smtClean="0">
                <a:solidFill>
                  <a:schemeClr val="tx2">
                    <a:lumMod val="75000"/>
                  </a:schemeClr>
                </a:solidFill>
                <a:effectLst>
                  <a:outerShdw blurRad="38100" dist="38100" dir="2700000" algn="tl">
                    <a:srgbClr val="000000">
                      <a:alpha val="43137"/>
                    </a:srgbClr>
                  </a:outerShdw>
                </a:effectLst>
                <a:latin typeface="Arial Black" pitchFamily="34" charset="0"/>
              </a:rPr>
              <a:t>UNIDAD </a:t>
            </a:r>
          </a:p>
          <a:p>
            <a:pPr algn="ctr"/>
            <a:r>
              <a:rPr lang="es-ES_tradnl" sz="2800" b="1" i="1" dirty="0" smtClean="0">
                <a:solidFill>
                  <a:schemeClr val="tx2">
                    <a:lumMod val="75000"/>
                  </a:schemeClr>
                </a:solidFill>
                <a:effectLst>
                  <a:outerShdw blurRad="38100" dist="38100" dir="2700000" algn="tl">
                    <a:srgbClr val="000000">
                      <a:alpha val="43137"/>
                    </a:srgbClr>
                  </a:outerShdw>
                </a:effectLst>
                <a:latin typeface="Arial Black" pitchFamily="34" charset="0"/>
              </a:rPr>
              <a:t>PRODUCTIVA</a:t>
            </a:r>
            <a:endParaRPr lang="en-US" sz="2800" b="1" i="1" dirty="0">
              <a:solidFill>
                <a:schemeClr val="tx2">
                  <a:lumMod val="75000"/>
                </a:schemeClr>
              </a:solidFill>
              <a:effectLst>
                <a:outerShdw blurRad="38100" dist="38100" dir="2700000" algn="tl">
                  <a:srgbClr val="000000">
                    <a:alpha val="43137"/>
                  </a:srgbClr>
                </a:outerShdw>
              </a:effectLst>
              <a:latin typeface="Arial Black" pitchFamily="34" charset="0"/>
            </a:endParaRPr>
          </a:p>
        </p:txBody>
      </p:sp>
      <p:pic>
        <p:nvPicPr>
          <p:cNvPr id="45" name="Picture 2" descr="D:\imagesCAOH80HM.jpg"/>
          <p:cNvPicPr>
            <a:picLocks noChangeAspect="1" noChangeArrowheads="1"/>
          </p:cNvPicPr>
          <p:nvPr/>
        </p:nvPicPr>
        <p:blipFill>
          <a:blip r:embed="rId20" cstate="print"/>
          <a:srcRect/>
          <a:stretch>
            <a:fillRect/>
          </a:stretch>
        </p:blipFill>
        <p:spPr bwMode="auto">
          <a:xfrm>
            <a:off x="7749697" y="3962400"/>
            <a:ext cx="1470503" cy="14001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isometricOffAxis1Right">
              <a:rot lat="1080000" lon="19200000" rev="0"/>
            </a:camera>
            <a:lightRig rig="threePt" dir="t"/>
          </a:scene3d>
          <a:sp3d z="44450" contourW="6350" prstMaterial="matte">
            <a:bevelT w="101600" h="101600"/>
            <a:contourClr>
              <a:srgbClr val="969696"/>
            </a:contourClr>
          </a:sp3d>
        </p:spPr>
      </p:pic>
      <p:pic>
        <p:nvPicPr>
          <p:cNvPr id="46" name="Picture 21" descr="D:\imagesCAB3CCC3.jpg"/>
          <p:cNvPicPr>
            <a:picLocks noChangeAspect="1" noChangeArrowheads="1"/>
          </p:cNvPicPr>
          <p:nvPr/>
        </p:nvPicPr>
        <p:blipFill>
          <a:blip r:embed="rId21" cstate="print">
            <a:duotone>
              <a:schemeClr val="accent2">
                <a:shade val="45000"/>
                <a:satMod val="135000"/>
              </a:schemeClr>
              <a:prstClr val="white"/>
            </a:duotone>
          </a:blip>
          <a:srcRect/>
          <a:stretch>
            <a:fillRect/>
          </a:stretch>
        </p:blipFill>
        <p:spPr bwMode="auto">
          <a:xfrm>
            <a:off x="6172200" y="533400"/>
            <a:ext cx="1219200" cy="1295223"/>
          </a:xfrm>
          <a:prstGeom prst="rect">
            <a:avLst/>
          </a:prstGeom>
          <a:noFill/>
          <a:scene3d>
            <a:camera prst="perspectiveHeroicExtremeRightFacing"/>
            <a:lightRig rig="twoPt" dir="t"/>
          </a:scene3d>
          <a:sp3d z="101600" prstMaterial="dkEdge">
            <a:bevelT w="165100" prst="coolSlant"/>
            <a:bevelB w="50800"/>
          </a:sp3d>
        </p:spPr>
      </p:pic>
      <p:sp>
        <p:nvSpPr>
          <p:cNvPr id="47" name="46 Rectángulo"/>
          <p:cNvSpPr/>
          <p:nvPr/>
        </p:nvSpPr>
        <p:spPr>
          <a:xfrm>
            <a:off x="2267744" y="0"/>
            <a:ext cx="1931640" cy="1600200"/>
          </a:xfrm>
          <a:prstGeom prst="rect">
            <a:avLst/>
          </a:prstGeom>
          <a:scene3d>
            <a:camera prst="perspectiveHeroicExtremeLeftFacing"/>
            <a:lightRig rig="sunrise" dir="t"/>
          </a:scene3d>
          <a:sp3d contourW="12700"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i="1" dirty="0" smtClean="0">
                <a:effectLst>
                  <a:outerShdw blurRad="38100" dist="38100" dir="2700000" algn="tl">
                    <a:srgbClr val="000000">
                      <a:alpha val="43137"/>
                    </a:srgbClr>
                  </a:outerShdw>
                </a:effectLst>
                <a:latin typeface="Arial Black" pitchFamily="34" charset="0"/>
                <a:ea typeface="SimHei" pitchFamily="49" charset="-122"/>
              </a:rPr>
              <a:t>Ambiente Natural</a:t>
            </a:r>
            <a:endParaRPr lang="en-US" sz="2400" b="1" i="1" dirty="0">
              <a:effectLst>
                <a:outerShdw blurRad="38100" dist="38100" dir="2700000" algn="tl">
                  <a:srgbClr val="000000">
                    <a:alpha val="43137"/>
                  </a:srgbClr>
                </a:outerShdw>
              </a:effectLst>
              <a:latin typeface="Arial Black" pitchFamily="34" charset="0"/>
              <a:ea typeface="SimHei" pitchFamily="49" charset="-122"/>
            </a:endParaRPr>
          </a:p>
        </p:txBody>
      </p:sp>
      <p:pic>
        <p:nvPicPr>
          <p:cNvPr id="48" name="Picture 14" descr="D:\imagesCAMKPCM1.jpg"/>
          <p:cNvPicPr>
            <a:picLocks noChangeAspect="1" noChangeArrowheads="1"/>
          </p:cNvPicPr>
          <p:nvPr/>
        </p:nvPicPr>
        <p:blipFill>
          <a:blip r:embed="rId22" cstate="print">
            <a:lum bright="-20000"/>
          </a:blip>
          <a:srcRect/>
          <a:stretch>
            <a:fillRect/>
          </a:stretch>
        </p:blipFill>
        <p:spPr bwMode="auto">
          <a:xfrm rot="19658750">
            <a:off x="4549157" y="1423549"/>
            <a:ext cx="1912328" cy="1814942"/>
          </a:xfrm>
          <a:prstGeom prst="rect">
            <a:avLst/>
          </a:prstGeom>
          <a:noFill/>
          <a:scene3d>
            <a:camera prst="orthographicFront"/>
            <a:lightRig rig="threePt" dir="t"/>
          </a:scene3d>
          <a:sp3d contourW="38100">
            <a:bevelT w="165100" h="107950" prst="coolSlant"/>
            <a:bevelB h="114300"/>
            <a:contourClr>
              <a:schemeClr val="tx1"/>
            </a:contourClr>
          </a:sp3d>
        </p:spPr>
      </p:pic>
      <p:pic>
        <p:nvPicPr>
          <p:cNvPr id="50" name="Picture 2" descr="D:\tierra.jpg"/>
          <p:cNvPicPr>
            <a:picLocks noChangeAspect="1" noChangeArrowheads="1"/>
          </p:cNvPicPr>
          <p:nvPr/>
        </p:nvPicPr>
        <p:blipFill>
          <a:blip r:embed="rId23" cstate="print">
            <a:clrChange>
              <a:clrFrom>
                <a:srgbClr val="FEFEFE"/>
              </a:clrFrom>
              <a:clrTo>
                <a:srgbClr val="FEFEFE">
                  <a:alpha val="0"/>
                </a:srgbClr>
              </a:clrTo>
            </a:clrChange>
          </a:blip>
          <a:srcRect/>
          <a:stretch>
            <a:fillRect/>
          </a:stretch>
        </p:blipFill>
        <p:spPr bwMode="auto">
          <a:xfrm>
            <a:off x="3935586" y="-387424"/>
            <a:ext cx="2140024" cy="2140024"/>
          </a:xfrm>
          <a:prstGeom prst="rect">
            <a:avLst/>
          </a:prstGeom>
          <a:noFill/>
          <a:scene3d>
            <a:camera prst="orthographicFront"/>
            <a:lightRig rig="chilly" dir="t"/>
          </a:scene3d>
          <a:sp3d>
            <a:bevelT w="190500" h="114300" prst="coolSlant"/>
            <a:bevelB w="69850" h="120650"/>
          </a:sp3d>
        </p:spPr>
      </p:pic>
      <p:pic>
        <p:nvPicPr>
          <p:cNvPr id="51" name="Picture 2" descr="C:\Users\Mary\Desktop\FIGURITAS 2011\imagesCAMJOZ7S.jpg"/>
          <p:cNvPicPr>
            <a:picLocks noChangeAspect="1" noChangeArrowheads="1"/>
          </p:cNvPicPr>
          <p:nvPr/>
        </p:nvPicPr>
        <p:blipFill>
          <a:blip r:embed="rId24" cstate="print"/>
          <a:srcRect/>
          <a:stretch>
            <a:fillRect/>
          </a:stretch>
        </p:blipFill>
        <p:spPr bwMode="auto">
          <a:xfrm>
            <a:off x="3548063" y="2314575"/>
            <a:ext cx="1744017" cy="1898139"/>
          </a:xfrm>
          <a:prstGeom prst="rect">
            <a:avLst/>
          </a:prstGeom>
          <a:noFill/>
        </p:spPr>
      </p:pic>
      <p:pic>
        <p:nvPicPr>
          <p:cNvPr id="22" name="Picture 13" descr="D:\imagesCAO1EKV2.jpg"/>
          <p:cNvPicPr>
            <a:picLocks noChangeAspect="1" noChangeArrowheads="1"/>
          </p:cNvPicPr>
          <p:nvPr/>
        </p:nvPicPr>
        <p:blipFill>
          <a:blip r:embed="rId25" cstate="print"/>
          <a:srcRect/>
          <a:stretch>
            <a:fillRect/>
          </a:stretch>
        </p:blipFill>
        <p:spPr bwMode="auto">
          <a:xfrm rot="1038773">
            <a:off x="1982913" y="4455611"/>
            <a:ext cx="1043933" cy="1148326"/>
          </a:xfrm>
          <a:prstGeom prst="rect">
            <a:avLst/>
          </a:prstGeom>
          <a:ln>
            <a:noFill/>
          </a:ln>
          <a:effectLst>
            <a:outerShdw blurRad="190500" algn="tl" rotWithShape="0">
              <a:srgbClr val="000000">
                <a:alpha val="70000"/>
              </a:srgbClr>
            </a:outerShdw>
          </a:effectLst>
          <a:scene3d>
            <a:camera prst="orthographicFront"/>
            <a:lightRig rig="threePt" dir="t"/>
          </a:scene3d>
          <a:sp3d contourW="25400"/>
        </p:spPr>
      </p:pic>
      <p:pic>
        <p:nvPicPr>
          <p:cNvPr id="30" name="Picture 19" descr="D:\imagesCAD0GW5G.jpg"/>
          <p:cNvPicPr>
            <a:picLocks noChangeAspect="1" noChangeArrowheads="1"/>
          </p:cNvPicPr>
          <p:nvPr/>
        </p:nvPicPr>
        <p:blipFill>
          <a:blip r:embed="rId26" cstate="print"/>
          <a:srcRect/>
          <a:stretch>
            <a:fillRect/>
          </a:stretch>
        </p:blipFill>
        <p:spPr bwMode="auto">
          <a:xfrm rot="19582932">
            <a:off x="1090383" y="3005425"/>
            <a:ext cx="1224136" cy="721066"/>
          </a:xfrm>
          <a:prstGeom prst="rect">
            <a:avLst/>
          </a:prstGeom>
          <a:noFill/>
          <a:scene3d>
            <a:camera prst="orthographicFront"/>
            <a:lightRig rig="threePt" dir="t"/>
          </a:scene3d>
          <a:sp3d contourW="19050">
            <a:bevelT w="139700" h="139700" prst="divot"/>
          </a:sp3d>
        </p:spPr>
      </p:pic>
      <p:pic>
        <p:nvPicPr>
          <p:cNvPr id="23" name="Picture 7" descr="D:\imagesCAV1E5PG.jpg"/>
          <p:cNvPicPr>
            <a:picLocks noChangeAspect="1" noChangeArrowheads="1"/>
          </p:cNvPicPr>
          <p:nvPr/>
        </p:nvPicPr>
        <p:blipFill>
          <a:blip r:embed="rId27" cstate="print"/>
          <a:srcRect/>
          <a:stretch>
            <a:fillRect/>
          </a:stretch>
        </p:blipFill>
        <p:spPr bwMode="auto">
          <a:xfrm rot="19888117">
            <a:off x="63439" y="2673825"/>
            <a:ext cx="1281311" cy="873920"/>
          </a:xfrm>
          <a:prstGeom prst="rect">
            <a:avLst/>
          </a:prstGeom>
          <a:noFill/>
          <a:scene3d>
            <a:camera prst="orthographicFront"/>
            <a:lightRig rig="threePt" dir="t"/>
          </a:scene3d>
          <a:sp3d contourW="25400">
            <a:bevelT w="114300" prst="artDeco"/>
          </a:sp3d>
        </p:spPr>
      </p:pic>
      <p:sp>
        <p:nvSpPr>
          <p:cNvPr id="52" name="51 Flecha derecha"/>
          <p:cNvSpPr/>
          <p:nvPr/>
        </p:nvSpPr>
        <p:spPr>
          <a:xfrm rot="5578460">
            <a:off x="4062923" y="1693871"/>
            <a:ext cx="1224136" cy="1152128"/>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48 CuadroTexto"/>
          <p:cNvSpPr txBox="1"/>
          <p:nvPr/>
        </p:nvSpPr>
        <p:spPr>
          <a:xfrm>
            <a:off x="4953000" y="1915180"/>
            <a:ext cx="2973891" cy="584775"/>
          </a:xfrm>
          <a:prstGeom prst="rect">
            <a:avLst/>
          </a:prstGeom>
          <a:noFill/>
        </p:spPr>
        <p:txBody>
          <a:bodyPr wrap="none" rtlCol="0">
            <a:spAutoFit/>
          </a:bodyPr>
          <a:lstStyle/>
          <a:p>
            <a:r>
              <a:rPr lang="es-ES_tradnl" sz="3200" b="1" dirty="0" smtClean="0">
                <a:solidFill>
                  <a:schemeClr val="bg1">
                    <a:lumMod val="60000"/>
                    <a:lumOff val="40000"/>
                  </a:schemeClr>
                </a:solidFill>
                <a:effectLst>
                  <a:outerShdw blurRad="38100" dist="38100" dir="2700000" algn="tl">
                    <a:srgbClr val="000000">
                      <a:alpha val="43137"/>
                    </a:srgbClr>
                  </a:outerShdw>
                </a:effectLst>
                <a:latin typeface="Magneto" pitchFamily="82" charset="0"/>
                <a:ea typeface="SimHei" pitchFamily="49" charset="-122"/>
              </a:rPr>
              <a:t>GERENCIA</a:t>
            </a:r>
            <a:endParaRPr lang="en-US" sz="3200" b="1" dirty="0">
              <a:solidFill>
                <a:schemeClr val="bg1">
                  <a:lumMod val="60000"/>
                  <a:lumOff val="40000"/>
                </a:schemeClr>
              </a:solidFill>
              <a:effectLst>
                <a:outerShdw blurRad="38100" dist="38100" dir="2700000" algn="tl">
                  <a:srgbClr val="000000">
                    <a:alpha val="43137"/>
                  </a:srgbClr>
                </a:outerShdw>
              </a:effectLst>
              <a:latin typeface="Magneto" pitchFamily="82" charset="0"/>
              <a:ea typeface="SimHei" pitchFamily="49"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9" presetClass="emph" presetSubtype="0" nodeType="withEffect">
                                  <p:stCondLst>
                                    <p:cond delay="0"/>
                                  </p:stCondLst>
                                  <p:childTnLst>
                                    <p:set>
                                      <p:cBhvr rctx="PPT">
                                        <p:cTn id="9" dur="indefinite"/>
                                        <p:tgtEl>
                                          <p:spTgt spid="51"/>
                                        </p:tgtEl>
                                        <p:attrNameLst>
                                          <p:attrName>style.opacity</p:attrName>
                                        </p:attrNameLst>
                                      </p:cBhvr>
                                      <p:to>
                                        <p:strVal val="0.5"/>
                                      </p:to>
                                    </p:set>
                                    <p:animEffect filter="image" prLst="opacity: 0.5">
                                      <p:cBhvr rctx="IE">
                                        <p:cTn id="10" dur="indefinite"/>
                                        <p:tgtEl>
                                          <p:spTgt spid="51"/>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par>
                                <p:cTn id="14" presetID="2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edge">
                                      <p:cBhvr>
                                        <p:cTn id="16" dur="2000"/>
                                        <p:tgtEl>
                                          <p:spTgt spid="8"/>
                                        </p:tgtEl>
                                      </p:cBhvr>
                                    </p:animEffect>
                                  </p:childTnLst>
                                </p:cTn>
                              </p:par>
                              <p:par>
                                <p:cTn id="17" presetID="2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edge">
                                      <p:cBhvr>
                                        <p:cTn id="19" dur="2000"/>
                                        <p:tgtEl>
                                          <p:spTgt spid="9"/>
                                        </p:tgtEl>
                                      </p:cBhvr>
                                    </p:animEffect>
                                  </p:childTnLst>
                                </p:cTn>
                              </p:par>
                              <p:par>
                                <p:cTn id="20" presetID="2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par>
                                <p:cTn id="23" presetID="2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edge">
                                      <p:cBhvr>
                                        <p:cTn id="25" dur="2000"/>
                                        <p:tgtEl>
                                          <p:spTgt spid="11"/>
                                        </p:tgtEl>
                                      </p:cBhvr>
                                    </p:animEffect>
                                  </p:childTnLst>
                                </p:cTn>
                              </p:par>
                              <p:par>
                                <p:cTn id="26" presetID="2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edge">
                                      <p:cBhvr>
                                        <p:cTn id="28" dur="2000"/>
                                        <p:tgtEl>
                                          <p:spTgt spid="13"/>
                                        </p:tgtEl>
                                      </p:cBhvr>
                                    </p:animEffect>
                                  </p:childTnLst>
                                </p:cTn>
                              </p:par>
                              <p:par>
                                <p:cTn id="29" presetID="2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edge">
                                      <p:cBhvr>
                                        <p:cTn id="31" dur="2000"/>
                                        <p:tgtEl>
                                          <p:spTgt spid="14"/>
                                        </p:tgtEl>
                                      </p:cBhvr>
                                    </p:animEffect>
                                  </p:childTnLst>
                                </p:cTn>
                              </p:par>
                              <p:par>
                                <p:cTn id="32" presetID="2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edge">
                                      <p:cBhvr>
                                        <p:cTn id="34" dur="2000"/>
                                        <p:tgtEl>
                                          <p:spTgt spid="15"/>
                                        </p:tgtEl>
                                      </p:cBhvr>
                                    </p:animEffect>
                                  </p:childTnLst>
                                </p:cTn>
                              </p:par>
                              <p:par>
                                <p:cTn id="35" presetID="2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edge">
                                      <p:cBhvr>
                                        <p:cTn id="37" dur="2000"/>
                                        <p:tgtEl>
                                          <p:spTgt spid="16"/>
                                        </p:tgtEl>
                                      </p:cBhvr>
                                    </p:animEffect>
                                  </p:childTnLst>
                                </p:cTn>
                              </p:par>
                              <p:par>
                                <p:cTn id="38" presetID="2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edge">
                                      <p:cBhvr>
                                        <p:cTn id="40" dur="2000"/>
                                        <p:tgtEl>
                                          <p:spTgt spid="17"/>
                                        </p:tgtEl>
                                      </p:cBhvr>
                                    </p:animEffect>
                                  </p:childTnLst>
                                </p:cTn>
                              </p:par>
                              <p:par>
                                <p:cTn id="41" presetID="2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edge">
                                      <p:cBhvr>
                                        <p:cTn id="43" dur="2000"/>
                                        <p:tgtEl>
                                          <p:spTgt spid="19"/>
                                        </p:tgtEl>
                                      </p:cBhvr>
                                    </p:animEffect>
                                  </p:childTnLst>
                                </p:cTn>
                              </p:par>
                              <p:par>
                                <p:cTn id="44" presetID="2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edge">
                                      <p:cBhvr>
                                        <p:cTn id="46" dur="2000"/>
                                        <p:tgtEl>
                                          <p:spTgt spid="20"/>
                                        </p:tgtEl>
                                      </p:cBhvr>
                                    </p:animEffect>
                                  </p:childTnLst>
                                </p:cTn>
                              </p:par>
                              <p:par>
                                <p:cTn id="47" presetID="2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edge">
                                      <p:cBhvr>
                                        <p:cTn id="49" dur="2000"/>
                                        <p:tgtEl>
                                          <p:spTgt spid="21"/>
                                        </p:tgtEl>
                                      </p:cBhvr>
                                    </p:animEffect>
                                  </p:childTnLst>
                                </p:cTn>
                              </p:par>
                              <p:par>
                                <p:cTn id="50" presetID="2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edge">
                                      <p:cBhvr>
                                        <p:cTn id="52" dur="2000"/>
                                        <p:tgtEl>
                                          <p:spTgt spid="22"/>
                                        </p:tgtEl>
                                      </p:cBhvr>
                                    </p:animEffect>
                                  </p:childTnLst>
                                </p:cTn>
                              </p:par>
                              <p:par>
                                <p:cTn id="53" presetID="2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edge">
                                      <p:cBhvr>
                                        <p:cTn id="55" dur="2000"/>
                                        <p:tgtEl>
                                          <p:spTgt spid="23"/>
                                        </p:tgtEl>
                                      </p:cBhvr>
                                    </p:animEffect>
                                  </p:childTnLst>
                                </p:cTn>
                              </p:par>
                              <p:par>
                                <p:cTn id="56" presetID="20"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edge">
                                      <p:cBhvr>
                                        <p:cTn id="58" dur="2000"/>
                                        <p:tgtEl>
                                          <p:spTgt spid="24"/>
                                        </p:tgtEl>
                                      </p:cBhvr>
                                    </p:animEffect>
                                  </p:childTnLst>
                                </p:cTn>
                              </p:par>
                              <p:par>
                                <p:cTn id="59" presetID="2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edge">
                                      <p:cBhvr>
                                        <p:cTn id="61" dur="2000"/>
                                        <p:tgtEl>
                                          <p:spTgt spid="25"/>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edge">
                                      <p:cBhvr>
                                        <p:cTn id="64" dur="2000"/>
                                        <p:tgtEl>
                                          <p:spTgt spid="26"/>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edge">
                                      <p:cBhvr>
                                        <p:cTn id="67" dur="2000"/>
                                        <p:tgtEl>
                                          <p:spTgt spid="27"/>
                                        </p:tgtEl>
                                      </p:cBhvr>
                                    </p:animEffect>
                                  </p:childTnLst>
                                </p:cTn>
                              </p:par>
                              <p:par>
                                <p:cTn id="68" presetID="2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edge">
                                      <p:cBhvr>
                                        <p:cTn id="70" dur="2000"/>
                                        <p:tgtEl>
                                          <p:spTgt spid="28"/>
                                        </p:tgtEl>
                                      </p:cBhvr>
                                    </p:animEffect>
                                  </p:childTnLst>
                                </p:cTn>
                              </p:par>
                              <p:par>
                                <p:cTn id="71" presetID="20"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edge">
                                      <p:cBhvr>
                                        <p:cTn id="73" dur="2000"/>
                                        <p:tgtEl>
                                          <p:spTgt spid="29"/>
                                        </p:tgtEl>
                                      </p:cBhvr>
                                    </p:animEffect>
                                  </p:childTnLst>
                                </p:cTn>
                              </p:par>
                              <p:par>
                                <p:cTn id="74" presetID="2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edge">
                                      <p:cBhvr>
                                        <p:cTn id="76" dur="2000"/>
                                        <p:tgtEl>
                                          <p:spTgt spid="30"/>
                                        </p:tgtEl>
                                      </p:cBhvr>
                                    </p:animEffect>
                                  </p:childTnLst>
                                </p:cTn>
                              </p:par>
                              <p:par>
                                <p:cTn id="77" presetID="20" presetClass="entr" presetSubtype="0" fill="hold"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edge">
                                      <p:cBhvr>
                                        <p:cTn id="79" dur="2000"/>
                                        <p:tgtEl>
                                          <p:spTgt spid="6"/>
                                        </p:tgtEl>
                                      </p:cBhvr>
                                    </p:animEffect>
                                  </p:childTnLst>
                                </p:cTn>
                              </p:par>
                              <p:par>
                                <p:cTn id="80" presetID="20" presetClass="entr" presetSubtype="0"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edge">
                                      <p:cBhvr>
                                        <p:cTn id="82" dur="2000"/>
                                        <p:tgtEl>
                                          <p:spTgt spid="31"/>
                                        </p:tgtEl>
                                      </p:cBhvr>
                                    </p:animEffect>
                                  </p:childTnLst>
                                </p:cTn>
                              </p:par>
                              <p:par>
                                <p:cTn id="83" presetID="20"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edge">
                                      <p:cBhvr>
                                        <p:cTn id="85" dur="2000"/>
                                        <p:tgtEl>
                                          <p:spTgt spid="32"/>
                                        </p:tgtEl>
                                      </p:cBhvr>
                                    </p:animEffect>
                                  </p:childTnLst>
                                </p:cTn>
                              </p:par>
                              <p:par>
                                <p:cTn id="86" presetID="20"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edge">
                                      <p:cBhvr>
                                        <p:cTn id="88" dur="2000"/>
                                        <p:tgtEl>
                                          <p:spTgt spid="33"/>
                                        </p:tgtEl>
                                      </p:cBhvr>
                                    </p:animEffect>
                                  </p:childTnLst>
                                </p:cTn>
                              </p:par>
                              <p:par>
                                <p:cTn id="89" presetID="20"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edge">
                                      <p:cBhvr>
                                        <p:cTn id="91" dur="2000"/>
                                        <p:tgtEl>
                                          <p:spTgt spid="34"/>
                                        </p:tgtEl>
                                      </p:cBhvr>
                                    </p:animEffect>
                                  </p:childTnLst>
                                </p:cTn>
                              </p:par>
                              <p:par>
                                <p:cTn id="92" presetID="20" presetClass="entr" presetSubtype="0" fill="hold"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edge">
                                      <p:cBhvr>
                                        <p:cTn id="94" dur="2000"/>
                                        <p:tgtEl>
                                          <p:spTgt spid="35"/>
                                        </p:tgtEl>
                                      </p:cBhvr>
                                    </p:animEffect>
                                  </p:childTnLst>
                                </p:cTn>
                              </p:par>
                              <p:par>
                                <p:cTn id="95" presetID="20" presetClass="entr" presetSubtype="0"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edge">
                                      <p:cBhvr>
                                        <p:cTn id="97" dur="2000"/>
                                        <p:tgtEl>
                                          <p:spTgt spid="36"/>
                                        </p:tgtEl>
                                      </p:cBhvr>
                                    </p:animEffect>
                                  </p:childTnLst>
                                </p:cTn>
                              </p:par>
                              <p:par>
                                <p:cTn id="98" presetID="20" presetClass="entr" presetSubtype="0" fill="hold"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edge">
                                      <p:cBhvr>
                                        <p:cTn id="100" dur="2000"/>
                                        <p:tgtEl>
                                          <p:spTgt spid="50"/>
                                        </p:tgtEl>
                                      </p:cBhvr>
                                    </p:animEffect>
                                  </p:childTnLst>
                                </p:cTn>
                              </p:par>
                              <p:par>
                                <p:cTn id="101" presetID="20" presetClass="entr" presetSubtype="0" fill="hold"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wedge">
                                      <p:cBhvr>
                                        <p:cTn id="103" dur="2000"/>
                                        <p:tgtEl>
                                          <p:spTgt spid="37"/>
                                        </p:tgtEl>
                                      </p:cBhvr>
                                    </p:animEffect>
                                  </p:childTnLst>
                                </p:cTn>
                              </p:par>
                              <p:par>
                                <p:cTn id="104" presetID="20" presetClass="entr" presetSubtype="0" fill="hold"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wedge">
                                      <p:cBhvr>
                                        <p:cTn id="106" dur="2000"/>
                                        <p:tgtEl>
                                          <p:spTgt spid="38"/>
                                        </p:tgtEl>
                                      </p:cBhvr>
                                    </p:animEffect>
                                  </p:childTnLst>
                                </p:cTn>
                              </p:par>
                              <p:par>
                                <p:cTn id="107" presetID="20" presetClass="entr" presetSubtype="0"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wedge">
                                      <p:cBhvr>
                                        <p:cTn id="109" dur="2000"/>
                                        <p:tgtEl>
                                          <p:spTgt spid="39"/>
                                        </p:tgtEl>
                                      </p:cBhvr>
                                    </p:animEffect>
                                  </p:childTnLst>
                                </p:cTn>
                              </p:par>
                              <p:par>
                                <p:cTn id="110" presetID="20" presetClass="entr" presetSubtype="0" fill="hold"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edge">
                                      <p:cBhvr>
                                        <p:cTn id="112" dur="2000"/>
                                        <p:tgtEl>
                                          <p:spTgt spid="40"/>
                                        </p:tgtEl>
                                      </p:cBhvr>
                                    </p:animEffect>
                                  </p:childTnLst>
                                </p:cTn>
                              </p:par>
                              <p:par>
                                <p:cTn id="113" presetID="20"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wedge">
                                      <p:cBhvr>
                                        <p:cTn id="115" dur="2000"/>
                                        <p:tgtEl>
                                          <p:spTgt spid="41"/>
                                        </p:tgtEl>
                                      </p:cBhvr>
                                    </p:animEffect>
                                  </p:childTnLst>
                                </p:cTn>
                              </p:par>
                              <p:par>
                                <p:cTn id="116" presetID="20" presetClass="entr" presetSubtype="0"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wedge">
                                      <p:cBhvr>
                                        <p:cTn id="118" dur="2000"/>
                                        <p:tgtEl>
                                          <p:spTgt spid="42"/>
                                        </p:tgtEl>
                                      </p:cBhvr>
                                    </p:animEffect>
                                  </p:childTnLst>
                                </p:cTn>
                              </p:par>
                              <p:par>
                                <p:cTn id="119" presetID="20"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edge">
                                      <p:cBhvr>
                                        <p:cTn id="121" dur="2000"/>
                                        <p:tgtEl>
                                          <p:spTgt spid="43"/>
                                        </p:tgtEl>
                                      </p:cBhvr>
                                    </p:animEffect>
                                  </p:childTnLst>
                                </p:cTn>
                              </p:par>
                              <p:par>
                                <p:cTn id="122" presetID="20"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wedge">
                                      <p:cBhvr>
                                        <p:cTn id="124" dur="2000"/>
                                        <p:tgtEl>
                                          <p:spTgt spid="44"/>
                                        </p:tgtEl>
                                      </p:cBhvr>
                                    </p:animEffect>
                                  </p:childTnLst>
                                </p:cTn>
                              </p:par>
                              <p:par>
                                <p:cTn id="125" presetID="20" presetClass="entr" presetSubtype="0" fill="hold"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wedge">
                                      <p:cBhvr>
                                        <p:cTn id="127" dur="2000"/>
                                        <p:tgtEl>
                                          <p:spTgt spid="45"/>
                                        </p:tgtEl>
                                      </p:cBhvr>
                                    </p:animEffect>
                                  </p:childTnLst>
                                </p:cTn>
                              </p:par>
                              <p:par>
                                <p:cTn id="128" presetID="20" presetClass="entr" presetSubtype="0" fill="hold"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wedge">
                                      <p:cBhvr>
                                        <p:cTn id="130" dur="2000"/>
                                        <p:tgtEl>
                                          <p:spTgt spid="48"/>
                                        </p:tgtEl>
                                      </p:cBhvr>
                                    </p:animEffect>
                                  </p:childTnLst>
                                </p:cTn>
                              </p:par>
                              <p:par>
                                <p:cTn id="131" presetID="20" presetClass="entr" presetSubtype="0" fill="hold"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wedge">
                                      <p:cBhvr>
                                        <p:cTn id="133" dur="2000"/>
                                        <p:tgtEl>
                                          <p:spTgt spid="46"/>
                                        </p:tgtEl>
                                      </p:cBhvr>
                                    </p:animEffect>
                                  </p:childTnLst>
                                </p:cTn>
                              </p:par>
                              <p:par>
                                <p:cTn id="134" presetID="20" presetClass="entr" presetSubtype="0" fill="hold" grpId="0" nodeType="withEffect">
                                  <p:stCondLst>
                                    <p:cond delay="0"/>
                                  </p:stCondLst>
                                  <p:childTnLst>
                                    <p:set>
                                      <p:cBhvr>
                                        <p:cTn id="135" dur="1" fill="hold">
                                          <p:stCondLst>
                                            <p:cond delay="0"/>
                                          </p:stCondLst>
                                        </p:cTn>
                                        <p:tgtEl>
                                          <p:spTgt spid="49"/>
                                        </p:tgtEl>
                                        <p:attrNameLst>
                                          <p:attrName>style.visibility</p:attrName>
                                        </p:attrNameLst>
                                      </p:cBhvr>
                                      <p:to>
                                        <p:strVal val="visible"/>
                                      </p:to>
                                    </p:set>
                                    <p:animEffect transition="in" filter="wedge">
                                      <p:cBhvr>
                                        <p:cTn id="136" dur="2000"/>
                                        <p:tgtEl>
                                          <p:spTgt spid="49"/>
                                        </p:tgtEl>
                                      </p:cBhvr>
                                    </p:animEffect>
                                  </p:childTnLst>
                                </p:cTn>
                              </p:par>
                              <p:par>
                                <p:cTn id="137" presetID="20" presetClass="entr" presetSubtype="0"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Effect transition="in" filter="wedge">
                                      <p:cBhvr>
                                        <p:cTn id="139" dur="2000"/>
                                        <p:tgtEl>
                                          <p:spTgt spid="47"/>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nodeType="clickEffect">
                                  <p:stCondLst>
                                    <p:cond delay="0"/>
                                  </p:stCondLst>
                                  <p:childTnLst>
                                    <p:set>
                                      <p:cBhvr>
                                        <p:cTn id="143" dur="1" fill="hold">
                                          <p:stCondLst>
                                            <p:cond delay="0"/>
                                          </p:stCondLst>
                                        </p:cTn>
                                        <p:tgtEl>
                                          <p:spTgt spid="13"/>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19"/>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28"/>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31"/>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40"/>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42"/>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43"/>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44"/>
                                        </p:tgtEl>
                                        <p:attrNameLst>
                                          <p:attrName>style.visibility</p:attrName>
                                        </p:attrNameLst>
                                      </p:cBhvr>
                                      <p:to>
                                        <p:strVal val="hidden"/>
                                      </p:to>
                                    </p:set>
                                  </p:childTnLst>
                                </p:cTn>
                              </p:par>
                              <p:par>
                                <p:cTn id="158" presetID="1" presetClass="exit" presetSubtype="0" fill="hold" grpId="1" nodeType="withEffect">
                                  <p:stCondLst>
                                    <p:cond delay="0"/>
                                  </p:stCondLst>
                                  <p:childTnLst>
                                    <p:set>
                                      <p:cBhvr>
                                        <p:cTn id="159" dur="1" fill="hold">
                                          <p:stCondLst>
                                            <p:cond delay="0"/>
                                          </p:stCondLst>
                                        </p:cTn>
                                        <p:tgtEl>
                                          <p:spTgt spid="41"/>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49"/>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6" presetClass="emph" presetSubtype="0" fill="hold" nodeType="clickEffect">
                                  <p:stCondLst>
                                    <p:cond delay="0"/>
                                  </p:stCondLst>
                                  <p:childTnLst>
                                    <p:animScale>
                                      <p:cBhvr>
                                        <p:cTn id="165" dur="2000" fill="hold"/>
                                        <p:tgtEl>
                                          <p:spTgt spid="50"/>
                                        </p:tgtEl>
                                      </p:cBhvr>
                                      <p:by x="150000" y="150000"/>
                                    </p:animScale>
                                  </p:childTnLst>
                                </p:cTn>
                              </p:par>
                              <p:par>
                                <p:cTn id="166" presetID="9" presetClass="emph" presetSubtype="0" nodeType="withEffect">
                                  <p:stCondLst>
                                    <p:cond delay="0"/>
                                  </p:stCondLst>
                                  <p:childTnLst>
                                    <p:set>
                                      <p:cBhvr rctx="PPT">
                                        <p:cTn id="167" dur="indefinite"/>
                                        <p:tgtEl>
                                          <p:spTgt spid="50"/>
                                        </p:tgtEl>
                                        <p:attrNameLst>
                                          <p:attrName>style.opacity</p:attrName>
                                        </p:attrNameLst>
                                      </p:cBhvr>
                                      <p:to>
                                        <p:strVal val="0.75"/>
                                      </p:to>
                                    </p:set>
                                    <p:animEffect filter="image" prLst="opacity: 0.75">
                                      <p:cBhvr rctx="IE">
                                        <p:cTn id="168" dur="indefinite"/>
                                        <p:tgtEl>
                                          <p:spTgt spid="50"/>
                                        </p:tgtEl>
                                      </p:cBhvr>
                                    </p:animEffect>
                                  </p:childTnLst>
                                </p:cTn>
                              </p:par>
                              <p:par>
                                <p:cTn id="169" presetID="6" presetClass="emph" presetSubtype="0" fill="hold" grpId="1" nodeType="withEffect">
                                  <p:stCondLst>
                                    <p:cond delay="0"/>
                                  </p:stCondLst>
                                  <p:childTnLst>
                                    <p:animScale>
                                      <p:cBhvr>
                                        <p:cTn id="170" dur="2000" fill="hold"/>
                                        <p:tgtEl>
                                          <p:spTgt spid="47"/>
                                        </p:tgtEl>
                                      </p:cBhvr>
                                      <p:by x="150000" y="150000"/>
                                    </p:animScale>
                                  </p:childTnLst>
                                </p:cTn>
                              </p:par>
                            </p:childTnLst>
                          </p:cTn>
                        </p:par>
                      </p:childTnLst>
                    </p:cTn>
                  </p:par>
                  <p:par>
                    <p:cTn id="171" fill="hold">
                      <p:stCondLst>
                        <p:cond delay="indefinite"/>
                      </p:stCondLst>
                      <p:childTnLst>
                        <p:par>
                          <p:cTn id="172" fill="hold">
                            <p:stCondLst>
                              <p:cond delay="0"/>
                            </p:stCondLst>
                            <p:childTnLst>
                              <p:par>
                                <p:cTn id="173" presetID="6" presetClass="emph" presetSubtype="0" fill="hold" nodeType="clickEffect">
                                  <p:stCondLst>
                                    <p:cond delay="0"/>
                                  </p:stCondLst>
                                  <p:childTnLst>
                                    <p:animScale>
                                      <p:cBhvr>
                                        <p:cTn id="174" dur="2000" fill="hold"/>
                                        <p:tgtEl>
                                          <p:spTgt spid="14"/>
                                        </p:tgtEl>
                                      </p:cBhvr>
                                      <p:by x="150000" y="150000"/>
                                    </p:animScale>
                                  </p:childTnLst>
                                </p:cTn>
                              </p:par>
                              <p:par>
                                <p:cTn id="175" presetID="9" presetClass="emph" presetSubtype="0" grpId="3" nodeType="withEffect">
                                  <p:stCondLst>
                                    <p:cond delay="0"/>
                                  </p:stCondLst>
                                  <p:childTnLst>
                                    <p:set>
                                      <p:cBhvr rctx="PPT">
                                        <p:cTn id="176" dur="indefinite"/>
                                        <p:tgtEl>
                                          <p:spTgt spid="41"/>
                                        </p:tgtEl>
                                        <p:attrNameLst>
                                          <p:attrName>style.opacity</p:attrName>
                                        </p:attrNameLst>
                                      </p:cBhvr>
                                      <p:to>
                                        <p:strVal val="0.5"/>
                                      </p:to>
                                    </p:set>
                                    <p:animEffect filter="image" prLst="opacity: 0.5">
                                      <p:cBhvr rctx="IE">
                                        <p:cTn id="177" dur="indefinite"/>
                                        <p:tgtEl>
                                          <p:spTgt spid="41"/>
                                        </p:tgtEl>
                                      </p:cBhvr>
                                    </p:animEffect>
                                  </p:childTnLst>
                                </p:cTn>
                              </p:par>
                              <p:par>
                                <p:cTn id="178" presetID="6" presetClass="emph" presetSubtype="0" fill="hold" nodeType="withEffect">
                                  <p:stCondLst>
                                    <p:cond delay="0"/>
                                  </p:stCondLst>
                                  <p:childTnLst>
                                    <p:animScale>
                                      <p:cBhvr>
                                        <p:cTn id="179" dur="2000" fill="hold"/>
                                        <p:tgtEl>
                                          <p:spTgt spid="22"/>
                                        </p:tgtEl>
                                      </p:cBhvr>
                                      <p:by x="150000" y="150000"/>
                                    </p:animScale>
                                  </p:childTnLst>
                                </p:cTn>
                              </p:par>
                              <p:par>
                                <p:cTn id="180" presetID="6" presetClass="emph" presetSubtype="0" fill="hold" nodeType="withEffect">
                                  <p:stCondLst>
                                    <p:cond delay="0"/>
                                  </p:stCondLst>
                                  <p:childTnLst>
                                    <p:animScale>
                                      <p:cBhvr>
                                        <p:cTn id="181" dur="2000" fill="hold"/>
                                        <p:tgtEl>
                                          <p:spTgt spid="23"/>
                                        </p:tgtEl>
                                      </p:cBhvr>
                                      <p:by x="150000" y="150000"/>
                                    </p:animScale>
                                  </p:childTnLst>
                                </p:cTn>
                              </p:par>
                              <p:par>
                                <p:cTn id="182" presetID="6" presetClass="emph" presetSubtype="0" fill="hold" nodeType="withEffect">
                                  <p:stCondLst>
                                    <p:cond delay="0"/>
                                  </p:stCondLst>
                                  <p:childTnLst>
                                    <p:animScale>
                                      <p:cBhvr>
                                        <p:cTn id="183" dur="2000" fill="hold"/>
                                        <p:tgtEl>
                                          <p:spTgt spid="24"/>
                                        </p:tgtEl>
                                      </p:cBhvr>
                                      <p:by x="150000" y="150000"/>
                                    </p:animScale>
                                  </p:childTnLst>
                                </p:cTn>
                              </p:par>
                              <p:par>
                                <p:cTn id="184" presetID="6" presetClass="emph" presetSubtype="0" fill="hold" grpId="1" nodeType="withEffect">
                                  <p:stCondLst>
                                    <p:cond delay="0"/>
                                  </p:stCondLst>
                                  <p:childTnLst>
                                    <p:animScale>
                                      <p:cBhvr>
                                        <p:cTn id="185" dur="2000" fill="hold"/>
                                        <p:tgtEl>
                                          <p:spTgt spid="27"/>
                                        </p:tgtEl>
                                      </p:cBhvr>
                                      <p:by x="150000" y="150000"/>
                                    </p:animScale>
                                  </p:childTnLst>
                                </p:cTn>
                              </p:par>
                              <p:par>
                                <p:cTn id="186" presetID="6" presetClass="emph" presetSubtype="0" fill="hold" nodeType="withEffect">
                                  <p:stCondLst>
                                    <p:cond delay="0"/>
                                  </p:stCondLst>
                                  <p:childTnLst>
                                    <p:animScale>
                                      <p:cBhvr>
                                        <p:cTn id="187" dur="2000" fill="hold"/>
                                        <p:tgtEl>
                                          <p:spTgt spid="30"/>
                                        </p:tgtEl>
                                      </p:cBhvr>
                                      <p:by x="150000" y="150000"/>
                                    </p:animScale>
                                  </p:childTnLst>
                                </p:cTn>
                              </p:par>
                              <p:par>
                                <p:cTn id="188" presetID="6" presetClass="emph" presetSubtype="0" fill="hold" grpId="1" nodeType="withEffect">
                                  <p:stCondLst>
                                    <p:cond delay="0"/>
                                  </p:stCondLst>
                                  <p:childTnLst>
                                    <p:animScale>
                                      <p:cBhvr>
                                        <p:cTn id="189" dur="2000" fill="hold"/>
                                        <p:tgtEl>
                                          <p:spTgt spid="33"/>
                                        </p:tgtEl>
                                      </p:cBhvr>
                                      <p:by x="150000" y="150000"/>
                                    </p:animScale>
                                  </p:childTnLst>
                                </p:cTn>
                              </p:par>
                              <p:par>
                                <p:cTn id="190" presetID="6" presetClass="emph" presetSubtype="0" fill="hold" nodeType="withEffect">
                                  <p:stCondLst>
                                    <p:cond delay="0"/>
                                  </p:stCondLst>
                                  <p:childTnLst>
                                    <p:animScale>
                                      <p:cBhvr>
                                        <p:cTn id="191" dur="2000" fill="hold"/>
                                        <p:tgtEl>
                                          <p:spTgt spid="35"/>
                                        </p:tgtEl>
                                      </p:cBhvr>
                                      <p:by x="150000" y="150000"/>
                                    </p:animScale>
                                  </p:childTnLst>
                                </p:cTn>
                              </p:par>
                            </p:childTnLst>
                          </p:cTn>
                        </p:par>
                      </p:childTnLst>
                    </p:cTn>
                  </p:par>
                  <p:par>
                    <p:cTn id="192" fill="hold">
                      <p:stCondLst>
                        <p:cond delay="indefinite"/>
                      </p:stCondLst>
                      <p:childTnLst>
                        <p:par>
                          <p:cTn id="193" fill="hold">
                            <p:stCondLst>
                              <p:cond delay="0"/>
                            </p:stCondLst>
                            <p:childTnLst>
                              <p:par>
                                <p:cTn id="194" presetID="6" presetClass="emph" presetSubtype="0" fill="hold" nodeType="clickEffect">
                                  <p:stCondLst>
                                    <p:cond delay="0"/>
                                  </p:stCondLst>
                                  <p:childTnLst>
                                    <p:animScale>
                                      <p:cBhvr>
                                        <p:cTn id="195" dur="2000" fill="hold"/>
                                        <p:tgtEl>
                                          <p:spTgt spid="16"/>
                                        </p:tgtEl>
                                      </p:cBhvr>
                                      <p:by x="150000" y="150000"/>
                                    </p:animScale>
                                  </p:childTnLst>
                                </p:cTn>
                              </p:par>
                              <p:par>
                                <p:cTn id="196" presetID="20" presetClass="entr" presetSubtype="0" fill="hold" grpId="1"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wedge">
                                      <p:cBhvr>
                                        <p:cTn id="198" dur="2000"/>
                                        <p:tgtEl>
                                          <p:spTgt spid="42"/>
                                        </p:tgtEl>
                                      </p:cBhvr>
                                    </p:animEffect>
                                  </p:childTnLst>
                                </p:cTn>
                              </p:par>
                              <p:par>
                                <p:cTn id="199" presetID="9" presetClass="emph" presetSubtype="0" grpId="2" nodeType="withEffect">
                                  <p:stCondLst>
                                    <p:cond delay="0"/>
                                  </p:stCondLst>
                                  <p:childTnLst>
                                    <p:set>
                                      <p:cBhvr rctx="PPT">
                                        <p:cTn id="200" dur="indefinite"/>
                                        <p:tgtEl>
                                          <p:spTgt spid="42"/>
                                        </p:tgtEl>
                                        <p:attrNameLst>
                                          <p:attrName>style.opacity</p:attrName>
                                        </p:attrNameLst>
                                      </p:cBhvr>
                                      <p:to>
                                        <p:strVal val="0.5"/>
                                      </p:to>
                                    </p:set>
                                    <p:animEffect filter="image" prLst="opacity: 0.5">
                                      <p:cBhvr rctx="IE">
                                        <p:cTn id="201" dur="indefinite"/>
                                        <p:tgtEl>
                                          <p:spTgt spid="42"/>
                                        </p:tgtEl>
                                      </p:cBhvr>
                                    </p:animEffect>
                                  </p:childTnLst>
                                </p:cTn>
                              </p:par>
                              <p:par>
                                <p:cTn id="202" presetID="6" presetClass="emph" presetSubtype="0" fill="hold" nodeType="withEffect">
                                  <p:stCondLst>
                                    <p:cond delay="0"/>
                                  </p:stCondLst>
                                  <p:childTnLst>
                                    <p:animScale>
                                      <p:cBhvr>
                                        <p:cTn id="203" dur="2000" fill="hold"/>
                                        <p:tgtEl>
                                          <p:spTgt spid="20"/>
                                        </p:tgtEl>
                                      </p:cBhvr>
                                      <p:by x="150000" y="150000"/>
                                    </p:animScale>
                                  </p:childTnLst>
                                </p:cTn>
                              </p:par>
                              <p:par>
                                <p:cTn id="204" presetID="6" presetClass="emph" presetSubtype="0" fill="hold" nodeType="withEffect">
                                  <p:stCondLst>
                                    <p:cond delay="0"/>
                                  </p:stCondLst>
                                  <p:childTnLst>
                                    <p:animScale>
                                      <p:cBhvr>
                                        <p:cTn id="205" dur="2000" fill="hold"/>
                                        <p:tgtEl>
                                          <p:spTgt spid="21"/>
                                        </p:tgtEl>
                                      </p:cBhvr>
                                      <p:by x="150000" y="150000"/>
                                    </p:animScale>
                                  </p:childTnLst>
                                </p:cTn>
                              </p:par>
                              <p:par>
                                <p:cTn id="206" presetID="6" presetClass="emph" presetSubtype="0" fill="hold" grpId="1" nodeType="withEffect">
                                  <p:stCondLst>
                                    <p:cond delay="0"/>
                                  </p:stCondLst>
                                  <p:childTnLst>
                                    <p:animScale>
                                      <p:cBhvr>
                                        <p:cTn id="207" dur="2000" fill="hold"/>
                                        <p:tgtEl>
                                          <p:spTgt spid="32"/>
                                        </p:tgtEl>
                                      </p:cBhvr>
                                      <p:by x="150000" y="150000"/>
                                    </p:animScale>
                                  </p:childTnLst>
                                </p:cTn>
                              </p:par>
                              <p:par>
                                <p:cTn id="208" presetID="6" presetClass="emph" presetSubtype="0" fill="hold" nodeType="withEffect">
                                  <p:stCondLst>
                                    <p:cond delay="0"/>
                                  </p:stCondLst>
                                  <p:childTnLst>
                                    <p:animScale>
                                      <p:cBhvr>
                                        <p:cTn id="209" dur="2000" fill="hold"/>
                                        <p:tgtEl>
                                          <p:spTgt spid="38"/>
                                        </p:tgtEl>
                                      </p:cBhvr>
                                      <p:by x="150000" y="150000"/>
                                    </p:animScale>
                                  </p:childTnLst>
                                </p:cTn>
                              </p:par>
                            </p:childTnLst>
                          </p:cTn>
                        </p:par>
                      </p:childTnLst>
                    </p:cTn>
                  </p:par>
                  <p:par>
                    <p:cTn id="210" fill="hold">
                      <p:stCondLst>
                        <p:cond delay="indefinite"/>
                      </p:stCondLst>
                      <p:childTnLst>
                        <p:par>
                          <p:cTn id="211" fill="hold">
                            <p:stCondLst>
                              <p:cond delay="0"/>
                            </p:stCondLst>
                            <p:childTnLst>
                              <p:par>
                                <p:cTn id="212" presetID="9" presetClass="emph" presetSubtype="0" grpId="2" nodeType="clickEffect">
                                  <p:stCondLst>
                                    <p:cond delay="0"/>
                                  </p:stCondLst>
                                  <p:childTnLst>
                                    <p:set>
                                      <p:cBhvr rctx="PPT">
                                        <p:cTn id="213" dur="indefinite"/>
                                        <p:tgtEl>
                                          <p:spTgt spid="43"/>
                                        </p:tgtEl>
                                        <p:attrNameLst>
                                          <p:attrName>style.opacity</p:attrName>
                                        </p:attrNameLst>
                                      </p:cBhvr>
                                      <p:to>
                                        <p:strVal val="0.5"/>
                                      </p:to>
                                    </p:set>
                                    <p:animEffect filter="image" prLst="opacity: 0.5">
                                      <p:cBhvr rctx="IE">
                                        <p:cTn id="214" dur="indefinite"/>
                                        <p:tgtEl>
                                          <p:spTgt spid="43"/>
                                        </p:tgtEl>
                                      </p:cBhvr>
                                    </p:animEffect>
                                  </p:childTnLst>
                                </p:cTn>
                              </p:par>
                              <p:par>
                                <p:cTn id="215" presetID="6" presetClass="emph" presetSubtype="0" fill="hold" grpId="1" nodeType="withEffect">
                                  <p:stCondLst>
                                    <p:cond delay="0"/>
                                  </p:stCondLst>
                                  <p:childTnLst>
                                    <p:animScale>
                                      <p:cBhvr>
                                        <p:cTn id="216" dur="2000" fill="hold"/>
                                        <p:tgtEl>
                                          <p:spTgt spid="26"/>
                                        </p:tgtEl>
                                      </p:cBhvr>
                                      <p:by x="150000" y="150000"/>
                                    </p:animScale>
                                  </p:childTnLst>
                                </p:cTn>
                              </p:par>
                              <p:par>
                                <p:cTn id="217" presetID="6" presetClass="emph" presetSubtype="0" fill="hold" nodeType="withEffect">
                                  <p:stCondLst>
                                    <p:cond delay="0"/>
                                  </p:stCondLst>
                                  <p:childTnLst>
                                    <p:animScale>
                                      <p:cBhvr>
                                        <p:cTn id="218" dur="2000" fill="hold"/>
                                        <p:tgtEl>
                                          <p:spTgt spid="29"/>
                                        </p:tgtEl>
                                      </p:cBhvr>
                                      <p:by x="150000" y="150000"/>
                                    </p:animScale>
                                  </p:childTnLst>
                                </p:cTn>
                              </p:par>
                              <p:par>
                                <p:cTn id="219" presetID="6" presetClass="emph" presetSubtype="0" fill="hold" grpId="1" nodeType="withEffect">
                                  <p:stCondLst>
                                    <p:cond delay="0"/>
                                  </p:stCondLst>
                                  <p:childTnLst>
                                    <p:animScale>
                                      <p:cBhvr>
                                        <p:cTn id="220" dur="2000" fill="hold"/>
                                        <p:tgtEl>
                                          <p:spTgt spid="34"/>
                                        </p:tgtEl>
                                      </p:cBhvr>
                                      <p:by x="150000" y="150000"/>
                                    </p:animScale>
                                  </p:childTnLst>
                                </p:cTn>
                              </p:par>
                            </p:childTnLst>
                          </p:cTn>
                        </p:par>
                      </p:childTnLst>
                    </p:cTn>
                  </p:par>
                  <p:par>
                    <p:cTn id="221" fill="hold">
                      <p:stCondLst>
                        <p:cond delay="indefinite"/>
                      </p:stCondLst>
                      <p:childTnLst>
                        <p:par>
                          <p:cTn id="222" fill="hold">
                            <p:stCondLst>
                              <p:cond delay="0"/>
                            </p:stCondLst>
                            <p:childTnLst>
                              <p:par>
                                <p:cTn id="223" presetID="33" presetClass="emph" presetSubtype="0" fill="remove" nodeType="clickEffect">
                                  <p:stCondLst>
                                    <p:cond delay="0"/>
                                  </p:stCondLst>
                                  <p:childTnLst>
                                    <p:animClr clrSpc="rgb">
                                      <p:cBhvr override="childStyle">
                                        <p:cTn id="224" dur="1500" accel="50000" autoRev="1" fill="hold" tmFilter="0, 0; .33333, 1; 1, 1">
                                          <p:stCondLst>
                                            <p:cond delay="0"/>
                                          </p:stCondLst>
                                        </p:cTn>
                                        <p:tgtEl>
                                          <p:spTgt spid="12"/>
                                        </p:tgtEl>
                                        <p:attrNameLst>
                                          <p:attrName>style.color</p:attrName>
                                        </p:attrNameLst>
                                      </p:cBhvr>
                                      <p:to>
                                        <a:schemeClr val="accent2"/>
                                      </p:to>
                                    </p:animClr>
                                    <p:animClr clrSpc="rgb">
                                      <p:cBhvr>
                                        <p:cTn id="225" dur="1500" accel="50000" autoRev="1" fill="hold" tmFilter="0, 0; .33333, 1; 1, 1">
                                          <p:stCondLst>
                                            <p:cond delay="0"/>
                                          </p:stCondLst>
                                        </p:cTn>
                                        <p:tgtEl>
                                          <p:spTgt spid="12"/>
                                        </p:tgtEl>
                                        <p:attrNameLst>
                                          <p:attrName>fillcolor</p:attrName>
                                        </p:attrNameLst>
                                      </p:cBhvr>
                                      <p:to>
                                        <a:schemeClr val="accent2"/>
                                      </p:to>
                                    </p:animClr>
                                    <p:set>
                                      <p:cBhvr>
                                        <p:cTn id="226" dur="3000" fill="hold"/>
                                        <p:tgtEl>
                                          <p:spTgt spid="12"/>
                                        </p:tgtEl>
                                        <p:attrNameLst>
                                          <p:attrName>fill.type</p:attrName>
                                        </p:attrNameLst>
                                      </p:cBhvr>
                                      <p:to>
                                        <p:strVal val="solid"/>
                                      </p:to>
                                    </p:set>
                                    <p:set>
                                      <p:cBhvr>
                                        <p:cTn id="227" dur="3000" fill="hold"/>
                                        <p:tgtEl>
                                          <p:spTgt spid="12"/>
                                        </p:tgtEl>
                                        <p:attrNameLst>
                                          <p:attrName>fill.on</p:attrName>
                                        </p:attrNameLst>
                                      </p:cBhvr>
                                      <p:to>
                                        <p:strVal val="true"/>
                                      </p:to>
                                    </p:set>
                                    <p:animScale>
                                      <p:cBhvr>
                                        <p:cTn id="228" dur="1500" accel="50000" autoRev="1" fill="hold" tmFilter="0, 0; .33333, 1; 1, 1">
                                          <p:stCondLst>
                                            <p:cond delay="0"/>
                                          </p:stCondLst>
                                        </p:cTn>
                                        <p:tgtEl>
                                          <p:spTgt spid="12"/>
                                        </p:tgtEl>
                                      </p:cBhvr>
                                      <p:from x="100000" y="100000"/>
                                      <p:to x="100000" y="140000"/>
                                    </p:animScale>
                                  </p:childTnLst>
                                </p:cTn>
                              </p:par>
                              <p:par>
                                <p:cTn id="229" presetID="6" presetClass="emph" presetSubtype="0" fill="hold" nodeType="withEffect">
                                  <p:stCondLst>
                                    <p:cond delay="0"/>
                                  </p:stCondLst>
                                  <p:childTnLst>
                                    <p:animScale>
                                      <p:cBhvr>
                                        <p:cTn id="230" dur="2000" fill="hold"/>
                                        <p:tgtEl>
                                          <p:spTgt spid="36"/>
                                        </p:tgtEl>
                                      </p:cBhvr>
                                      <p:by x="150000" y="150000"/>
                                    </p:animScale>
                                  </p:childTnLst>
                                </p:cTn>
                              </p:par>
                              <p:par>
                                <p:cTn id="231" presetID="6" presetClass="emph" presetSubtype="0" fill="hold" nodeType="withEffect">
                                  <p:stCondLst>
                                    <p:cond delay="0"/>
                                  </p:stCondLst>
                                  <p:childTnLst>
                                    <p:animScale>
                                      <p:cBhvr>
                                        <p:cTn id="232" dur="2000" fill="hold"/>
                                        <p:tgtEl>
                                          <p:spTgt spid="37"/>
                                        </p:tgtEl>
                                      </p:cBhvr>
                                      <p:by x="150000" y="150000"/>
                                    </p:animScale>
                                  </p:childTnLst>
                                </p:cTn>
                              </p:par>
                              <p:par>
                                <p:cTn id="233" presetID="6" presetClass="emph" presetSubtype="0" fill="hold" nodeType="withEffect">
                                  <p:stCondLst>
                                    <p:cond delay="0"/>
                                  </p:stCondLst>
                                  <p:childTnLst>
                                    <p:animScale>
                                      <p:cBhvr>
                                        <p:cTn id="234" dur="2000" fill="hold"/>
                                        <p:tgtEl>
                                          <p:spTgt spid="45"/>
                                        </p:tgtEl>
                                      </p:cBhvr>
                                      <p:by x="150000" y="150000"/>
                                    </p:animScale>
                                  </p:childTnLst>
                                </p:cTn>
                              </p:par>
                              <p:par>
                                <p:cTn id="235" presetID="6" presetClass="emph" presetSubtype="0" fill="hold" nodeType="withEffect">
                                  <p:stCondLst>
                                    <p:cond delay="0"/>
                                  </p:stCondLst>
                                  <p:childTnLst>
                                    <p:animScale>
                                      <p:cBhvr>
                                        <p:cTn id="236" dur="2000" fill="hold"/>
                                        <p:tgtEl>
                                          <p:spTgt spid="13"/>
                                        </p:tgtEl>
                                      </p:cBhvr>
                                      <p:by x="150000" y="150000"/>
                                    </p:animScale>
                                  </p:childTnLst>
                                </p:cTn>
                              </p:par>
                            </p:childTnLst>
                          </p:cTn>
                        </p:par>
                      </p:childTnLst>
                    </p:cTn>
                  </p:par>
                  <p:par>
                    <p:cTn id="237" fill="hold">
                      <p:stCondLst>
                        <p:cond delay="indefinite"/>
                      </p:stCondLst>
                      <p:childTnLst>
                        <p:par>
                          <p:cTn id="238" fill="hold">
                            <p:stCondLst>
                              <p:cond delay="0"/>
                            </p:stCondLst>
                            <p:childTnLst>
                              <p:par>
                                <p:cTn id="239" presetID="20" presetClass="entr" presetSubtype="0" fill="hold" nodeType="clickEffect">
                                  <p:stCondLst>
                                    <p:cond delay="0"/>
                                  </p:stCondLst>
                                  <p:childTnLst>
                                    <p:set>
                                      <p:cBhvr>
                                        <p:cTn id="240" dur="1" fill="hold">
                                          <p:stCondLst>
                                            <p:cond delay="0"/>
                                          </p:stCondLst>
                                        </p:cTn>
                                        <p:tgtEl>
                                          <p:spTgt spid="8"/>
                                        </p:tgtEl>
                                        <p:attrNameLst>
                                          <p:attrName>style.visibility</p:attrName>
                                        </p:attrNameLst>
                                      </p:cBhvr>
                                      <p:to>
                                        <p:strVal val="visible"/>
                                      </p:to>
                                    </p:set>
                                    <p:animEffect transition="in" filter="wedge">
                                      <p:cBhvr>
                                        <p:cTn id="241" dur="2000"/>
                                        <p:tgtEl>
                                          <p:spTgt spid="8"/>
                                        </p:tgtEl>
                                      </p:cBhvr>
                                    </p:animEffect>
                                  </p:childTnLst>
                                </p:cTn>
                              </p:par>
                              <p:par>
                                <p:cTn id="242" presetID="20" presetClass="entr" presetSubtype="0" fill="hold" nodeType="withEffect">
                                  <p:stCondLst>
                                    <p:cond delay="0"/>
                                  </p:stCondLst>
                                  <p:childTnLst>
                                    <p:set>
                                      <p:cBhvr>
                                        <p:cTn id="243" dur="1" fill="hold">
                                          <p:stCondLst>
                                            <p:cond delay="0"/>
                                          </p:stCondLst>
                                        </p:cTn>
                                        <p:tgtEl>
                                          <p:spTgt spid="13"/>
                                        </p:tgtEl>
                                        <p:attrNameLst>
                                          <p:attrName>style.visibility</p:attrName>
                                        </p:attrNameLst>
                                      </p:cBhvr>
                                      <p:to>
                                        <p:strVal val="visible"/>
                                      </p:to>
                                    </p:set>
                                    <p:animEffect transition="in" filter="wedge">
                                      <p:cBhvr>
                                        <p:cTn id="244" dur="2000"/>
                                        <p:tgtEl>
                                          <p:spTgt spid="13"/>
                                        </p:tgtEl>
                                      </p:cBhvr>
                                    </p:animEffect>
                                  </p:childTnLst>
                                </p:cTn>
                              </p:par>
                              <p:par>
                                <p:cTn id="245" presetID="20" presetClass="entr" presetSubtype="0" fill="hold" nodeType="withEffect">
                                  <p:stCondLst>
                                    <p:cond delay="0"/>
                                  </p:stCondLst>
                                  <p:childTnLst>
                                    <p:set>
                                      <p:cBhvr>
                                        <p:cTn id="246" dur="1" fill="hold">
                                          <p:stCondLst>
                                            <p:cond delay="0"/>
                                          </p:stCondLst>
                                        </p:cTn>
                                        <p:tgtEl>
                                          <p:spTgt spid="19"/>
                                        </p:tgtEl>
                                        <p:attrNameLst>
                                          <p:attrName>style.visibility</p:attrName>
                                        </p:attrNameLst>
                                      </p:cBhvr>
                                      <p:to>
                                        <p:strVal val="visible"/>
                                      </p:to>
                                    </p:set>
                                    <p:animEffect transition="in" filter="wedge">
                                      <p:cBhvr>
                                        <p:cTn id="247" dur="2000"/>
                                        <p:tgtEl>
                                          <p:spTgt spid="19"/>
                                        </p:tgtEl>
                                      </p:cBhvr>
                                    </p:animEffect>
                                  </p:childTnLst>
                                </p:cTn>
                              </p:par>
                              <p:par>
                                <p:cTn id="248" presetID="20" presetClass="entr" presetSubtype="0" fill="hold" nodeType="withEffect">
                                  <p:stCondLst>
                                    <p:cond delay="0"/>
                                  </p:stCondLst>
                                  <p:childTnLst>
                                    <p:set>
                                      <p:cBhvr>
                                        <p:cTn id="249" dur="1" fill="hold">
                                          <p:stCondLst>
                                            <p:cond delay="0"/>
                                          </p:stCondLst>
                                        </p:cTn>
                                        <p:tgtEl>
                                          <p:spTgt spid="28"/>
                                        </p:tgtEl>
                                        <p:attrNameLst>
                                          <p:attrName>style.visibility</p:attrName>
                                        </p:attrNameLst>
                                      </p:cBhvr>
                                      <p:to>
                                        <p:strVal val="visible"/>
                                      </p:to>
                                    </p:set>
                                    <p:animEffect transition="in" filter="wedge">
                                      <p:cBhvr>
                                        <p:cTn id="250" dur="2000"/>
                                        <p:tgtEl>
                                          <p:spTgt spid="28"/>
                                        </p:tgtEl>
                                      </p:cBhvr>
                                    </p:animEffect>
                                  </p:childTnLst>
                                </p:cTn>
                              </p:par>
                              <p:par>
                                <p:cTn id="251" presetID="9" presetClass="emph" presetSubtype="0" grpId="4" nodeType="withEffect">
                                  <p:stCondLst>
                                    <p:cond delay="0"/>
                                  </p:stCondLst>
                                  <p:childTnLst>
                                    <p:set>
                                      <p:cBhvr rctx="PPT">
                                        <p:cTn id="252" dur="indefinite"/>
                                        <p:tgtEl>
                                          <p:spTgt spid="52"/>
                                        </p:tgtEl>
                                        <p:attrNameLst>
                                          <p:attrName>style.opacity</p:attrName>
                                        </p:attrNameLst>
                                      </p:cBhvr>
                                      <p:to>
                                        <p:strVal val="0.5"/>
                                      </p:to>
                                    </p:set>
                                    <p:animEffect filter="image" prLst="opacity: 0.5">
                                      <p:cBhvr rctx="IE">
                                        <p:cTn id="253" dur="indefinite"/>
                                        <p:tgtEl>
                                          <p:spTgt spid="52"/>
                                        </p:tgtEl>
                                      </p:cBhvr>
                                    </p:animEffect>
                                  </p:childTnLst>
                                </p:cTn>
                              </p:par>
                              <p:par>
                                <p:cTn id="254" presetID="8" presetClass="entr" presetSubtype="16" fill="hold" grpId="3" nodeType="withEffect">
                                  <p:stCondLst>
                                    <p:cond delay="0"/>
                                  </p:stCondLst>
                                  <p:childTnLst>
                                    <p:set>
                                      <p:cBhvr>
                                        <p:cTn id="255" dur="1" fill="hold">
                                          <p:stCondLst>
                                            <p:cond delay="0"/>
                                          </p:stCondLst>
                                        </p:cTn>
                                        <p:tgtEl>
                                          <p:spTgt spid="52"/>
                                        </p:tgtEl>
                                        <p:attrNameLst>
                                          <p:attrName>style.visibility</p:attrName>
                                        </p:attrNameLst>
                                      </p:cBhvr>
                                      <p:to>
                                        <p:strVal val="visible"/>
                                      </p:to>
                                    </p:set>
                                    <p:animEffect transition="in" filter="diamond(in)">
                                      <p:cBhvr>
                                        <p:cTn id="256" dur="2000"/>
                                        <p:tgtEl>
                                          <p:spTgt spid="52"/>
                                        </p:tgtEl>
                                      </p:cBhvr>
                                    </p:animEffect>
                                  </p:childTnLst>
                                </p:cTn>
                              </p:par>
                              <p:par>
                                <p:cTn id="257" presetID="20" presetClass="entr" presetSubtype="0" fill="hold" nodeType="withEffect">
                                  <p:stCondLst>
                                    <p:cond delay="0"/>
                                  </p:stCondLst>
                                  <p:childTnLst>
                                    <p:set>
                                      <p:cBhvr>
                                        <p:cTn id="258" dur="1" fill="hold">
                                          <p:stCondLst>
                                            <p:cond delay="0"/>
                                          </p:stCondLst>
                                        </p:cTn>
                                        <p:tgtEl>
                                          <p:spTgt spid="31"/>
                                        </p:tgtEl>
                                        <p:attrNameLst>
                                          <p:attrName>style.visibility</p:attrName>
                                        </p:attrNameLst>
                                      </p:cBhvr>
                                      <p:to>
                                        <p:strVal val="visible"/>
                                      </p:to>
                                    </p:set>
                                    <p:animEffect transition="in" filter="wedge">
                                      <p:cBhvr>
                                        <p:cTn id="259" dur="2000"/>
                                        <p:tgtEl>
                                          <p:spTgt spid="31"/>
                                        </p:tgtEl>
                                      </p:cBhvr>
                                    </p:animEffect>
                                  </p:childTnLst>
                                </p:cTn>
                              </p:par>
                              <p:par>
                                <p:cTn id="260" presetID="20" presetClass="entr" presetSubtype="0" fill="hold" grpId="1" nodeType="withEffect">
                                  <p:stCondLst>
                                    <p:cond delay="0"/>
                                  </p:stCondLst>
                                  <p:childTnLst>
                                    <p:set>
                                      <p:cBhvr>
                                        <p:cTn id="261" dur="1" fill="hold">
                                          <p:stCondLst>
                                            <p:cond delay="0"/>
                                          </p:stCondLst>
                                        </p:cTn>
                                        <p:tgtEl>
                                          <p:spTgt spid="43"/>
                                        </p:tgtEl>
                                        <p:attrNameLst>
                                          <p:attrName>style.visibility</p:attrName>
                                        </p:attrNameLst>
                                      </p:cBhvr>
                                      <p:to>
                                        <p:strVal val="visible"/>
                                      </p:to>
                                    </p:set>
                                    <p:animEffect transition="in" filter="wedge">
                                      <p:cBhvr>
                                        <p:cTn id="262" dur="2000"/>
                                        <p:tgtEl>
                                          <p:spTgt spid="43"/>
                                        </p:tgtEl>
                                      </p:cBhvr>
                                    </p:animEffect>
                                  </p:childTnLst>
                                </p:cTn>
                              </p:par>
                              <p:par>
                                <p:cTn id="263" presetID="20" presetClass="entr" presetSubtype="0" fill="hold" grpId="1" nodeType="withEffect">
                                  <p:stCondLst>
                                    <p:cond delay="0"/>
                                  </p:stCondLst>
                                  <p:childTnLst>
                                    <p:set>
                                      <p:cBhvr>
                                        <p:cTn id="264" dur="1" fill="hold">
                                          <p:stCondLst>
                                            <p:cond delay="0"/>
                                          </p:stCondLst>
                                        </p:cTn>
                                        <p:tgtEl>
                                          <p:spTgt spid="44"/>
                                        </p:tgtEl>
                                        <p:attrNameLst>
                                          <p:attrName>style.visibility</p:attrName>
                                        </p:attrNameLst>
                                      </p:cBhvr>
                                      <p:to>
                                        <p:strVal val="visible"/>
                                      </p:to>
                                    </p:set>
                                    <p:animEffect transition="in" filter="wedge">
                                      <p:cBhvr>
                                        <p:cTn id="265" dur="2000"/>
                                        <p:tgtEl>
                                          <p:spTgt spid="44"/>
                                        </p:tgtEl>
                                      </p:cBhvr>
                                    </p:animEffect>
                                  </p:childTnLst>
                                </p:cTn>
                              </p:par>
                              <p:par>
                                <p:cTn id="266" presetID="20" presetClass="entr" presetSubtype="0" fill="hold" nodeType="withEffect">
                                  <p:stCondLst>
                                    <p:cond delay="0"/>
                                  </p:stCondLst>
                                  <p:childTnLst>
                                    <p:set>
                                      <p:cBhvr>
                                        <p:cTn id="267" dur="1" fill="hold">
                                          <p:stCondLst>
                                            <p:cond delay="0"/>
                                          </p:stCondLst>
                                        </p:cTn>
                                        <p:tgtEl>
                                          <p:spTgt spid="48"/>
                                        </p:tgtEl>
                                        <p:attrNameLst>
                                          <p:attrName>style.visibility</p:attrName>
                                        </p:attrNameLst>
                                      </p:cBhvr>
                                      <p:to>
                                        <p:strVal val="visible"/>
                                      </p:to>
                                    </p:set>
                                    <p:animEffect transition="in" filter="wedge">
                                      <p:cBhvr>
                                        <p:cTn id="268" dur="2000"/>
                                        <p:tgtEl>
                                          <p:spTgt spid="48"/>
                                        </p:tgtEl>
                                      </p:cBhvr>
                                    </p:animEffect>
                                  </p:childTnLst>
                                </p:cTn>
                              </p:par>
                              <p:par>
                                <p:cTn id="269" presetID="20" presetClass="entr" presetSubtype="0" fill="hold" grpId="1" nodeType="withEffect">
                                  <p:stCondLst>
                                    <p:cond delay="0"/>
                                  </p:stCondLst>
                                  <p:childTnLst>
                                    <p:set>
                                      <p:cBhvr>
                                        <p:cTn id="270" dur="1" fill="hold">
                                          <p:stCondLst>
                                            <p:cond delay="0"/>
                                          </p:stCondLst>
                                        </p:cTn>
                                        <p:tgtEl>
                                          <p:spTgt spid="49"/>
                                        </p:tgtEl>
                                        <p:attrNameLst>
                                          <p:attrName>style.visibility</p:attrName>
                                        </p:attrNameLst>
                                      </p:cBhvr>
                                      <p:to>
                                        <p:strVal val="visible"/>
                                      </p:to>
                                    </p:set>
                                    <p:animEffect transition="in" filter="wedge">
                                      <p:cBhvr>
                                        <p:cTn id="271" dur="2000"/>
                                        <p:tgtEl>
                                          <p:spTgt spid="49"/>
                                        </p:tgtEl>
                                      </p:cBhvr>
                                    </p:animEffect>
                                  </p:childTnLst>
                                </p:cTn>
                              </p:par>
                              <p:par>
                                <p:cTn id="272" presetID="20" presetClass="entr" presetSubtype="0" fill="hold" grpId="2" nodeType="withEffect">
                                  <p:stCondLst>
                                    <p:cond delay="0"/>
                                  </p:stCondLst>
                                  <p:childTnLst>
                                    <p:set>
                                      <p:cBhvr>
                                        <p:cTn id="273" dur="1" fill="hold">
                                          <p:stCondLst>
                                            <p:cond delay="0"/>
                                          </p:stCondLst>
                                        </p:cTn>
                                        <p:tgtEl>
                                          <p:spTgt spid="41"/>
                                        </p:tgtEl>
                                        <p:attrNameLst>
                                          <p:attrName>style.visibility</p:attrName>
                                        </p:attrNameLst>
                                      </p:cBhvr>
                                      <p:to>
                                        <p:strVal val="visible"/>
                                      </p:to>
                                    </p:set>
                                    <p:animEffect transition="in" filter="wedge">
                                      <p:cBhvr>
                                        <p:cTn id="274" dur="2000"/>
                                        <p:tgtEl>
                                          <p:spTgt spid="41"/>
                                        </p:tgtEl>
                                      </p:cBhvr>
                                    </p:animEffect>
                                  </p:childTnLst>
                                </p:cTn>
                              </p:par>
                            </p:childTnLst>
                          </p:cTn>
                        </p:par>
                      </p:childTnLst>
                    </p:cTn>
                  </p:par>
                  <p:par>
                    <p:cTn id="275" fill="hold">
                      <p:stCondLst>
                        <p:cond delay="indefinite"/>
                      </p:stCondLst>
                      <p:childTnLst>
                        <p:par>
                          <p:cTn id="276" fill="hold">
                            <p:stCondLst>
                              <p:cond delay="0"/>
                            </p:stCondLst>
                            <p:childTnLst>
                              <p:par>
                                <p:cTn id="277" presetID="6" presetClass="emph" presetSubtype="0" fill="hold" grpId="2" nodeType="clickEffect">
                                  <p:stCondLst>
                                    <p:cond delay="0"/>
                                  </p:stCondLst>
                                  <p:childTnLst>
                                    <p:animScale>
                                      <p:cBhvr>
                                        <p:cTn id="278" dur="2000" fill="hold"/>
                                        <p:tgtEl>
                                          <p:spTgt spid="49"/>
                                        </p:tgtEl>
                                      </p:cBhvr>
                                      <p:by x="150000" y="150000"/>
                                    </p:animScale>
                                  </p:childTnLst>
                                </p:cTn>
                              </p:par>
                              <p:par>
                                <p:cTn id="279" presetID="6" presetClass="emph" presetSubtype="0" fill="hold" nodeType="withEffect">
                                  <p:stCondLst>
                                    <p:cond delay="0"/>
                                  </p:stCondLst>
                                  <p:childTnLst>
                                    <p:animScale>
                                      <p:cBhvr>
                                        <p:cTn id="280" dur="2000" fill="hold"/>
                                        <p:tgtEl>
                                          <p:spTgt spid="46"/>
                                        </p:tgtEl>
                                      </p:cBhvr>
                                      <p:by x="150000" y="150000"/>
                                    </p:animScale>
                                  </p:childTnLst>
                                </p:cTn>
                              </p:par>
                              <p:par>
                                <p:cTn id="281" presetID="1" presetClass="exit" presetSubtype="0" fill="hold" nodeType="withEffect">
                                  <p:stCondLst>
                                    <p:cond delay="0"/>
                                  </p:stCondLst>
                                  <p:childTnLst>
                                    <p:set>
                                      <p:cBhvr>
                                        <p:cTn id="282" dur="1" fill="hold">
                                          <p:stCondLst>
                                            <p:cond delay="0"/>
                                          </p:stCondLst>
                                        </p:cTn>
                                        <p:tgtEl>
                                          <p:spTgt spid="39"/>
                                        </p:tgtEl>
                                        <p:attrNameLst>
                                          <p:attrName>style.visibility</p:attrName>
                                        </p:attrNameLst>
                                      </p:cBhvr>
                                      <p:to>
                                        <p:strVal val="hidden"/>
                                      </p:to>
                                    </p:set>
                                  </p:childTnLst>
                                </p:cTn>
                              </p:par>
                              <p:par>
                                <p:cTn id="283" presetID="6" presetClass="emph" presetSubtype="0" fill="hold" nodeType="withEffect">
                                  <p:stCondLst>
                                    <p:cond delay="0"/>
                                  </p:stCondLst>
                                  <p:childTnLst>
                                    <p:animScale>
                                      <p:cBhvr>
                                        <p:cTn id="284" dur="2000" fill="hold"/>
                                        <p:tgtEl>
                                          <p:spTgt spid="48"/>
                                        </p:tgtEl>
                                      </p:cBhvr>
                                      <p:by x="150000" y="150000"/>
                                    </p:animScale>
                                  </p:childTnLst>
                                </p:cTn>
                              </p:par>
                            </p:childTnLst>
                          </p:cTn>
                        </p:par>
                      </p:childTnLst>
                    </p:cTn>
                  </p:par>
                  <p:par>
                    <p:cTn id="285" fill="hold">
                      <p:stCondLst>
                        <p:cond delay="indefinite"/>
                      </p:stCondLst>
                      <p:childTnLst>
                        <p:par>
                          <p:cTn id="286" fill="hold">
                            <p:stCondLst>
                              <p:cond delay="0"/>
                            </p:stCondLst>
                            <p:childTnLst>
                              <p:par>
                                <p:cTn id="287" presetID="20" presetClass="entr" presetSubtype="0" fill="hold" nodeType="clickEffect">
                                  <p:stCondLst>
                                    <p:cond delay="0"/>
                                  </p:stCondLst>
                                  <p:childTnLst>
                                    <p:set>
                                      <p:cBhvr>
                                        <p:cTn id="288" dur="1" fill="hold">
                                          <p:stCondLst>
                                            <p:cond delay="0"/>
                                          </p:stCondLst>
                                        </p:cTn>
                                        <p:tgtEl>
                                          <p:spTgt spid="51"/>
                                        </p:tgtEl>
                                        <p:attrNameLst>
                                          <p:attrName>style.visibility</p:attrName>
                                        </p:attrNameLst>
                                      </p:cBhvr>
                                      <p:to>
                                        <p:strVal val="visible"/>
                                      </p:to>
                                    </p:set>
                                    <p:animEffect transition="in" filter="wedge">
                                      <p:cBhvr>
                                        <p:cTn id="289" dur="2000"/>
                                        <p:tgtEl>
                                          <p:spTgt spid="51"/>
                                        </p:tgtEl>
                                      </p:cBhvr>
                                    </p:animEffect>
                                  </p:childTnLst>
                                </p:cTn>
                              </p:par>
                              <p:par>
                                <p:cTn id="290" presetID="20" presetClass="entr" presetSubtype="0" fill="hold" grpId="0" nodeType="withEffect">
                                  <p:stCondLst>
                                    <p:cond delay="0"/>
                                  </p:stCondLst>
                                  <p:childTnLst>
                                    <p:set>
                                      <p:cBhvr>
                                        <p:cTn id="291" dur="1" fill="hold">
                                          <p:stCondLst>
                                            <p:cond delay="0"/>
                                          </p:stCondLst>
                                        </p:cTn>
                                        <p:tgtEl>
                                          <p:spTgt spid="52"/>
                                        </p:tgtEl>
                                        <p:attrNameLst>
                                          <p:attrName>style.visibility</p:attrName>
                                        </p:attrNameLst>
                                      </p:cBhvr>
                                      <p:to>
                                        <p:strVal val="visible"/>
                                      </p:to>
                                    </p:set>
                                    <p:animEffect transition="in" filter="wedge">
                                      <p:cBhvr>
                                        <p:cTn id="292" dur="2000"/>
                                        <p:tgtEl>
                                          <p:spTgt spid="52"/>
                                        </p:tgtEl>
                                      </p:cBhvr>
                                    </p:animEffect>
                                  </p:childTnLst>
                                </p:cTn>
                              </p:par>
                              <p:par>
                                <p:cTn id="293" presetID="1" presetClass="exit" presetSubtype="0" fill="hold" nodeType="withEffect">
                                  <p:stCondLst>
                                    <p:cond delay="0"/>
                                  </p:stCondLst>
                                  <p:childTnLst>
                                    <p:set>
                                      <p:cBhvr>
                                        <p:cTn id="294" dur="1" fill="hold">
                                          <p:stCondLst>
                                            <p:cond delay="0"/>
                                          </p:stCondLst>
                                        </p:cTn>
                                        <p:tgtEl>
                                          <p:spTgt spid="52"/>
                                        </p:tgtEl>
                                        <p:attrNameLst>
                                          <p:attrName>style.visibility</p:attrName>
                                        </p:attrNameLst>
                                      </p:cBhvr>
                                      <p:to>
                                        <p:strVal val="hidden"/>
                                      </p:to>
                                    </p:set>
                                  </p:childTnLst>
                                </p:cTn>
                              </p:par>
                            </p:childTnLst>
                          </p:cTn>
                        </p:par>
                      </p:childTnLst>
                    </p:cTn>
                  </p:par>
                  <p:par>
                    <p:cTn id="295" fill="hold">
                      <p:stCondLst>
                        <p:cond delay="indefinite"/>
                      </p:stCondLst>
                      <p:childTnLst>
                        <p:par>
                          <p:cTn id="296" fill="hold">
                            <p:stCondLst>
                              <p:cond delay="0"/>
                            </p:stCondLst>
                            <p:childTnLst>
                              <p:par>
                                <p:cTn id="297" presetID="9" presetClass="emph" presetSubtype="0" grpId="2" nodeType="clickEffect">
                                  <p:stCondLst>
                                    <p:cond delay="0"/>
                                  </p:stCondLst>
                                  <p:childTnLst>
                                    <p:set>
                                      <p:cBhvr rctx="PPT">
                                        <p:cTn id="298" dur="indefinite"/>
                                        <p:tgtEl>
                                          <p:spTgt spid="52"/>
                                        </p:tgtEl>
                                        <p:attrNameLst>
                                          <p:attrName>style.opacity</p:attrName>
                                        </p:attrNameLst>
                                      </p:cBhvr>
                                      <p:to>
                                        <p:strVal val="0.5"/>
                                      </p:to>
                                    </p:set>
                                    <p:animEffect filter="image" prLst="opacity: 0.5">
                                      <p:cBhvr rctx="IE">
                                        <p:cTn id="299" dur="indefinite"/>
                                        <p:tgtEl>
                                          <p:spTgt spid="52"/>
                                        </p:tgtEl>
                                      </p:cBhvr>
                                    </p:animEffect>
                                  </p:childTnLst>
                                </p:cTn>
                              </p:par>
                              <p:par>
                                <p:cTn id="300" presetID="20" presetClass="entr" presetSubtype="0" fill="hold" grpId="1" nodeType="withEffect">
                                  <p:stCondLst>
                                    <p:cond delay="0"/>
                                  </p:stCondLst>
                                  <p:childTnLst>
                                    <p:set>
                                      <p:cBhvr>
                                        <p:cTn id="301" dur="1" fill="hold">
                                          <p:stCondLst>
                                            <p:cond delay="0"/>
                                          </p:stCondLst>
                                        </p:cTn>
                                        <p:tgtEl>
                                          <p:spTgt spid="52"/>
                                        </p:tgtEl>
                                        <p:attrNameLst>
                                          <p:attrName>style.visibility</p:attrName>
                                        </p:attrNameLst>
                                      </p:cBhvr>
                                      <p:to>
                                        <p:strVal val="visible"/>
                                      </p:to>
                                    </p:set>
                                    <p:animEffect transition="in" filter="wedge">
                                      <p:cBhvr>
                                        <p:cTn id="302"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P spid="26" grpId="0"/>
      <p:bldP spid="26" grpId="1"/>
      <p:bldP spid="27" grpId="0"/>
      <p:bldP spid="27" grpId="1"/>
      <p:bldP spid="32" grpId="0" animBg="1"/>
      <p:bldP spid="32" grpId="1" animBg="1"/>
      <p:bldP spid="33" grpId="0" animBg="1"/>
      <p:bldP spid="33" grpId="1" animBg="1"/>
      <p:bldP spid="34" grpId="0" animBg="1"/>
      <p:bldP spid="34" grpId="1" animBg="1"/>
      <p:bldP spid="41" grpId="0" animBg="1"/>
      <p:bldP spid="41" grpId="1" animBg="1"/>
      <p:bldP spid="41" grpId="2" animBg="1"/>
      <p:bldP spid="41" grpId="3" animBg="1"/>
      <p:bldP spid="42" grpId="0" animBg="1"/>
      <p:bldP spid="42" grpId="1" animBg="1"/>
      <p:bldP spid="42" grpId="2" animBg="1"/>
      <p:bldP spid="43" grpId="0" animBg="1"/>
      <p:bldP spid="43" grpId="1" animBg="1"/>
      <p:bldP spid="43" grpId="2" animBg="1"/>
      <p:bldP spid="44" grpId="0"/>
      <p:bldP spid="44" grpId="1"/>
      <p:bldP spid="47" grpId="0" animBg="1"/>
      <p:bldP spid="47" grpId="1" animBg="1"/>
      <p:bldP spid="52" grpId="0" animBg="1"/>
      <p:bldP spid="52" grpId="1" animBg="1"/>
      <p:bldP spid="52" grpId="2" animBg="1"/>
      <p:bldP spid="52" grpId="3" animBg="1"/>
      <p:bldP spid="52" grpId="4" animBg="1"/>
      <p:bldP spid="49" grpId="0"/>
      <p:bldP spid="49" grpId="1"/>
      <p:bldP spid="49" grpId="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620688"/>
            <a:ext cx="6552728" cy="5493812"/>
          </a:xfrm>
          <a:prstGeom prst="rect">
            <a:avLst/>
          </a:prstGeom>
          <a:noFill/>
        </p:spPr>
        <p:txBody>
          <a:bodyPr wrap="square" rtlCol="0">
            <a:spAutoFit/>
          </a:bodyPr>
          <a:lstStyle/>
          <a:p>
            <a:pPr>
              <a:lnSpc>
                <a:spcPct val="150000"/>
              </a:lnSpc>
            </a:pPr>
            <a:r>
              <a:rPr lang="es-ES_tradnl" sz="2800" dirty="0" smtClean="0">
                <a:solidFill>
                  <a:schemeClr val="tx1">
                    <a:lumMod val="20000"/>
                    <a:lumOff val="80000"/>
                  </a:schemeClr>
                </a:solidFill>
                <a:latin typeface="Segoe Script" pitchFamily="34" charset="0"/>
              </a:rPr>
              <a:t>´´El potencial del talento humano no se mide por lo que </a:t>
            </a:r>
            <a:r>
              <a:rPr lang="es-ES_tradnl" sz="2800" spc="300" dirty="0" smtClean="0">
                <a:solidFill>
                  <a:schemeClr val="bg2">
                    <a:lumMod val="95000"/>
                    <a:lumOff val="5000"/>
                  </a:schemeClr>
                </a:solidFill>
                <a:latin typeface="Ravie" pitchFamily="82" charset="0"/>
              </a:rPr>
              <a:t>SABE</a:t>
            </a:r>
            <a:r>
              <a:rPr lang="es-ES_tradnl" sz="2800" dirty="0" smtClean="0">
                <a:solidFill>
                  <a:schemeClr val="tx1">
                    <a:lumMod val="20000"/>
                    <a:lumOff val="80000"/>
                  </a:schemeClr>
                </a:solidFill>
                <a:latin typeface="Segoe Script" pitchFamily="34" charset="0"/>
              </a:rPr>
              <a:t>, sino por lo que logra </a:t>
            </a:r>
            <a:r>
              <a:rPr lang="es-ES_tradnl" sz="2800" spc="300" dirty="0" smtClean="0">
                <a:solidFill>
                  <a:schemeClr val="bg2">
                    <a:lumMod val="95000"/>
                    <a:lumOff val="5000"/>
                  </a:schemeClr>
                </a:solidFill>
                <a:latin typeface="Ravie" pitchFamily="82" charset="0"/>
              </a:rPr>
              <a:t>HACER</a:t>
            </a:r>
            <a:r>
              <a:rPr lang="es-ES_tradnl" sz="2800" dirty="0" smtClean="0">
                <a:solidFill>
                  <a:schemeClr val="tx1">
                    <a:lumMod val="20000"/>
                    <a:lumOff val="80000"/>
                  </a:schemeClr>
                </a:solidFill>
                <a:latin typeface="Ravie" pitchFamily="82" charset="0"/>
              </a:rPr>
              <a:t> </a:t>
            </a:r>
            <a:r>
              <a:rPr lang="es-ES_tradnl" sz="2800" dirty="0" smtClean="0">
                <a:solidFill>
                  <a:schemeClr val="tx1">
                    <a:lumMod val="20000"/>
                    <a:lumOff val="80000"/>
                  </a:schemeClr>
                </a:solidFill>
                <a:latin typeface="Nyala" pitchFamily="2" charset="0"/>
              </a:rPr>
              <a:t>;</a:t>
            </a:r>
            <a:r>
              <a:rPr lang="es-ES_tradnl" sz="2800" dirty="0" smtClean="0">
                <a:solidFill>
                  <a:schemeClr val="tx1">
                    <a:lumMod val="20000"/>
                    <a:lumOff val="80000"/>
                  </a:schemeClr>
                </a:solidFill>
                <a:latin typeface="Segoe Script" pitchFamily="34" charset="0"/>
              </a:rPr>
              <a:t> y hacerlo a través de otros es dominar el </a:t>
            </a:r>
            <a:r>
              <a:rPr lang="es-ES_tradnl" sz="4000" i="1" dirty="0" smtClean="0">
                <a:solidFill>
                  <a:schemeClr val="tx1">
                    <a:lumMod val="20000"/>
                    <a:lumOff val="80000"/>
                  </a:schemeClr>
                </a:solidFill>
                <a:latin typeface="Nyala" pitchFamily="2" charset="0"/>
              </a:rPr>
              <a:t>L</a:t>
            </a:r>
            <a:r>
              <a:rPr lang="es-ES_tradnl" sz="4000" i="1" dirty="0" smtClean="0">
                <a:solidFill>
                  <a:schemeClr val="tx1">
                    <a:lumMod val="20000"/>
                    <a:lumOff val="80000"/>
                  </a:schemeClr>
                </a:solidFill>
                <a:latin typeface="Agency FB" pitchFamily="34" charset="0"/>
              </a:rPr>
              <a:t>iderazgo </a:t>
            </a:r>
            <a:r>
              <a:rPr lang="es-ES_tradnl" sz="2800" dirty="0" smtClean="0">
                <a:solidFill>
                  <a:schemeClr val="tx1">
                    <a:lumMod val="20000"/>
                    <a:lumOff val="80000"/>
                  </a:schemeClr>
                </a:solidFill>
                <a:latin typeface="Segoe Script" pitchFamily="34" charset="0"/>
              </a:rPr>
              <a:t>enfocado a </a:t>
            </a:r>
            <a:r>
              <a:rPr lang="es-ES_tradnl" sz="4000" i="1" dirty="0" smtClean="0">
                <a:solidFill>
                  <a:schemeClr val="tx1">
                    <a:lumMod val="20000"/>
                    <a:lumOff val="80000"/>
                  </a:schemeClr>
                </a:solidFill>
                <a:latin typeface="Nyala" pitchFamily="2" charset="0"/>
              </a:rPr>
              <a:t>Resultados</a:t>
            </a:r>
            <a:r>
              <a:rPr lang="es-ES_tradnl" sz="2800" dirty="0" smtClean="0">
                <a:solidFill>
                  <a:schemeClr val="tx1">
                    <a:lumMod val="20000"/>
                    <a:lumOff val="80000"/>
                  </a:schemeClr>
                </a:solidFill>
                <a:latin typeface="Agency FB" pitchFamily="34" charset="0"/>
              </a:rPr>
              <a:t>´´ .</a:t>
            </a:r>
          </a:p>
          <a:p>
            <a:pPr>
              <a:lnSpc>
                <a:spcPct val="150000"/>
              </a:lnSpc>
            </a:pPr>
            <a:endParaRPr lang="es-ES_tradnl" sz="2400" dirty="0">
              <a:latin typeface="Segoe Script" pitchFamily="34" charset="0"/>
            </a:endParaRPr>
          </a:p>
          <a:p>
            <a:pPr>
              <a:lnSpc>
                <a:spcPct val="150000"/>
              </a:lnSpc>
            </a:pPr>
            <a:r>
              <a:rPr lang="es-ES_tradnl" b="1" dirty="0" smtClean="0">
                <a:solidFill>
                  <a:schemeClr val="bg2"/>
                </a:solidFill>
                <a:effectLst>
                  <a:outerShdw blurRad="38100" dist="38100" dir="2700000" algn="tl">
                    <a:srgbClr val="000000">
                      <a:alpha val="43137"/>
                    </a:srgbClr>
                  </a:outerShdw>
                </a:effectLst>
                <a:latin typeface="Agency FB" pitchFamily="34" charset="0"/>
              </a:rPr>
              <a:t>Reinoso, N. 2011</a:t>
            </a:r>
            <a:r>
              <a:rPr lang="es-ES_tradnl" dirty="0" smtClean="0">
                <a:solidFill>
                  <a:schemeClr val="bg2"/>
                </a:solidFill>
                <a:effectLst>
                  <a:outerShdw blurRad="38100" dist="38100" dir="2700000" algn="tl">
                    <a:srgbClr val="000000">
                      <a:alpha val="43137"/>
                    </a:srgbClr>
                  </a:outerShdw>
                </a:effectLst>
                <a:latin typeface="Agency FB" pitchFamily="34" charset="0"/>
              </a:rPr>
              <a:t>. Revista Líder Empresarial. Año 17. Número 163</a:t>
            </a:r>
            <a:endParaRPr lang="en-US" dirty="0">
              <a:solidFill>
                <a:schemeClr val="bg2"/>
              </a:solidFill>
              <a:effectLst>
                <a:outerShdw blurRad="38100" dist="38100" dir="2700000" algn="tl">
                  <a:srgbClr val="000000">
                    <a:alpha val="43137"/>
                  </a:srgbClr>
                </a:outerShdw>
              </a:effectLst>
              <a:latin typeface="Agency FB" pitchFamily="34" charset="0"/>
            </a:endParaRPr>
          </a:p>
        </p:txBody>
      </p:sp>
      <p:sp>
        <p:nvSpPr>
          <p:cNvPr id="3" name="2 CuadroTexto"/>
          <p:cNvSpPr txBox="1"/>
          <p:nvPr/>
        </p:nvSpPr>
        <p:spPr>
          <a:xfrm>
            <a:off x="0" y="6488668"/>
            <a:ext cx="1483098"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bwMode="auto">
          <a:xfrm>
            <a:off x="0" y="0"/>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 name="1 Rectángulo"/>
          <p:cNvSpPr/>
          <p:nvPr/>
        </p:nvSpPr>
        <p:spPr>
          <a:xfrm rot="2341214">
            <a:off x="4439251" y="902476"/>
            <a:ext cx="3209637" cy="5886676"/>
          </a:xfrm>
          <a:prstGeom prst="rect">
            <a:avLst/>
          </a:prstGeom>
          <a:solidFill>
            <a:srgbClr val="000000">
              <a:alpha val="27059"/>
            </a:srgbClr>
          </a:solidFill>
          <a:scene3d>
            <a:camera prst="orthographicFront"/>
            <a:lightRig rig="threePt" dir="t"/>
          </a:scene3d>
          <a:sp3d extrusionH="196850" contourW="76200">
            <a:bevelT w="165100" prst="coolSlant"/>
            <a:bevelB w="165100" prst="coolSlant"/>
          </a:sp3d>
        </p:spPr>
        <p:txBody>
          <a:bodyPr wrap="square">
            <a:spAutoFit/>
          </a:bodyPr>
          <a:lstStyle/>
          <a:p>
            <a:pPr algn="ctr">
              <a:lnSpc>
                <a:spcPct val="200000"/>
              </a:lnSpc>
            </a:pPr>
            <a:endParaRPr lang="es-ES" sz="2400" b="1" i="1" spc="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lnSpc>
                <a:spcPct val="200000"/>
              </a:lnSpc>
            </a:pPr>
            <a:endParaRPr lang="es-ES" sz="2400" b="1" i="1" spc="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lnSpc>
                <a:spcPct val="200000"/>
              </a:lnSpc>
            </a:pPr>
            <a:r>
              <a:rPr lang="es-ES" sz="2400" b="1" i="1" spc="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LOS COMPLEJOS</a:t>
            </a:r>
          </a:p>
          <a:p>
            <a:pPr algn="ctr">
              <a:lnSpc>
                <a:spcPct val="200000"/>
              </a:lnSpc>
            </a:pPr>
            <a:r>
              <a:rPr lang="es-ES" sz="2400" b="1" i="1" spc="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PRODUCTIVOS: </a:t>
            </a:r>
          </a:p>
          <a:p>
            <a:pPr algn="ctr">
              <a:lnSpc>
                <a:spcPct val="200000"/>
              </a:lnSpc>
            </a:pPr>
            <a:r>
              <a:rPr lang="es-ES" sz="2400" b="1" i="1" spc="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de la teoría</a:t>
            </a:r>
          </a:p>
          <a:p>
            <a:pPr algn="ctr">
              <a:lnSpc>
                <a:spcPct val="200000"/>
              </a:lnSpc>
            </a:pPr>
            <a:r>
              <a:rPr lang="es-ES" sz="2400" b="1" i="1" spc="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a la práctica</a:t>
            </a:r>
          </a:p>
          <a:p>
            <a:pPr algn="ctr">
              <a:lnSpc>
                <a:spcPct val="200000"/>
              </a:lnSpc>
            </a:pPr>
            <a:endParaRPr lang="es-ES" sz="2400" b="1" i="1" spc="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lnSpc>
                <a:spcPct val="200000"/>
              </a:lnSpc>
            </a:pPr>
            <a:endParaRPr lang="en-US" sz="2400" b="1" i="1" spc="3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 name="3 Rectángulo"/>
          <p:cNvSpPr/>
          <p:nvPr/>
        </p:nvSpPr>
        <p:spPr>
          <a:xfrm rot="18773937">
            <a:off x="874193" y="1191942"/>
            <a:ext cx="3209637" cy="3785652"/>
          </a:xfrm>
          <a:prstGeom prst="rect">
            <a:avLst/>
          </a:prstGeom>
          <a:solidFill>
            <a:srgbClr val="000000">
              <a:alpha val="27059"/>
            </a:srgbClr>
          </a:solidFill>
          <a:scene3d>
            <a:camera prst="orthographicFront"/>
            <a:lightRig rig="threePt" dir="t"/>
          </a:scene3d>
          <a:sp3d extrusionH="196850" contourW="76200">
            <a:bevelT w="165100" prst="coolSlant"/>
            <a:bevelB w="165100" prst="coolSlant"/>
          </a:sp3d>
        </p:spPr>
        <p:txBody>
          <a:bodyPr wrap="square">
            <a:spAutoFit/>
          </a:bodyPr>
          <a:lstStyle/>
          <a:p>
            <a:pPr algn="ctr">
              <a:lnSpc>
                <a:spcPct val="200000"/>
              </a:lnSpc>
            </a:pPr>
            <a:endParaRPr lang="es-ES" sz="2400" b="1" i="1" spc="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lnSpc>
                <a:spcPct val="200000"/>
              </a:lnSpc>
            </a:pPr>
            <a:endParaRPr lang="es-ES" sz="2400" b="1" i="1" spc="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lnSpc>
                <a:spcPct val="200000"/>
              </a:lnSpc>
            </a:pPr>
            <a:r>
              <a:rPr lang="es-ES" sz="2400" b="1" i="1" spc="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El Agronegocio</a:t>
            </a:r>
          </a:p>
          <a:p>
            <a:pPr algn="ctr">
              <a:lnSpc>
                <a:spcPct val="200000"/>
              </a:lnSpc>
            </a:pPr>
            <a:endParaRPr lang="es-ES" sz="2400" b="1" i="1" spc="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lnSpc>
                <a:spcPct val="200000"/>
              </a:lnSpc>
            </a:pPr>
            <a:endParaRPr lang="en-US" sz="2400" b="1" i="1" spc="3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36512" y="0"/>
            <a:ext cx="9144000" cy="6858000"/>
          </a:xfrm>
          <a:prstGeom prst="rect">
            <a:avLst/>
          </a:prstGeom>
          <a:solidFill>
            <a:srgbClr val="1A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47" name="46 Rectángulo"/>
          <p:cNvSpPr/>
          <p:nvPr/>
        </p:nvSpPr>
        <p:spPr bwMode="auto">
          <a:xfrm>
            <a:off x="-36512" y="-27384"/>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4 CuadroTexto"/>
          <p:cNvSpPr txBox="1"/>
          <p:nvPr/>
        </p:nvSpPr>
        <p:spPr>
          <a:xfrm>
            <a:off x="0" y="6488668"/>
            <a:ext cx="1433406"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Julio 2011</a:t>
            </a:r>
            <a:endParaRPr lang="en-US" sz="1200" i="1" dirty="0">
              <a:latin typeface="Sakkal Majalla" pitchFamily="2" charset="-78"/>
              <a:cs typeface="Sakkal Majalla" pitchFamily="2" charset="-78"/>
            </a:endParaRPr>
          </a:p>
        </p:txBody>
      </p:sp>
      <p:pic>
        <p:nvPicPr>
          <p:cNvPr id="7" name="Picture 33" descr="http://t0.gstatic.com/images?q=tbn:ANd9GcStuo6HpzpBNysNSrkbNU7j4WgHhzm8NxudClrgxxWRmYPTOd6y"/>
          <p:cNvPicPr>
            <a:picLocks noChangeAspect="1" noChangeArrowheads="1"/>
          </p:cNvPicPr>
          <p:nvPr/>
        </p:nvPicPr>
        <p:blipFill>
          <a:blip r:embed="rId3" cstate="print"/>
          <a:srcRect/>
          <a:stretch>
            <a:fillRect/>
          </a:stretch>
        </p:blipFill>
        <p:spPr bwMode="auto">
          <a:xfrm>
            <a:off x="3016194" y="1752600"/>
            <a:ext cx="1840020" cy="1171576"/>
          </a:xfrm>
          <a:prstGeom prst="rect">
            <a:avLst/>
          </a:prstGeom>
          <a:noFill/>
          <a:effectLst>
            <a:outerShdw blurRad="152400" dist="317500" dir="5400000" sx="90000" sy="-19000" rotWithShape="0">
              <a:prstClr val="black">
                <a:alpha val="15000"/>
              </a:prstClr>
            </a:outerShdw>
          </a:effectLst>
          <a:scene3d>
            <a:camera prst="perspectiveContrastingRightFacing"/>
            <a:lightRig rig="threePt" dir="t"/>
          </a:scene3d>
          <a:sp3d>
            <a:bevelT w="165100" prst="coolSlant"/>
          </a:sp3d>
        </p:spPr>
      </p:pic>
      <p:pic>
        <p:nvPicPr>
          <p:cNvPr id="8" name="Picture 21" descr="http://t0.gstatic.com/images?q=tbn:ANd9GcTX7NMewAkt6M5WZA-IgORqE4-P1ETnlBWKA0gKJSZX3tWMmlIzxA"/>
          <p:cNvPicPr>
            <a:picLocks noChangeAspect="1" noChangeArrowheads="1"/>
          </p:cNvPicPr>
          <p:nvPr/>
        </p:nvPicPr>
        <p:blipFill>
          <a:blip r:embed="rId4" cstate="print">
            <a:lum bright="-40000"/>
          </a:blip>
          <a:srcRect/>
          <a:stretch>
            <a:fillRect/>
          </a:stretch>
        </p:blipFill>
        <p:spPr bwMode="auto">
          <a:xfrm>
            <a:off x="806394" y="5249862"/>
            <a:ext cx="1742149" cy="1608138"/>
          </a:xfrm>
          <a:prstGeom prst="rect">
            <a:avLst/>
          </a:prstGeom>
          <a:noFill/>
          <a:scene3d>
            <a:camera prst="perspectiveRelaxed"/>
            <a:lightRig rig="threePt" dir="t"/>
          </a:scene3d>
          <a:sp3d>
            <a:bevelT w="165100" prst="coolSlant"/>
          </a:sp3d>
        </p:spPr>
      </p:pic>
      <p:pic>
        <p:nvPicPr>
          <p:cNvPr id="9" name="Picture 13" descr="http://t2.gstatic.com/images?q=tbn:ANd9GcSIwR86gX52zZ8kLpGVAHHpWIs_11RFCb5j8SPOZ_XNpHi-8rTOnOBfgPj1"/>
          <p:cNvPicPr>
            <a:picLocks noChangeAspect="1" noChangeArrowheads="1"/>
          </p:cNvPicPr>
          <p:nvPr/>
        </p:nvPicPr>
        <p:blipFill>
          <a:blip r:embed="rId5" cstate="print"/>
          <a:srcRect/>
          <a:stretch>
            <a:fillRect/>
          </a:stretch>
        </p:blipFill>
        <p:spPr bwMode="auto">
          <a:xfrm>
            <a:off x="2077616" y="4969266"/>
            <a:ext cx="838200" cy="1268046"/>
          </a:xfrm>
          <a:prstGeom prst="rect">
            <a:avLst/>
          </a:prstGeom>
          <a:noFill/>
          <a:scene3d>
            <a:camera prst="isometricOffAxis2Left"/>
            <a:lightRig rig="threePt" dir="t"/>
          </a:scene3d>
          <a:sp3d>
            <a:bevelT w="165100" prst="coolSlant"/>
            <a:bevelB w="165100" prst="coolSlant"/>
          </a:sp3d>
        </p:spPr>
      </p:pic>
      <p:pic>
        <p:nvPicPr>
          <p:cNvPr id="10" name="Picture 3" descr="D:\imagesCAZ7AN3Q.jpg"/>
          <p:cNvPicPr>
            <a:picLocks noChangeAspect="1" noChangeArrowheads="1"/>
          </p:cNvPicPr>
          <p:nvPr/>
        </p:nvPicPr>
        <p:blipFill>
          <a:blip r:embed="rId6" cstate="print">
            <a:lum bright="-21000"/>
          </a:blip>
          <a:srcRect/>
          <a:stretch>
            <a:fillRect/>
          </a:stretch>
        </p:blipFill>
        <p:spPr bwMode="auto">
          <a:xfrm rot="1727551">
            <a:off x="7492832" y="1169185"/>
            <a:ext cx="1371600" cy="12217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1594000" lon="1200000" rev="21594000"/>
            </a:camera>
            <a:lightRig rig="threePt" dir="t"/>
          </a:scene3d>
          <a:sp3d contourW="6350" prstMaterial="matte">
            <a:bevelT w="101600" h="101600"/>
            <a:contourClr>
              <a:srgbClr val="969696"/>
            </a:contourClr>
          </a:sp3d>
        </p:spPr>
      </p:pic>
      <p:pic>
        <p:nvPicPr>
          <p:cNvPr id="11" name="Picture 2" descr="D:\imagesCAMEYDAC.jpg"/>
          <p:cNvPicPr>
            <a:picLocks noChangeAspect="1" noChangeArrowheads="1"/>
          </p:cNvPicPr>
          <p:nvPr/>
        </p:nvPicPr>
        <p:blipFill>
          <a:blip r:embed="rId7" cstate="print">
            <a:lum bright="-25000"/>
          </a:blip>
          <a:srcRect/>
          <a:stretch>
            <a:fillRect/>
          </a:stretch>
        </p:blipFill>
        <p:spPr bwMode="auto">
          <a:xfrm>
            <a:off x="6673794" y="5105400"/>
            <a:ext cx="952500" cy="1248941"/>
          </a:xfrm>
          <a:prstGeom prst="rect">
            <a:avLst/>
          </a:prstGeom>
          <a:noFill/>
          <a:scene3d>
            <a:camera prst="isometricOffAxis2Left"/>
            <a:lightRig rig="threePt" dir="t"/>
          </a:scene3d>
          <a:sp3d>
            <a:bevelT w="165100" prst="coolSlant"/>
            <a:bevelB w="165100" prst="coolSlant"/>
          </a:sp3d>
        </p:spPr>
      </p:pic>
      <p:pic>
        <p:nvPicPr>
          <p:cNvPr id="12" name="Picture 1" descr="D:\imagesCAIBE32N.jpg"/>
          <p:cNvPicPr>
            <a:picLocks noChangeAspect="1" noChangeArrowheads="1"/>
          </p:cNvPicPr>
          <p:nvPr/>
        </p:nvPicPr>
        <p:blipFill>
          <a:blip r:embed="rId8" cstate="print"/>
          <a:srcRect/>
          <a:stretch>
            <a:fillRect/>
          </a:stretch>
        </p:blipFill>
        <p:spPr bwMode="auto">
          <a:xfrm rot="973028">
            <a:off x="5682570" y="218139"/>
            <a:ext cx="1752600" cy="13366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Text Box 8"/>
          <p:cNvSpPr txBox="1">
            <a:spLocks noChangeArrowheads="1"/>
          </p:cNvSpPr>
          <p:nvPr/>
        </p:nvSpPr>
        <p:spPr bwMode="auto">
          <a:xfrm>
            <a:off x="520644" y="1754813"/>
            <a:ext cx="2016125" cy="954107"/>
          </a:xfrm>
          <a:prstGeom prst="rect">
            <a:avLst/>
          </a:prstGeom>
          <a:solidFill>
            <a:srgbClr val="E0F0D4"/>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spAutoFit/>
          </a:bodyPr>
          <a:lstStyle/>
          <a:p>
            <a:pPr eaLnBrk="1" hangingPunct="1"/>
            <a:r>
              <a:rPr lang="es-ES" sz="1300" b="1">
                <a:solidFill>
                  <a:srgbClr val="CC0066"/>
                </a:solidFill>
                <a:effectLst>
                  <a:outerShdw blurRad="38100" dist="38100" dir="2700000" algn="tl">
                    <a:srgbClr val="000000"/>
                  </a:outerShdw>
                </a:effectLst>
                <a:latin typeface="Simplified Arabic" pitchFamily="18" charset="-78"/>
                <a:cs typeface="Simplified Arabic" pitchFamily="18" charset="-78"/>
              </a:rPr>
              <a:t>SECTOR INDUSTRIAL</a:t>
            </a:r>
            <a:r>
              <a:rPr lang="es-ES" sz="1400" b="1">
                <a:solidFill>
                  <a:schemeClr val="accent2"/>
                </a:solidFill>
                <a:latin typeface="Simplified Arabic" pitchFamily="18" charset="-78"/>
                <a:cs typeface="Simplified Arabic" pitchFamily="18" charset="-78"/>
              </a:rPr>
              <a:t> </a:t>
            </a:r>
            <a:r>
              <a:rPr lang="es-ES" sz="1400" b="1">
                <a:solidFill>
                  <a:srgbClr val="000066"/>
                </a:solidFill>
                <a:latin typeface="Simplified Arabic" pitchFamily="18" charset="-78"/>
                <a:cs typeface="Simplified Arabic" pitchFamily="18" charset="-78"/>
              </a:rPr>
              <a:t>para la agricultura primaria y la agroindustria</a:t>
            </a:r>
          </a:p>
        </p:txBody>
      </p:sp>
      <p:sp>
        <p:nvSpPr>
          <p:cNvPr id="14" name="Text Box 9"/>
          <p:cNvSpPr txBox="1">
            <a:spLocks noChangeArrowheads="1"/>
          </p:cNvSpPr>
          <p:nvPr/>
        </p:nvSpPr>
        <p:spPr bwMode="auto">
          <a:xfrm>
            <a:off x="425394" y="4005064"/>
            <a:ext cx="2016125" cy="889411"/>
          </a:xfrm>
          <a:prstGeom prst="rect">
            <a:avLst/>
          </a:prstGeom>
          <a:solidFill>
            <a:srgbClr val="E0F0D4"/>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square">
            <a:spAutoFit/>
          </a:bodyPr>
          <a:lstStyle/>
          <a:p>
            <a:pPr eaLnBrk="1" hangingPunct="1">
              <a:lnSpc>
                <a:spcPct val="150000"/>
              </a:lnSpc>
              <a:spcBef>
                <a:spcPts val="600"/>
              </a:spcBef>
              <a:spcAft>
                <a:spcPts val="600"/>
              </a:spcAft>
            </a:pPr>
            <a:r>
              <a:rPr lang="es-ES" sz="1200" b="1" dirty="0">
                <a:solidFill>
                  <a:srgbClr val="CC0066"/>
                </a:solidFill>
                <a:effectLst>
                  <a:outerShdw blurRad="38100" dist="38100" dir="2700000" algn="tl">
                    <a:srgbClr val="000000"/>
                  </a:outerShdw>
                </a:effectLst>
                <a:latin typeface="Franklin Gothic Book" pitchFamily="34" charset="0"/>
              </a:rPr>
              <a:t>SECTOR SERVICIOS </a:t>
            </a:r>
            <a:r>
              <a:rPr lang="es-ES" sz="1200" b="1" dirty="0">
                <a:solidFill>
                  <a:srgbClr val="000066"/>
                </a:solidFill>
                <a:latin typeface="Franklin Gothic Book" pitchFamily="34" charset="0"/>
              </a:rPr>
              <a:t>para la agricultura primaria y la </a:t>
            </a:r>
            <a:r>
              <a:rPr lang="es-ES" sz="1200" b="1" dirty="0" smtClean="0">
                <a:solidFill>
                  <a:srgbClr val="000066"/>
                </a:solidFill>
                <a:latin typeface="Franklin Gothic Book" pitchFamily="34" charset="0"/>
              </a:rPr>
              <a:t>agroindustria</a:t>
            </a:r>
            <a:endParaRPr lang="es-ES" sz="1200" b="1" dirty="0">
              <a:solidFill>
                <a:srgbClr val="000066"/>
              </a:solidFill>
              <a:latin typeface="Franklin Gothic Book" pitchFamily="34" charset="0"/>
            </a:endParaRPr>
          </a:p>
        </p:txBody>
      </p:sp>
      <p:sp>
        <p:nvSpPr>
          <p:cNvPr id="15" name="Rectangle 10"/>
          <p:cNvSpPr>
            <a:spLocks noChangeArrowheads="1"/>
          </p:cNvSpPr>
          <p:nvPr/>
        </p:nvSpPr>
        <p:spPr bwMode="auto">
          <a:xfrm>
            <a:off x="3016194" y="620688"/>
            <a:ext cx="2663825" cy="503237"/>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nchor="ctr"/>
          <a:lstStyle/>
          <a:p>
            <a:pPr algn="ctr" eaLnBrk="1" hangingPunct="1">
              <a:lnSpc>
                <a:spcPct val="200000"/>
              </a:lnSpc>
            </a:pPr>
            <a:r>
              <a:rPr lang="es-ES" sz="2000" b="1" i="1" spc="300" dirty="0" smtClean="0">
                <a:solidFill>
                  <a:schemeClr val="tx1">
                    <a:lumMod val="20000"/>
                    <a:lumOff val="80000"/>
                  </a:schemeClr>
                </a:solidFill>
                <a:effectLst>
                  <a:outerShdw blurRad="38100" dist="38100" dir="2700000" algn="tl">
                    <a:srgbClr val="FFFFFF"/>
                  </a:outerShdw>
                </a:effectLst>
                <a:latin typeface="Franklin Gothic Book" pitchFamily="34" charset="0"/>
              </a:rPr>
              <a:t>COMPLEJOS </a:t>
            </a:r>
          </a:p>
          <a:p>
            <a:pPr algn="ctr" eaLnBrk="1" hangingPunct="1">
              <a:lnSpc>
                <a:spcPct val="200000"/>
              </a:lnSpc>
            </a:pPr>
            <a:r>
              <a:rPr lang="es-ES" sz="2000" b="1" i="1" spc="300" dirty="0" smtClean="0">
                <a:solidFill>
                  <a:schemeClr val="tx1">
                    <a:lumMod val="20000"/>
                    <a:lumOff val="80000"/>
                  </a:schemeClr>
                </a:solidFill>
                <a:effectLst>
                  <a:outerShdw blurRad="38100" dist="38100" dir="2700000" algn="tl">
                    <a:srgbClr val="FFFFFF"/>
                  </a:outerShdw>
                </a:effectLst>
                <a:latin typeface="Franklin Gothic Book" pitchFamily="34" charset="0"/>
              </a:rPr>
              <a:t>Productivos</a:t>
            </a:r>
            <a:endParaRPr lang="es-ES" sz="2000" b="1" i="1" spc="300" dirty="0">
              <a:solidFill>
                <a:schemeClr val="tx1">
                  <a:lumMod val="20000"/>
                  <a:lumOff val="80000"/>
                </a:schemeClr>
              </a:solidFill>
              <a:effectLst>
                <a:outerShdw blurRad="38100" dist="38100" dir="2700000" algn="tl">
                  <a:srgbClr val="FFFFFF"/>
                </a:outerShdw>
              </a:effectLst>
              <a:latin typeface="Franklin Gothic Book" pitchFamily="34" charset="0"/>
            </a:endParaRPr>
          </a:p>
        </p:txBody>
      </p:sp>
      <p:sp>
        <p:nvSpPr>
          <p:cNvPr id="16" name="Text Box 11"/>
          <p:cNvSpPr txBox="1">
            <a:spLocks noChangeArrowheads="1"/>
          </p:cNvSpPr>
          <p:nvPr/>
        </p:nvSpPr>
        <p:spPr bwMode="auto">
          <a:xfrm>
            <a:off x="3040007" y="3141663"/>
            <a:ext cx="1130300" cy="517525"/>
          </a:xfrm>
          <a:prstGeom prst="rect">
            <a:avLst/>
          </a:prstGeom>
          <a:solidFill>
            <a:srgbClr val="D4FF5B"/>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eaLnBrk="1" hangingPunct="1"/>
            <a:r>
              <a:rPr lang="es-ES" sz="1400" b="1">
                <a:solidFill>
                  <a:srgbClr val="000066"/>
                </a:solidFill>
                <a:latin typeface="Arial" pitchFamily="34" charset="0"/>
              </a:rPr>
              <a:t>Agricultura</a:t>
            </a:r>
          </a:p>
          <a:p>
            <a:pPr eaLnBrk="1" hangingPunct="1"/>
            <a:r>
              <a:rPr lang="es-ES" sz="1400" b="1">
                <a:solidFill>
                  <a:srgbClr val="000066"/>
                </a:solidFill>
                <a:latin typeface="Arial" pitchFamily="34" charset="0"/>
              </a:rPr>
              <a:t> Primaria</a:t>
            </a:r>
          </a:p>
        </p:txBody>
      </p:sp>
      <p:sp>
        <p:nvSpPr>
          <p:cNvPr id="17" name="Text Box 12"/>
          <p:cNvSpPr txBox="1">
            <a:spLocks noChangeArrowheads="1"/>
          </p:cNvSpPr>
          <p:nvPr/>
        </p:nvSpPr>
        <p:spPr bwMode="auto">
          <a:xfrm>
            <a:off x="5056132" y="3213100"/>
            <a:ext cx="1346200" cy="304800"/>
          </a:xfrm>
          <a:prstGeom prst="rect">
            <a:avLst/>
          </a:prstGeom>
          <a:solidFill>
            <a:srgbClr val="B0B6EE"/>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eaLnBrk="1" hangingPunct="1"/>
            <a:r>
              <a:rPr lang="es-ES" sz="1400" b="1" dirty="0">
                <a:solidFill>
                  <a:schemeClr val="bg2">
                    <a:lumMod val="95000"/>
                    <a:lumOff val="5000"/>
                  </a:schemeClr>
                </a:solidFill>
                <a:effectLst>
                  <a:outerShdw blurRad="38100" dist="38100" dir="2700000" algn="tl">
                    <a:srgbClr val="FFFFFF"/>
                  </a:outerShdw>
                </a:effectLst>
                <a:latin typeface="Arial" pitchFamily="34" charset="0"/>
              </a:rPr>
              <a:t>Agroindustria</a:t>
            </a:r>
          </a:p>
        </p:txBody>
      </p:sp>
      <p:sp>
        <p:nvSpPr>
          <p:cNvPr id="18" name="Rectangle 13"/>
          <p:cNvSpPr>
            <a:spLocks noChangeArrowheads="1"/>
          </p:cNvSpPr>
          <p:nvPr/>
        </p:nvSpPr>
        <p:spPr bwMode="auto">
          <a:xfrm>
            <a:off x="2824107" y="2133600"/>
            <a:ext cx="3744912" cy="2303463"/>
          </a:xfrm>
          <a:prstGeom prst="rect">
            <a:avLst/>
          </a:prstGeom>
          <a:noFill/>
          <a:ln w="9525">
            <a:solidFill>
              <a:srgbClr val="EAEAEA"/>
            </a:solid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nchor="ctr"/>
          <a:lstStyle/>
          <a:p>
            <a:endParaRPr lang="en-US"/>
          </a:p>
        </p:txBody>
      </p:sp>
      <p:sp>
        <p:nvSpPr>
          <p:cNvPr id="19" name="Line 14"/>
          <p:cNvSpPr>
            <a:spLocks noChangeShapeType="1"/>
          </p:cNvSpPr>
          <p:nvPr/>
        </p:nvSpPr>
        <p:spPr bwMode="auto">
          <a:xfrm>
            <a:off x="4336994" y="3357563"/>
            <a:ext cx="576263"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0" name="Line 15"/>
          <p:cNvSpPr>
            <a:spLocks noChangeShapeType="1"/>
          </p:cNvSpPr>
          <p:nvPr/>
        </p:nvSpPr>
        <p:spPr bwMode="auto">
          <a:xfrm flipH="1">
            <a:off x="2031944" y="3357563"/>
            <a:ext cx="792163" cy="0"/>
          </a:xfrm>
          <a:prstGeom prst="line">
            <a:avLst/>
          </a:prstGeom>
          <a:noFill/>
          <a:ln w="57150">
            <a:solidFill>
              <a:schemeClr val="tx1"/>
            </a:solidFill>
            <a:round/>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1" name="Text Box 16"/>
          <p:cNvSpPr txBox="1">
            <a:spLocks noChangeArrowheads="1"/>
          </p:cNvSpPr>
          <p:nvPr/>
        </p:nvSpPr>
        <p:spPr bwMode="auto">
          <a:xfrm>
            <a:off x="23612" y="3117850"/>
            <a:ext cx="1957588" cy="646331"/>
          </a:xfrm>
          <a:prstGeom prst="rect">
            <a:avLst/>
          </a:prstGeom>
          <a:noFill/>
          <a:ln w="9525" cap="rnd">
            <a:noFill/>
            <a:prstDash val="sysDot"/>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algn="ctr" eaLnBrk="1" hangingPunct="1"/>
            <a:r>
              <a:rPr lang="es-ES" b="1" dirty="0">
                <a:solidFill>
                  <a:srgbClr val="EAEAEA"/>
                </a:solidFill>
                <a:latin typeface="Dotum" pitchFamily="34" charset="-127"/>
                <a:ea typeface="Dotum" pitchFamily="34" charset="-127"/>
              </a:rPr>
              <a:t>Encadenamiento</a:t>
            </a:r>
          </a:p>
          <a:p>
            <a:pPr algn="ctr" eaLnBrk="1" hangingPunct="1"/>
            <a:r>
              <a:rPr lang="es-ES" b="1" dirty="0">
                <a:solidFill>
                  <a:srgbClr val="EAEAEA"/>
                </a:solidFill>
                <a:latin typeface="Dotum" pitchFamily="34" charset="-127"/>
                <a:ea typeface="Dotum" pitchFamily="34" charset="-127"/>
              </a:rPr>
              <a:t>Hacia atrás</a:t>
            </a:r>
          </a:p>
        </p:txBody>
      </p:sp>
      <p:sp>
        <p:nvSpPr>
          <p:cNvPr id="22" name="Line 17"/>
          <p:cNvSpPr>
            <a:spLocks noChangeShapeType="1"/>
          </p:cNvSpPr>
          <p:nvPr/>
        </p:nvSpPr>
        <p:spPr bwMode="auto">
          <a:xfrm>
            <a:off x="6569019" y="3357563"/>
            <a:ext cx="5048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3" name="Text Box 18"/>
          <p:cNvSpPr txBox="1">
            <a:spLocks noChangeArrowheads="1"/>
          </p:cNvSpPr>
          <p:nvPr/>
        </p:nvSpPr>
        <p:spPr bwMode="auto">
          <a:xfrm>
            <a:off x="7588194" y="381000"/>
            <a:ext cx="1439862" cy="646331"/>
          </a:xfrm>
          <a:prstGeom prst="rect">
            <a:avLst/>
          </a:prstGeom>
          <a:solidFill>
            <a:srgbClr val="002060"/>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spAutoFit/>
          </a:bodyPr>
          <a:lstStyle/>
          <a:p>
            <a:pPr algn="ctr" eaLnBrk="1" hangingPunct="1"/>
            <a:r>
              <a:rPr lang="es-ES" sz="1200" b="1" dirty="0">
                <a:solidFill>
                  <a:srgbClr val="FFFF00"/>
                </a:solidFill>
                <a:latin typeface="Verdana" pitchFamily="34" charset="0"/>
              </a:rPr>
              <a:t>Sector </a:t>
            </a:r>
          </a:p>
          <a:p>
            <a:pPr algn="ctr" eaLnBrk="1" hangingPunct="1"/>
            <a:r>
              <a:rPr lang="es-ES" sz="1200" b="1" dirty="0">
                <a:solidFill>
                  <a:srgbClr val="FFFF00"/>
                </a:solidFill>
                <a:latin typeface="Verdana" pitchFamily="34" charset="0"/>
              </a:rPr>
              <a:t>Comercio </a:t>
            </a:r>
          </a:p>
          <a:p>
            <a:pPr algn="ctr" eaLnBrk="1" hangingPunct="1"/>
            <a:r>
              <a:rPr lang="es-ES" sz="1200" b="1" dirty="0">
                <a:solidFill>
                  <a:srgbClr val="FFFF00"/>
                </a:solidFill>
                <a:latin typeface="Verdana" pitchFamily="34" charset="0"/>
              </a:rPr>
              <a:t>Internacional</a:t>
            </a:r>
          </a:p>
        </p:txBody>
      </p:sp>
      <p:sp>
        <p:nvSpPr>
          <p:cNvPr id="24" name="Text Box 19"/>
          <p:cNvSpPr txBox="1">
            <a:spLocks noChangeArrowheads="1"/>
          </p:cNvSpPr>
          <p:nvPr/>
        </p:nvSpPr>
        <p:spPr bwMode="auto">
          <a:xfrm>
            <a:off x="7588194" y="2209800"/>
            <a:ext cx="1355725" cy="523220"/>
          </a:xfrm>
          <a:prstGeom prst="rect">
            <a:avLst/>
          </a:prstGeom>
          <a:solidFill>
            <a:srgbClr val="F0FFC5"/>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spAutoFit/>
          </a:bodyPr>
          <a:lstStyle/>
          <a:p>
            <a:pPr algn="ctr" eaLnBrk="1" hangingPunct="1"/>
            <a:r>
              <a:rPr lang="es-ES" sz="1400" b="1" dirty="0">
                <a:solidFill>
                  <a:schemeClr val="bg1">
                    <a:lumMod val="75000"/>
                  </a:schemeClr>
                </a:solidFill>
                <a:latin typeface="Simplified Arabic" pitchFamily="18" charset="-78"/>
                <a:cs typeface="Simplified Arabic" pitchFamily="18" charset="-78"/>
              </a:rPr>
              <a:t>Agroindustria</a:t>
            </a:r>
          </a:p>
          <a:p>
            <a:pPr algn="ctr" eaLnBrk="1" hangingPunct="1"/>
            <a:r>
              <a:rPr lang="es-ES" sz="1400" b="1" dirty="0">
                <a:solidFill>
                  <a:schemeClr val="bg1">
                    <a:lumMod val="75000"/>
                  </a:schemeClr>
                </a:solidFill>
                <a:latin typeface="Simplified Arabic" pitchFamily="18" charset="-78"/>
                <a:cs typeface="Simplified Arabic" pitchFamily="18" charset="-78"/>
              </a:rPr>
              <a:t>Alimentaria</a:t>
            </a:r>
          </a:p>
        </p:txBody>
      </p:sp>
      <p:sp>
        <p:nvSpPr>
          <p:cNvPr id="25" name="Text Box 20"/>
          <p:cNvSpPr txBox="1">
            <a:spLocks noChangeArrowheads="1"/>
          </p:cNvSpPr>
          <p:nvPr/>
        </p:nvSpPr>
        <p:spPr bwMode="auto">
          <a:xfrm>
            <a:off x="7721544" y="3703638"/>
            <a:ext cx="1355725" cy="639762"/>
          </a:xfrm>
          <a:prstGeom prst="rect">
            <a:avLst/>
          </a:prstGeom>
          <a:solidFill>
            <a:srgbClr val="E0F1F2"/>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algn="ctr" eaLnBrk="1" hangingPunct="1"/>
            <a:r>
              <a:rPr lang="es-ES" sz="1200" b="1">
                <a:solidFill>
                  <a:srgbClr val="000066"/>
                </a:solidFill>
                <a:latin typeface="Verdana" pitchFamily="34" charset="0"/>
              </a:rPr>
              <a:t>Agroindustria</a:t>
            </a:r>
          </a:p>
          <a:p>
            <a:pPr algn="ctr" eaLnBrk="1" hangingPunct="1"/>
            <a:r>
              <a:rPr lang="es-ES" sz="1200" b="1">
                <a:solidFill>
                  <a:srgbClr val="000066"/>
                </a:solidFill>
                <a:latin typeface="Verdana" pitchFamily="34" charset="0"/>
              </a:rPr>
              <a:t> para la </a:t>
            </a:r>
          </a:p>
          <a:p>
            <a:pPr algn="ctr" eaLnBrk="1" hangingPunct="1"/>
            <a:r>
              <a:rPr lang="es-ES" sz="1200" b="1">
                <a:solidFill>
                  <a:srgbClr val="000066"/>
                </a:solidFill>
                <a:latin typeface="Verdana" pitchFamily="34" charset="0"/>
              </a:rPr>
              <a:t>Industria</a:t>
            </a:r>
          </a:p>
        </p:txBody>
      </p:sp>
      <p:sp>
        <p:nvSpPr>
          <p:cNvPr id="26" name="Text Box 21"/>
          <p:cNvSpPr txBox="1">
            <a:spLocks noChangeArrowheads="1"/>
          </p:cNvSpPr>
          <p:nvPr/>
        </p:nvSpPr>
        <p:spPr bwMode="auto">
          <a:xfrm>
            <a:off x="7717380" y="4648200"/>
            <a:ext cx="992579" cy="646331"/>
          </a:xfrm>
          <a:prstGeom prst="rect">
            <a:avLst/>
          </a:prstGeom>
          <a:solidFill>
            <a:schemeClr val="accent1">
              <a:lumMod val="50000"/>
            </a:schemeClr>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algn="ctr" eaLnBrk="1" hangingPunct="1"/>
            <a:r>
              <a:rPr lang="es-ES" sz="1200" b="1" dirty="0">
                <a:solidFill>
                  <a:schemeClr val="accent3">
                    <a:lumMod val="20000"/>
                    <a:lumOff val="80000"/>
                  </a:schemeClr>
                </a:solidFill>
                <a:latin typeface="Verdana" pitchFamily="34" charset="0"/>
              </a:rPr>
              <a:t>Sector </a:t>
            </a:r>
          </a:p>
          <a:p>
            <a:pPr algn="ctr" eaLnBrk="1" hangingPunct="1"/>
            <a:r>
              <a:rPr lang="es-ES" sz="1200" b="1" dirty="0">
                <a:solidFill>
                  <a:schemeClr val="accent3">
                    <a:lumMod val="20000"/>
                    <a:lumOff val="80000"/>
                  </a:schemeClr>
                </a:solidFill>
                <a:latin typeface="Verdana" pitchFamily="34" charset="0"/>
              </a:rPr>
              <a:t>Comercio</a:t>
            </a:r>
          </a:p>
          <a:p>
            <a:pPr algn="ctr" eaLnBrk="1" hangingPunct="1"/>
            <a:r>
              <a:rPr lang="es-ES" sz="1200" b="1" dirty="0">
                <a:solidFill>
                  <a:schemeClr val="accent3">
                    <a:lumMod val="20000"/>
                    <a:lumOff val="80000"/>
                  </a:schemeClr>
                </a:solidFill>
                <a:latin typeface="Verdana" pitchFamily="34" charset="0"/>
              </a:rPr>
              <a:t> Nacional</a:t>
            </a:r>
          </a:p>
        </p:txBody>
      </p:sp>
      <p:sp>
        <p:nvSpPr>
          <p:cNvPr id="27" name="Line 22"/>
          <p:cNvSpPr>
            <a:spLocks noChangeShapeType="1"/>
          </p:cNvSpPr>
          <p:nvPr/>
        </p:nvSpPr>
        <p:spPr bwMode="auto">
          <a:xfrm flipH="1">
            <a:off x="7207194" y="908051"/>
            <a:ext cx="9525" cy="4121150"/>
          </a:xfrm>
          <a:prstGeom prst="line">
            <a:avLst/>
          </a:prstGeom>
          <a:noFill/>
          <a:ln w="57150">
            <a:solidFill>
              <a:schemeClr val="tx1"/>
            </a:solidFill>
            <a:round/>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8" name="Line 23"/>
          <p:cNvSpPr>
            <a:spLocks noChangeShapeType="1"/>
          </p:cNvSpPr>
          <p:nvPr/>
        </p:nvSpPr>
        <p:spPr bwMode="auto">
          <a:xfrm>
            <a:off x="7216719" y="908050"/>
            <a:ext cx="2889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9" name="Line 24"/>
          <p:cNvSpPr>
            <a:spLocks noChangeShapeType="1"/>
          </p:cNvSpPr>
          <p:nvPr/>
        </p:nvSpPr>
        <p:spPr bwMode="auto">
          <a:xfrm>
            <a:off x="7216719" y="2514600"/>
            <a:ext cx="2889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0" name="Line 25"/>
          <p:cNvSpPr>
            <a:spLocks noChangeShapeType="1"/>
          </p:cNvSpPr>
          <p:nvPr/>
        </p:nvSpPr>
        <p:spPr bwMode="auto">
          <a:xfrm>
            <a:off x="7216719" y="3789363"/>
            <a:ext cx="2889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1" name="Line 26"/>
          <p:cNvSpPr>
            <a:spLocks noChangeShapeType="1"/>
          </p:cNvSpPr>
          <p:nvPr/>
        </p:nvSpPr>
        <p:spPr bwMode="auto">
          <a:xfrm>
            <a:off x="7216719" y="5029200"/>
            <a:ext cx="2889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2" name="Text Box 29"/>
          <p:cNvSpPr txBox="1">
            <a:spLocks noChangeArrowheads="1"/>
          </p:cNvSpPr>
          <p:nvPr/>
        </p:nvSpPr>
        <p:spPr bwMode="auto">
          <a:xfrm>
            <a:off x="7162800" y="2981980"/>
            <a:ext cx="1957588" cy="646331"/>
          </a:xfrm>
          <a:prstGeom prst="rect">
            <a:avLst/>
          </a:prstGeom>
          <a:noFill/>
          <a:ln w="9525" cap="rnd">
            <a:noFill/>
            <a:prstDash val="sysDot"/>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algn="ctr" eaLnBrk="1" hangingPunct="1"/>
            <a:r>
              <a:rPr lang="es-ES" b="1" dirty="0">
                <a:solidFill>
                  <a:schemeClr val="tx1">
                    <a:lumMod val="20000"/>
                    <a:lumOff val="80000"/>
                  </a:schemeClr>
                </a:solidFill>
                <a:latin typeface="Dotum" pitchFamily="34" charset="-127"/>
                <a:ea typeface="Dotum" pitchFamily="34" charset="-127"/>
              </a:rPr>
              <a:t>Encadenamiento</a:t>
            </a:r>
          </a:p>
          <a:p>
            <a:pPr algn="ctr" eaLnBrk="1" hangingPunct="1"/>
            <a:r>
              <a:rPr lang="es-ES" b="1" dirty="0">
                <a:solidFill>
                  <a:schemeClr val="tx1">
                    <a:lumMod val="20000"/>
                    <a:lumOff val="80000"/>
                  </a:schemeClr>
                </a:solidFill>
                <a:latin typeface="Dotum" pitchFamily="34" charset="-127"/>
                <a:ea typeface="Dotum" pitchFamily="34" charset="-127"/>
              </a:rPr>
              <a:t>Hacia adelante</a:t>
            </a:r>
          </a:p>
        </p:txBody>
      </p:sp>
      <p:sp>
        <p:nvSpPr>
          <p:cNvPr id="33" name="Line 31"/>
          <p:cNvSpPr>
            <a:spLocks noChangeShapeType="1"/>
          </p:cNvSpPr>
          <p:nvPr/>
        </p:nvSpPr>
        <p:spPr bwMode="auto">
          <a:xfrm flipH="1">
            <a:off x="1600144" y="3357563"/>
            <a:ext cx="431800" cy="792162"/>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4" name="Line 32"/>
          <p:cNvSpPr>
            <a:spLocks noChangeShapeType="1"/>
          </p:cNvSpPr>
          <p:nvPr/>
        </p:nvSpPr>
        <p:spPr bwMode="auto">
          <a:xfrm flipH="1" flipV="1">
            <a:off x="1528707" y="2565400"/>
            <a:ext cx="503237" cy="792163"/>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5" name="Text Box 37"/>
          <p:cNvSpPr txBox="1">
            <a:spLocks noChangeArrowheads="1"/>
          </p:cNvSpPr>
          <p:nvPr/>
        </p:nvSpPr>
        <p:spPr bwMode="auto">
          <a:xfrm>
            <a:off x="3320994" y="6400800"/>
            <a:ext cx="2597150" cy="228600"/>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eaLnBrk="1" hangingPunct="1"/>
            <a:r>
              <a:rPr lang="es-ES" sz="900" dirty="0">
                <a:latin typeface="Arial" pitchFamily="34" charset="0"/>
              </a:rPr>
              <a:t>FUENTE: Adaptado de </a:t>
            </a:r>
            <a:r>
              <a:rPr lang="es-ES" sz="900" dirty="0" err="1">
                <a:latin typeface="Arial" pitchFamily="34" charset="0"/>
              </a:rPr>
              <a:t>Trejos</a:t>
            </a:r>
            <a:r>
              <a:rPr lang="es-ES" sz="900" dirty="0">
                <a:latin typeface="Arial" pitchFamily="34" charset="0"/>
              </a:rPr>
              <a:t> y Santana, 1991 </a:t>
            </a:r>
          </a:p>
        </p:txBody>
      </p:sp>
      <p:pic>
        <p:nvPicPr>
          <p:cNvPr id="36" name="Picture 40" descr="j0283229"/>
          <p:cNvPicPr>
            <a:picLocks noChangeAspect="1" noChangeArrowheads="1" noCrop="1"/>
          </p:cNvPicPr>
          <p:nvPr/>
        </p:nvPicPr>
        <p:blipFill>
          <a:blip r:embed="rId9" cstate="print"/>
          <a:srcRect/>
          <a:stretch>
            <a:fillRect/>
          </a:stretch>
        </p:blipFill>
        <p:spPr bwMode="auto">
          <a:xfrm>
            <a:off x="2897132" y="3933825"/>
            <a:ext cx="1146175" cy="941388"/>
          </a:xfrm>
          <a:prstGeom prst="rect">
            <a:avLst/>
          </a:prstGeom>
          <a:noFill/>
          <a:effectLst>
            <a:outerShdw blurRad="76200" dir="18900000" sy="23000" kx="-1200000" algn="bl" rotWithShape="0">
              <a:prstClr val="black">
                <a:alpha val="20000"/>
              </a:prstClr>
            </a:outerShdw>
          </a:effectLst>
          <a:scene3d>
            <a:camera prst="isometricOffAxis1Right"/>
            <a:lightRig rig="threePt" dir="t"/>
          </a:scene3d>
          <a:sp3d>
            <a:bevelT w="165100" prst="coolSlant"/>
          </a:sp3d>
        </p:spPr>
      </p:pic>
      <p:pic>
        <p:nvPicPr>
          <p:cNvPr id="37" name="Picture 2" descr="http://t2.gstatic.com/images?q=tbn:ANd9GcQTdaOyVD0DAMmYG8BXGt_oMGCZCHuTdx-urBpxCCNYbHpjepcKwYl2bx9ifA"/>
          <p:cNvPicPr>
            <a:picLocks noChangeAspect="1" noChangeArrowheads="1"/>
          </p:cNvPicPr>
          <p:nvPr/>
        </p:nvPicPr>
        <p:blipFill>
          <a:blip r:embed="rId10" cstate="print"/>
          <a:stretch>
            <a:fillRect/>
          </a:stretch>
        </p:blipFill>
        <p:spPr bwMode="auto">
          <a:xfrm>
            <a:off x="3625794" y="4800600"/>
            <a:ext cx="1166632" cy="1123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a:sp3d>
            <a:bevelT w="165100" prst="coolSlant"/>
          </a:sp3d>
        </p:spPr>
      </p:pic>
      <p:pic>
        <p:nvPicPr>
          <p:cNvPr id="38" name="Picture 4" descr="D:\imagesCALXGPUQ.jpg"/>
          <p:cNvPicPr>
            <a:picLocks noChangeAspect="1" noChangeArrowheads="1"/>
          </p:cNvPicPr>
          <p:nvPr/>
        </p:nvPicPr>
        <p:blipFill>
          <a:blip r:embed="rId11" cstate="print">
            <a:lum bright="-21000"/>
          </a:blip>
          <a:srcRect/>
          <a:stretch>
            <a:fillRect/>
          </a:stretch>
        </p:blipFill>
        <p:spPr bwMode="auto">
          <a:xfrm>
            <a:off x="4997394" y="3886200"/>
            <a:ext cx="1576148" cy="1171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prstMaterial="matte">
            <a:bevelT w="222250" prst="coolSlant"/>
            <a:bevelB w="165100" prst="coolSlant"/>
          </a:sp3d>
        </p:spPr>
      </p:pic>
      <p:pic>
        <p:nvPicPr>
          <p:cNvPr id="39" name="Picture 11" descr="D:\imagesCAL1X56K.jpg"/>
          <p:cNvPicPr>
            <a:picLocks noChangeAspect="1" noChangeArrowheads="1"/>
          </p:cNvPicPr>
          <p:nvPr/>
        </p:nvPicPr>
        <p:blipFill>
          <a:blip r:embed="rId12" cstate="print">
            <a:lum bright="-16000"/>
          </a:blip>
          <a:srcRect/>
          <a:stretch>
            <a:fillRect/>
          </a:stretch>
        </p:blipFill>
        <p:spPr bwMode="auto">
          <a:xfrm rot="713204">
            <a:off x="7759837" y="5334000"/>
            <a:ext cx="1436949" cy="1076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0" name="Picture 15" descr="http://t2.gstatic.com/images?q=tbn:ANd9GcTfjaOWQGduEOHPncA5fFTrnmE82ARaGnX_3H323nA7WPPy3R9dS687ol3j"/>
          <p:cNvPicPr>
            <a:picLocks noChangeAspect="1" noChangeArrowheads="1"/>
          </p:cNvPicPr>
          <p:nvPr/>
        </p:nvPicPr>
        <p:blipFill>
          <a:blip r:embed="rId13" cstate="print">
            <a:lum bright="-31000"/>
          </a:blip>
          <a:srcRect/>
          <a:stretch>
            <a:fillRect/>
          </a:stretch>
        </p:blipFill>
        <p:spPr bwMode="auto">
          <a:xfrm>
            <a:off x="107504" y="4984203"/>
            <a:ext cx="1085850" cy="1181101"/>
          </a:xfrm>
          <a:prstGeom prst="rect">
            <a:avLst/>
          </a:prstGeom>
          <a:noFill/>
          <a:scene3d>
            <a:camera prst="isometricOffAxis1Right"/>
            <a:lightRig rig="threePt" dir="t"/>
          </a:scene3d>
          <a:sp3d>
            <a:bevelT w="165100" prst="coolSlant"/>
          </a:sp3d>
        </p:spPr>
      </p:pic>
      <p:pic>
        <p:nvPicPr>
          <p:cNvPr id="41" name="Picture 23" descr="http://t3.gstatic.com/images?q=tbn:ANd9GcSpYzaGRRfQDKhUbWRe3dAML4HWQju-GBoNlb93uwfxwyNYgrQPzDF6cNHmfA"/>
          <p:cNvPicPr>
            <a:picLocks noChangeAspect="1" noChangeArrowheads="1"/>
          </p:cNvPicPr>
          <p:nvPr/>
        </p:nvPicPr>
        <p:blipFill>
          <a:blip r:embed="rId14" cstate="print">
            <a:lum bright="-11000"/>
          </a:blip>
          <a:srcRect/>
          <a:stretch>
            <a:fillRect/>
          </a:stretch>
        </p:blipFill>
        <p:spPr bwMode="auto">
          <a:xfrm>
            <a:off x="1691680" y="304800"/>
            <a:ext cx="1408157" cy="1396223"/>
          </a:xfrm>
          <a:prstGeom prst="rect">
            <a:avLst/>
          </a:prstGeom>
          <a:noFill/>
          <a:effectLst>
            <a:outerShdw blurRad="152400" dist="317500" dir="5400000" sx="90000" sy="-19000" rotWithShape="0">
              <a:prstClr val="black">
                <a:alpha val="15000"/>
              </a:prstClr>
            </a:outerShdw>
          </a:effectLst>
          <a:scene3d>
            <a:camera prst="isometricOffAxis2Left"/>
            <a:lightRig rig="threePt" dir="t"/>
          </a:scene3d>
          <a:sp3d>
            <a:bevelT w="165100" prst="coolSlant"/>
            <a:bevelB w="165100" prst="coolSlant"/>
          </a:sp3d>
        </p:spPr>
      </p:pic>
      <p:sp>
        <p:nvSpPr>
          <p:cNvPr id="42" name="AutoShape 25" descr="data:image/jpg;base64,/9j/4AAQSkZJRgABAQAAAQABAAD/2wBDAAkGBwgHBgkIBwgKCgkLDRYPDQwMDRsUFRAWIB0iIiAdHx8kKDQsJCYxJx8fLT0tMTU3Ojo6Iys/RD84QzQ5Ojf/2wBDAQoKCg0MDRoPDxo3JR8lNzc3Nzc3Nzc3Nzc3Nzc3Nzc3Nzc3Nzc3Nzc3Nzc3Nzc3Nzc3Nzc3Nzc3Nzc3Nzc3Nzf/wAARCACNALkDASIAAhEBAxEB/8QAHAAAAQUBAQEAAAAAAAAAAAAAAAMEBQYHAQII/8QAPBAAAgEDAwEGBQMDAgMJAAAAAQIDAAQRBRIhMQYTIkFRYRRxgZGhBzJCI7HRUsFigvAVFyQzQ3KS4fH/xAAaAQADAQEBAQAAAAAAAAAAAAAAAgMBBAUG/8QAJhEAAgICAgICAgIDAAAAAAAAAAECEQMSITEEURNBYcFCcYGx8P/aAAwDAQACEQMRAD8A3GiiigAooooAKKKKACiiigAoorhOKAO0Ui8wFN5bkDoaj8+PbWxtWPqKYpcEtgHj3p0kgPmKsuVaFFKK4K7QAUUUUAFFFFABRRRQAUUUUAFcJrtNbucRITmgD3LcJH1P5plLqqIccVX9Vv5zHvgBYc/3qoT61LJOVBZTnHI4qbmhWzSv+3IQPEwri6/bsMhulZyplDMJbmNUIznvFz/eo+51Fre6SK2laRG/c5Iwp+fQ59qFmiZbNej1aF+jU6juUfo1ZFbavcJJk4wffk1adJ1jLgSyKB6781qyJmpl6DA03vJ1hQsxwB70jY3ImTOfzUR2pndLJwOhNTzt68FsSTkNNU7QRW0bSGTwZ/3qKsu00VwhCzrnnJJ6DH/7WZ9oL+9SZu4leMZ/i2KrsGpXcDsS2d3Xyz7GvIy+HKf3yejCeJcUfQtvqPxCiWNQ2eQN3l6kU9t9QUylCWPH5rLeyOuiWPaXbf1kPr6j71o+lTxBRM7KCR6fb51HwvNzeLkeKacl9EfJ8ZJbRLJZzbxg/mnVRljy4ILkE9X61JE19JdpM887RXgtgcUmZiPKtoG6F6KRWRj5cV7D+tFMLPdFcBzXaw0KKKKAOHpVc7S3jWtq7L18qsZ6VCa5aLdRiORcozgHmsYGL692juOdgi3eIZYE+3TNVG47S3qggyRZPRQlWHtXoFz8U5to2KZIwT0NQFp2Ovb242RuscMcPe3FxMpVIjnG3nk8lRn3J6CkfxiuiRtb671EtJapHCpZUWNssxYgdWOAASc+2fanl1rtva9rX7+wEekpcdz3TlwdobYXznJPBJA4zkU30PTjZ2UsE7rKZHJbGSpHQdRyPpTq90pNWvLR7maZVjIVihyxUnoM55BOahvDdoVNXRb/ANUbS20js7a32kqlu8lwq7oVDB0ZSRknOOmfrUJ+m09zrl7cWdxPcDMBkjnRMiJl/wBXsRx71ZO2XwKaCnZwRXc1vDBHB8QFztZQCrZPG7GOODg46c017Bw6f2djmktTc3F1OgRiwCKF6njp1HvTqUFwVdWaBpyXVtHaJcEPIY8u6DCk5+Q8sU41uwNzasUJJPUV60qZrq0G9GRkf9rddvlmpZR4aq1suTU9XaMV1zs6Q7bkIUk4JHXHpVPutAmjfiPI69K+jr7ToLyMpMOPLjpUBcdj43ZmXu29M+f0rmeOafJVSi+zKuyej3HxHhQ5P9q1vRNOkjgXveCB6c0607QIbPDMo3Y5walkhjj5FccvCnky7dFsvkrTVHmCLu15Oa9uwwfFXJWIBpBic4wc/KvZx41GNI4JN2NL3XLGxuIoLiYrLLu2KI3fO3r+0HH1r1p+s2epxu9k5cI7RtujZSGGMjDAHzH3rB/1jN5b9rJ1glnEJRBySFXI3Hpx5+lef0m1G+XVnWC6iWW5j2KbqQmNDuHO3OWPoAR8xRtyVWO1S7o3m/1W205FNxJhpG2xRKNzyN6Ko5JrthqDXVsZZoHt3RmWSKRgSmPUg46YP1qINhHp9jfXkEjXuqG2kPxEpDO7BSQoA/auceFcD59axXTtU1TXd66ld3Um1ljVFBVcquDkDjdgAZOT4TTSlRzyf0j6RRzxS6nIqm6Hrtrb9nNNknuGndkERIbczMOD09KtNncxXEYkhYsrdCQQfzWSoaLY6ooopRwpCWMMVyOjZpeuEUAUnXtJZ2cxw7hkniqkbK7h+OVYnjDwbeSPGdynH2B+1a5NbrIOQKjLvSUk5IH1FRnjsRxMe1m11Bp43s1iZDBGCrEqQwQAjA9x+aW0ewnuAO9MCSA/tZmH5rRJ9CiUkkqPak4dCty4KmMt09DUHhsEqdkHdxTajHexFR/WlSQHkhmUkZx5eE/2p/o2jQROrTEAefXFONVgsNDjFxdzFSx8ES8vIR/p8/r5UhEuqX6RnXIpLXS522IsUhEvP7e9YYOD7Y9+uaSSePsxyi3S5ZalvrS1YqZO9lPVIVLt+On1qSt5e9jDd2yD0bGfwTVJmvLTsnPuhu7OOyLhZrVpQNv/ABp79MqevUc9bhp+oWuoQCaznimRuhjcMPxXRizbPVjr+xp2h1NtNsHliXdJg7F9T0A+pIFNez+o3IZrDU23X0UCSsR0cHIyPqCPtUXrcsmp9pbOwhWTu4nMruEJTKjwqT05Jz/y14uLnULLXbe4uAsynEDpFAwdEY5D9eRkDI98+Vc2eeT5rinUf32Xio602SNrfX+sNcvauIYIZWiTA5cqcMfvkD5U4tJNVigkF0ySDIEbhdrfUZI+v4qIs7g6LdX1lcQ3BsriZpobiKMt3ZY5ZGAyRgkkHpg+opXRoI9P7ya2a5NiihQs7Endk5I3cjqOPao76zvlyb9/X+qNq1+BPTdS1GXs9p+oG5WWR9nexkHLgkA4I6EdfpScVvINYntbW4kZIYldy/O0tkqv25+oplo4m0zRNEuo4Z8INlxbtGdzKxxuA65U8+4JpzLcy6V2iurkwSz2t1GqzrGMvGV/awHVgQcHHIwKjFZXFpt1/noZuN+xlqEUV5KLXWIYJoJpBCZFTZJEzcKepDAnA9iRUI36dta6hJ8HOsEf8doGcf8Axz1FWySK21S4j+FWTu1dZXdkYZ2nIHPuAfpjzqUmO5nckAAeRq+DLTax3X/ezX+TOtR0HVLHUIhbX73EbxSB2llA27lZQRhck5wc+1Vh+z/aRRJEbRZzNHxLbSZKyYA3ckHkLz67j61qFx/4m6cs3GcL7j/o0pa2jbucEHmrLPksyUYsrP6d6drOmYtr60+HgMeQMghGyeMZznkfatT09W2jJB+lMbG23EZGT64qahjEaAV1Y7lyyMqXCFKKKKsIFFFI3D7E64J4FY3Ss1KxlqerR2h7tcNJ558qRi1Deu535Izk8Yqldp9QaK4jJJyzbW+YNPdOvxJahmZV8JGWPGa4s+fWNopjjcqLDe3myB5XVgqfubg8VXNf1yPR4/inw8pykUQP/mN/geZ8qcNqC7W8SncoIwwzk8Y/eT/aqNYwt2q7QSt3wFtBmGEk/tjXq2D1JIz9vSoYMznbJefJ4ILXt8IW0e51XU9VmuxbC8v2UbJZABHb+nXgD0Hr6mrKvZC6vM3mu6lPdzxjvBFHIUx8j18vLFc0i/gTda2sSxRQOVdOpIP8icHJz51ZIZ5NhVyd6+FgPI+RPPp5mqRyRbqRz+P4NR3m7f7Ijs4lteS3un3Ucct5b4e3nnRXkaFslMkjqCCp/wDb71zsrdNpOvz6S/ht7hWnt18o2ziRB7ZwwHo1N2VrDtZp1zERslE0EmD/AB8LLn65+9eu1+2y1zSr5PCwvEBP/DIpB/IFSclFSjD+PKO9R6ddnvtDqF/bXOsJZzGKWOziePacYYzEZ+oGKdS6jJe63baa87wXNv3onCHaZYyh2SJ7Zz8iKU1w23eXks1rDKVsVY71zvwXIU88jKg4ppaXdteXdlNNbwjUFg7yUY8SK6bsof8ASSCPmCK7Yy3W3s4JKpO39/sZveX0eiwyi9u5Z31T4XPegMYxKVxnHUgAZqVuLi5m1Kz0qW4uLOJopZSDKDJMysMKHHoDnjnGPSo7uoJtIuI9RsYUaJ5J0tu68BbLESA5O7PBz6k9KeGKxvBptvcWsLWstqZ2UjgNhCCvp+5qaqFS+rGl7q0gWwSJ9TIjvWSaFyqzY7pm2ZB5xgHk55o1PVXFvpUUl7GJXhe6knTxZRQdikgfyYrnj+JrmmXts9npax2dvC6TfEFVTHcxN4Q6/wDEd4GfnTq0gWC61MaRDaWiWhCOWQlpCR3nXI2L4j08yT5UvLFt+x7pd4dS1OB7eTNvNp/ehc8B94B+o5FTElgzqVKZVhg/71VUtrRb+xuYdPhitJI2meYxbzG8hDYIyNqnJJb1A6VehcRhlTJy3TimjFPs6cUpU0yHj0VwTnHOeT8gP9qewaWinLn6CnyyIwypGM4pQU8ccV0VcmeI4kjXCAAV7ooqgoUUUUAFMtQLAKF9Oae02vo98eQMkUmRXFjR7Mq/UBSvdsD0lVjjHr8q52auC1u6hiGXnrjqPYj09RUz2z0t7uzMcIzIeFUDqciq/wBn4mjuJUx1HA+VeVlTeL+i0eMtkvOPiIUQyhFYFQwl4OPmwHl5Z+tREGmabpc6GGzgXjKSIGByQcEHjPQ1PKJAC43AhwxwW4z6nA9fNs/KmV9bby3AJIOSvPIOeoz6nqxNefinOHC6OvyMUZxtogNBv3XWpBKcgytBLwOhG5T9sj/lFX+zDPB3TZG3+kx+nBHQDqOgJxWdGzki125aMHbJbCU8dCp4P3x960SynBs1uSdv9Pa7HPz6/fpivScG2pI4sUqTixG27OaeHe7ugsk+/wARbIOQPn7Ua1Y2eqyxd+UaKPH9JmyODxWa6pqlzrnfoL6SNI5igVF42k5YjB4bPGeeKjoLONLw77u8aEJ4iZA2Cf5YOB/ivVxwxqPK5ZCcpXwzYX06KVSHUHcgQ5zygJ4+XJ+9eU0qCOZZkXEkaFIm841OMge3FZjpuuXWkaixn1e9FsrvbJvUSEADwkqSeeV9eprV9Dhv00i0TV3SW/WMCd4/2s3qOB7eVXiodJEqsYwaNDbwyCHwyScs/J88458smi00a2tI2WFArMu0sCeF/wBIyeB7DFTndcdK8mKm1j6DUjrXS7NMK8SmMxiIgj/0xyF+QNe7rS9MuZ2ublRMoXxkceHrhsHkZPANPZUMcLMFyR5etMJJ5Y3aBbcF5wQiqQOgP7j5VyeS4xXBXHC+xC+s4b29E8cPfiLAjbqvqVI3DPQdeKkGucl2Yosm4sZQeIvXg+30qvSXen2lxBErvp8quqSwQKNu5gOox5/6vcGnMF6O/vYrCzluZEKytIY+GJ4CluBkAdOuMV5jzSOpY0icjnAlLJNMY153kAoWPkfxwPWpO0vpf23ERXPTb4gfrVRmuY8m3tLpUgIMk0ca+IAt4tuOmeeucc1I2l7AHLG9kZFwqNkY+ROME5quLOzJQLepBGRXajtNuN8a95kSN+4e/tUjXfGWysg1QUUUUxgVwjNdooAjb2xLyKycgHOPT/NVubQ/hL34mBf6JblccqfP6VdqTkiWQYYdfQ4qMsEZWNsyotYgFwFB48J/x4f7VyWyZypZeTgEsCT09W5+2BVpNhATyje/jb/NcFhbgYVCB7Ma5V4KTLPPaop7aNlmdUy7R7Bx5Zzj74r3rEDaP2XvZJNokeFlRCeeR+cdcVdI4Uj/AGKAao/6rQ3J0dprYqSit4WXOcjmuzHiUas57Mg7L3Clru1dJO+SRncqOADx1z1qSuhawRtOsT/0hvwrAlsckcN581U7a/s0u734q5u7ZXRObTBZmAAIbJ48z868R3+lAOXudWlmwe6DOgU+m4enrV04VTQlSu0STaja6mJO7VoS04bBTcANgB8+hx71r/YjtXLrEMUN/bd0xi/p3CsCszDqMfxYAZx54NfPtiJm2IkhhBOd5AzjAHn86sOj6tf6BfQ3MEj3awOwUnAWMyLtzj1+fFJKSVUNGFuz6S2qB1o2L61jy/qdqti6w3aWs0jYG1iSVOeeVIHP44qbH6lnu7eabSjDDMMxu0o8WOuB1zweuKX5kXWFs0S4gR4SCT5HjyqDvbSR3lMeZWVcxSDarRn2J8/xVR/71o0PetbQ/DsdqEl1z55ztIPFSNt2j7y4HxFgIlfapZLkhckZUHI67eRXPmlsrGjBpjl7y3htLl7e6nWbPeJJMcKcAD0HhyKbXd3PbWU18dTRbnhTDEhkQgHyHBLEHyxU00ZeO3e3txJJAQIpZBuCqeOvy86ZLY26yTpZ6fE16koeeRYwAxJzkk+oHlXnOLRSxK2nsTqMUmm3VvHP3W2WR4h3jAtkZIxzkE8/7UqbmSHFpMO/s1cvLNGmFiOd3OOmfI5rxqFi+sxDUbi03CEZWMnDvg+eD049/pUrp8NupNtEkloHTLqVJy2MZOfPH3pscZNmNqib05wxjVZ94ChuRyalh0plaI5KblTah4I8vlT6vVxqonLLsKKKKoYFFFFABRRRQAUUUUAFR+tWC6jYS27fyXFSFGKAPmrtbpF1o9/J39vFcRKoEYmPCgfIVV7i/V4ZENnZpuBAKk5H4r6g7Q9nLLWYHW4t1kYjA3Vifav9P5tPkd7ewLJ6q2eKxjKmUHTw6uhypAz0Y5/HPlU9Yo18l1YxOqtcxbUJJILAghc8AZI8h6Z86hJrK4tZyz2rxbRgZz1zSthO4u4DyAJEGSeQM/8AXSklzyPDjgkbOwfVbdGhTF5D4ZEdMb+fLPngYx148zxTAvco9rDMGCxhgowQOhB6+fHTj5VsGp6ZG0Ml9bx7d5zcqq9T5P8A5+/rTR+ziakh3Li5xgzBdwb0Djz4xz196jvTqjo0+7MwvpX1p7XvYjGYY0hTaf4KACeR5+QHqa0LsHoeo6jcE3UsjwGczMGGAxxjd09MfKpfQP09IuS11boni528q3uP/utP0rTYNOt1ihQDHpTwUn30Sm4pcPkRj0sQwd3BIy8cg8j3+9N30mNJd8URiUjMgTqxxgZ61O0UzxRZHZkBFo8auFRJY7fH7EJGWznPrUhDavsKSkMuc+IZp99KKI4ooNmcRFQYUAD0Ar1RRVRQooooAKKKKACiiigAooooAKKKKACkpoI5l2yIrD3FK0UAQF/2R0i+Dd9aqSfMVDt+muhkki3GT6npV3oxWUbbRE22iwQAZ58ODnz9acWul2tquyGMKo6D0p9RWar0bvL2cCgDA6eldoophQooooAKKKKACiiigAooooA//9k="/>
          <p:cNvSpPr>
            <a:spLocks noChangeAspect="1" noChangeArrowheads="1"/>
          </p:cNvSpPr>
          <p:nvPr/>
        </p:nvSpPr>
        <p:spPr bwMode="auto">
          <a:xfrm>
            <a:off x="76200" y="-563563"/>
            <a:ext cx="1543050" cy="1181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 name="AutoShape 27" descr="data:image/jpg;base64,/9j/4AAQSkZJRgABAQAAAQABAAD/2wBDAAkGBwgHBgkIBwgKCgkLDRYPDQwMDRsUFRAWIB0iIiAdHx8kKDQsJCYxJx8fLT0tMTU3Ojo6Iys/RD84QzQ5Ojf/2wBDAQoKCg0MDRoPDxo3JR8lNzc3Nzc3Nzc3Nzc3Nzc3Nzc3Nzc3Nzc3Nzc3Nzc3Nzc3Nzc3Nzc3Nzc3Nzc3Nzc3Nzf/wAARCACNALkDASIAAhEBAxEB/8QAHAAAAQUBAQEAAAAAAAAAAAAAAAMEBQYHAQII/8QAPBAAAgEDAwEGBQMDAgMJAAAAAQIDAAQRBRIhMQYTIkFRYRRxgZGhBzJCI7HRUsFigvAVFyQzQ3KS4fH/xAAaAQADAQEBAQAAAAAAAAAAAAAAAgMBBAUG/8QAJhEAAgICAgICAgIDAAAAAAAAAAECEQMSITEEURNBYcFCcYGx8P/aAAwDAQACEQMRAD8A3GiiigAooooAKKKKACiiigAoorhOKAO0Ui8wFN5bkDoaj8+PbWxtWPqKYpcEtgHj3p0kgPmKsuVaFFKK4K7QAUUUUAFFFFABRRRQAUUUUAFcJrtNbucRITmgD3LcJH1P5plLqqIccVX9Vv5zHvgBYc/3qoT61LJOVBZTnHI4qbmhWzSv+3IQPEwri6/bsMhulZyplDMJbmNUIznvFz/eo+51Fre6SK2laRG/c5Iwp+fQ59qFmiZbNej1aF+jU6juUfo1ZFbavcJJk4wffk1adJ1jLgSyKB6781qyJmpl6DA03vJ1hQsxwB70jY3ImTOfzUR2pndLJwOhNTzt68FsSTkNNU7QRW0bSGTwZ/3qKsu00VwhCzrnnJJ6DH/7WZ9oL+9SZu4leMZ/i2KrsGpXcDsS2d3Xyz7GvIy+HKf3yejCeJcUfQtvqPxCiWNQ2eQN3l6kU9t9QUylCWPH5rLeyOuiWPaXbf1kPr6j71o+lTxBRM7KCR6fb51HwvNzeLkeKacl9EfJ8ZJbRLJZzbxg/mnVRljy4ILkE9X61JE19JdpM887RXgtgcUmZiPKtoG6F6KRWRj5cV7D+tFMLPdFcBzXaw0KKKKAOHpVc7S3jWtq7L18qsZ6VCa5aLdRiORcozgHmsYGL692juOdgi3eIZYE+3TNVG47S3qggyRZPRQlWHtXoFz8U5to2KZIwT0NQFp2Ovb242RuscMcPe3FxMpVIjnG3nk8lRn3J6CkfxiuiRtb671EtJapHCpZUWNssxYgdWOAASc+2fanl1rtva9rX7+wEekpcdz3TlwdobYXznJPBJA4zkU30PTjZ2UsE7rKZHJbGSpHQdRyPpTq90pNWvLR7maZVjIVihyxUnoM55BOahvDdoVNXRb/ANUbS20js7a32kqlu8lwq7oVDB0ZSRknOOmfrUJ+m09zrl7cWdxPcDMBkjnRMiJl/wBXsRx71ZO2XwKaCnZwRXc1vDBHB8QFztZQCrZPG7GOODg46c017Bw6f2djmktTc3F1OgRiwCKF6njp1HvTqUFwVdWaBpyXVtHaJcEPIY8u6DCk5+Q8sU41uwNzasUJJPUV60qZrq0G9GRkf9rddvlmpZR4aq1suTU9XaMV1zs6Q7bkIUk4JHXHpVPutAmjfiPI69K+jr7ToLyMpMOPLjpUBcdj43ZmXu29M+f0rmeOafJVSi+zKuyej3HxHhQ5P9q1vRNOkjgXveCB6c0607QIbPDMo3Y5walkhjj5FccvCnky7dFsvkrTVHmCLu15Oa9uwwfFXJWIBpBic4wc/KvZx41GNI4JN2NL3XLGxuIoLiYrLLu2KI3fO3r+0HH1r1p+s2epxu9k5cI7RtujZSGGMjDAHzH3rB/1jN5b9rJ1glnEJRBySFXI3Hpx5+lef0m1G+XVnWC6iWW5j2KbqQmNDuHO3OWPoAR8xRtyVWO1S7o3m/1W205FNxJhpG2xRKNzyN6Ko5JrthqDXVsZZoHt3RmWSKRgSmPUg46YP1qINhHp9jfXkEjXuqG2kPxEpDO7BSQoA/auceFcD59axXTtU1TXd66ld3Um1ljVFBVcquDkDjdgAZOT4TTSlRzyf0j6RRzxS6nIqm6Hrtrb9nNNknuGndkERIbczMOD09KtNncxXEYkhYsrdCQQfzWSoaLY6ooopRwpCWMMVyOjZpeuEUAUnXtJZ2cxw7hkniqkbK7h+OVYnjDwbeSPGdynH2B+1a5NbrIOQKjLvSUk5IH1FRnjsRxMe1m11Bp43s1iZDBGCrEqQwQAjA9x+aW0ewnuAO9MCSA/tZmH5rRJ9CiUkkqPak4dCty4KmMt09DUHhsEqdkHdxTajHexFR/WlSQHkhmUkZx5eE/2p/o2jQROrTEAefXFONVgsNDjFxdzFSx8ES8vIR/p8/r5UhEuqX6RnXIpLXS522IsUhEvP7e9YYOD7Y9+uaSSePsxyi3S5ZalvrS1YqZO9lPVIVLt+On1qSt5e9jDd2yD0bGfwTVJmvLTsnPuhu7OOyLhZrVpQNv/ABp79MqevUc9bhp+oWuoQCaznimRuhjcMPxXRizbPVjr+xp2h1NtNsHliXdJg7F9T0A+pIFNez+o3IZrDU23X0UCSsR0cHIyPqCPtUXrcsmp9pbOwhWTu4nMruEJTKjwqT05Jz/y14uLnULLXbe4uAsynEDpFAwdEY5D9eRkDI98+Vc2eeT5rinUf32Xio602SNrfX+sNcvauIYIZWiTA5cqcMfvkD5U4tJNVigkF0ySDIEbhdrfUZI+v4qIs7g6LdX1lcQ3BsriZpobiKMt3ZY5ZGAyRgkkHpg+opXRoI9P7ya2a5NiihQs7Endk5I3cjqOPao76zvlyb9/X+qNq1+BPTdS1GXs9p+oG5WWR9nexkHLgkA4I6EdfpScVvINYntbW4kZIYldy/O0tkqv25+oplo4m0zRNEuo4Z8INlxbtGdzKxxuA65U8+4JpzLcy6V2iurkwSz2t1GqzrGMvGV/awHVgQcHHIwKjFZXFpt1/noZuN+xlqEUV5KLXWIYJoJpBCZFTZJEzcKepDAnA9iRUI36dta6hJ8HOsEf8doGcf8Axz1FWySK21S4j+FWTu1dZXdkYZ2nIHPuAfpjzqUmO5nckAAeRq+DLTax3X/ezX+TOtR0HVLHUIhbX73EbxSB2llA27lZQRhck5wc+1Vh+z/aRRJEbRZzNHxLbSZKyYA3ckHkLz67j61qFx/4m6cs3GcL7j/o0pa2jbucEHmrLPksyUYsrP6d6drOmYtr60+HgMeQMghGyeMZznkfatT09W2jJB+lMbG23EZGT64qahjEaAV1Y7lyyMqXCFKKKKsIFFFI3D7E64J4FY3Ss1KxlqerR2h7tcNJ558qRi1Deu535Izk8Yqldp9QaK4jJJyzbW+YNPdOvxJahmZV8JGWPGa4s+fWNopjjcqLDe3myB5XVgqfubg8VXNf1yPR4/inw8pykUQP/mN/geZ8qcNqC7W8SncoIwwzk8Y/eT/aqNYwt2q7QSt3wFtBmGEk/tjXq2D1JIz9vSoYMznbJefJ4ILXt8IW0e51XU9VmuxbC8v2UbJZABHb+nXgD0Hr6mrKvZC6vM3mu6lPdzxjvBFHIUx8j18vLFc0i/gTda2sSxRQOVdOpIP8icHJz51ZIZ5NhVyd6+FgPI+RPPp5mqRyRbqRz+P4NR3m7f7Ijs4lteS3un3Ucct5b4e3nnRXkaFslMkjqCCp/wDb71zsrdNpOvz6S/ht7hWnt18o2ziRB7ZwwHo1N2VrDtZp1zERslE0EmD/AB8LLn65+9eu1+2y1zSr5PCwvEBP/DIpB/IFSclFSjD+PKO9R6ddnvtDqF/bXOsJZzGKWOziePacYYzEZ+oGKdS6jJe63baa87wXNv3onCHaZYyh2SJ7Zz8iKU1w23eXks1rDKVsVY71zvwXIU88jKg4ppaXdteXdlNNbwjUFg7yUY8SK6bsof8ASSCPmCK7Yy3W3s4JKpO39/sZveX0eiwyi9u5Z31T4XPegMYxKVxnHUgAZqVuLi5m1Kz0qW4uLOJopZSDKDJMysMKHHoDnjnGPSo7uoJtIuI9RsYUaJ5J0tu68BbLESA5O7PBz6k9KeGKxvBptvcWsLWstqZ2UjgNhCCvp+5qaqFS+rGl7q0gWwSJ9TIjvWSaFyqzY7pm2ZB5xgHk55o1PVXFvpUUl7GJXhe6knTxZRQdikgfyYrnj+JrmmXts9npax2dvC6TfEFVTHcxN4Q6/wDEd4GfnTq0gWC61MaRDaWiWhCOWQlpCR3nXI2L4j08yT5UvLFt+x7pd4dS1OB7eTNvNp/ehc8B94B+o5FTElgzqVKZVhg/71VUtrRb+xuYdPhitJI2meYxbzG8hDYIyNqnJJb1A6VehcRhlTJy3TimjFPs6cUpU0yHj0VwTnHOeT8gP9qewaWinLn6CnyyIwypGM4pQU8ccV0VcmeI4kjXCAAV7ooqgoUUUUAFMtQLAKF9Oae02vo98eQMkUmRXFjR7Mq/UBSvdsD0lVjjHr8q52auC1u6hiGXnrjqPYj09RUz2z0t7uzMcIzIeFUDqciq/wBn4mjuJUx1HA+VeVlTeL+i0eMtkvOPiIUQyhFYFQwl4OPmwHl5Z+tREGmabpc6GGzgXjKSIGByQcEHjPQ1PKJAC43AhwxwW4z6nA9fNs/KmV9bby3AJIOSvPIOeoz6nqxNefinOHC6OvyMUZxtogNBv3XWpBKcgytBLwOhG5T9sj/lFX+zDPB3TZG3+kx+nBHQDqOgJxWdGzki125aMHbJbCU8dCp4P3x960SynBs1uSdv9Pa7HPz6/fpivScG2pI4sUqTixG27OaeHe7ugsk+/wARbIOQPn7Ua1Y2eqyxd+UaKPH9JmyODxWa6pqlzrnfoL6SNI5igVF42k5YjB4bPGeeKjoLONLw77u8aEJ4iZA2Cf5YOB/ivVxwxqPK5ZCcpXwzYX06KVSHUHcgQ5zygJ4+XJ+9eU0qCOZZkXEkaFIm841OMge3FZjpuuXWkaixn1e9FsrvbJvUSEADwkqSeeV9eprV9Dhv00i0TV3SW/WMCd4/2s3qOB7eVXiodJEqsYwaNDbwyCHwyScs/J88458smi00a2tI2WFArMu0sCeF/wBIyeB7DFTndcdK8mKm1j6DUjrXS7NMK8SmMxiIgj/0xyF+QNe7rS9MuZ2ublRMoXxkceHrhsHkZPANPZUMcLMFyR5etMJJ5Y3aBbcF5wQiqQOgP7j5VyeS4xXBXHC+xC+s4b29E8cPfiLAjbqvqVI3DPQdeKkGucl2Yosm4sZQeIvXg+30qvSXen2lxBErvp8quqSwQKNu5gOox5/6vcGnMF6O/vYrCzluZEKytIY+GJ4CluBkAdOuMV5jzSOpY0icjnAlLJNMY153kAoWPkfxwPWpO0vpf23ERXPTb4gfrVRmuY8m3tLpUgIMk0ca+IAt4tuOmeeucc1I2l7AHLG9kZFwqNkY+ROME5quLOzJQLepBGRXajtNuN8a95kSN+4e/tUjXfGWysg1QUUUUxgVwjNdooAjb2xLyKycgHOPT/NVubQ/hL34mBf6JblccqfP6VdqTkiWQYYdfQ4qMsEZWNsyotYgFwFB48J/x4f7VyWyZypZeTgEsCT09W5+2BVpNhATyje/jb/NcFhbgYVCB7Ma5V4KTLPPaop7aNlmdUy7R7Bx5Zzj74r3rEDaP2XvZJNokeFlRCeeR+cdcVdI4Uj/AGKAao/6rQ3J0dprYqSit4WXOcjmuzHiUas57Mg7L3Clru1dJO+SRncqOADx1z1qSuhawRtOsT/0hvwrAlsckcN581U7a/s0u734q5u7ZXRObTBZmAAIbJ48z868R3+lAOXudWlmwe6DOgU+m4enrV04VTQlSu0STaja6mJO7VoS04bBTcANgB8+hx71r/YjtXLrEMUN/bd0xi/p3CsCszDqMfxYAZx54NfPtiJm2IkhhBOd5AzjAHn86sOj6tf6BfQ3MEj3awOwUnAWMyLtzj1+fFJKSVUNGFuz6S2qB1o2L61jy/qdqti6w3aWs0jYG1iSVOeeVIHP44qbH6lnu7eabSjDDMMxu0o8WOuB1zweuKX5kXWFs0S4gR4SCT5HjyqDvbSR3lMeZWVcxSDarRn2J8/xVR/71o0PetbQ/DsdqEl1z55ztIPFSNt2j7y4HxFgIlfapZLkhckZUHI67eRXPmlsrGjBpjl7y3htLl7e6nWbPeJJMcKcAD0HhyKbXd3PbWU18dTRbnhTDEhkQgHyHBLEHyxU00ZeO3e3txJJAQIpZBuCqeOvy86ZLY26yTpZ6fE16koeeRYwAxJzkk+oHlXnOLRSxK2nsTqMUmm3VvHP3W2WR4h3jAtkZIxzkE8/7UqbmSHFpMO/s1cvLNGmFiOd3OOmfI5rxqFi+sxDUbi03CEZWMnDvg+eD049/pUrp8NupNtEkloHTLqVJy2MZOfPH3pscZNmNqib05wxjVZ94ChuRyalh0plaI5KblTah4I8vlT6vVxqonLLsKKKKoYFFFFABRRRQAUUUUAFR+tWC6jYS27fyXFSFGKAPmrtbpF1o9/J39vFcRKoEYmPCgfIVV7i/V4ZENnZpuBAKk5H4r6g7Q9nLLWYHW4t1kYjA3Vifav9P5tPkd7ewLJ6q2eKxjKmUHTw6uhypAz0Y5/HPlU9Yo18l1YxOqtcxbUJJILAghc8AZI8h6Z86hJrK4tZyz2rxbRgZz1zSthO4u4DyAJEGSeQM/8AXSklzyPDjgkbOwfVbdGhTF5D4ZEdMb+fLPngYx148zxTAvco9rDMGCxhgowQOhB6+fHTj5VsGp6ZG0Ml9bx7d5zcqq9T5P8A5+/rTR+ziakh3Li5xgzBdwb0Djz4xz196jvTqjo0+7MwvpX1p7XvYjGYY0hTaf4KACeR5+QHqa0LsHoeo6jcE3UsjwGczMGGAxxjd09MfKpfQP09IuS11boni528q3uP/utP0rTYNOt1ihQDHpTwUn30Sm4pcPkRj0sQwd3BIy8cg8j3+9N30mNJd8URiUjMgTqxxgZ61O0UzxRZHZkBFo8auFRJY7fH7EJGWznPrUhDavsKSkMuc+IZp99KKI4ooNmcRFQYUAD0Ar1RRVRQooooAKKKKACiiigAooooAKKKKACkpoI5l2yIrD3FK0UAQF/2R0i+Dd9aqSfMVDt+muhkki3GT6npV3oxWUbbRE22iwQAZ58ODnz9acWul2tquyGMKo6D0p9RWar0bvL2cCgDA6eldoophQooooAKKKKACiiigAooooA//9k="/>
          <p:cNvSpPr>
            <a:spLocks noChangeAspect="1" noChangeArrowheads="1"/>
          </p:cNvSpPr>
          <p:nvPr/>
        </p:nvSpPr>
        <p:spPr bwMode="auto">
          <a:xfrm>
            <a:off x="76200" y="-563563"/>
            <a:ext cx="1543050" cy="1181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 name="Picture 31" descr="http://t1.gstatic.com/images?q=tbn:ANd9GcSIwjTolr5LT7c9suJMjmbKKP0tcYCMRuJGkX2bvnJ7e7OvY3uaHw"/>
          <p:cNvPicPr>
            <a:picLocks noChangeAspect="1" noChangeArrowheads="1"/>
          </p:cNvPicPr>
          <p:nvPr/>
        </p:nvPicPr>
        <p:blipFill>
          <a:blip r:embed="rId15" cstate="print">
            <a:lum bright="-10000"/>
          </a:blip>
          <a:srcRect/>
          <a:stretch>
            <a:fillRect/>
          </a:stretch>
        </p:blipFill>
        <p:spPr bwMode="auto">
          <a:xfrm>
            <a:off x="106518" y="228600"/>
            <a:ext cx="1873194" cy="1428584"/>
          </a:xfrm>
          <a:prstGeom prst="rect">
            <a:avLst/>
          </a:prstGeom>
          <a:noFill/>
          <a:scene3d>
            <a:camera prst="perspectiveHeroicExtremeRightFacing"/>
            <a:lightRig rig="threePt" dir="t"/>
          </a:scene3d>
          <a:sp3d>
            <a:bevelT w="165100" prst="coolSlant"/>
            <a:bevelB/>
          </a:sp3d>
        </p:spPr>
      </p:pic>
      <p:sp>
        <p:nvSpPr>
          <p:cNvPr id="45" name="AutoShape 35" descr="data:image/jpg;base64,/9j/4AAQSkZJRgABAQAAAQABAAD/2wBDAAkGBwgHBgkIBwgKCgkLDRYPDQwMDRsUFRAWIB0iIiAdHx8kKDQsJCYxJx8fLT0tMTU3Ojo6Iys/RD84QzQ5Ojf/2wBDAQoKCg0MDRoPDxo3JR8lNzc3Nzc3Nzc3Nzc3Nzc3Nzc3Nzc3Nzc3Nzc3Nzc3Nzc3Nzc3Nzc3Nzc3Nzc3Nzc3Nzf/wAARCACQALQDASIAAhEBAxEB/8QAGwAAAgMBAQEAAAAAAAAAAAAAAwQBAgUABgf/xAA9EAACAQIEBAMFBQYGAwEAAAABAgMAEQQSITEFE0FhUXGRBhQiUoEyQqGx8COSwdHh8RUzQ2JjciRTgtL/xAAZAQADAQEBAAAAAAAAAAAAAAAAAQIDBAX/xAAgEQACAgIDAQEBAQAAAAAAAAAAAQIRITEDEhNRQQQU/9oADAMBAAIRAxEAPwDyQNXBNSq1cJXrI5mytzUgt81XCVOU3oCyoLfNUgsPvVfJVglArBhm+Y/SpzP8zetFEdWMVAAQ8nzt6mu5knzv60Xl1PLpDoFzJPnf96uLyfO/71F5fauyUBQLmSf+x/3q4ySH77/UmiGOuydqYAs7/Mx+pq2eT529TRMnarcugABZ/E+pquZ/mb1NM8uqNH2oAXLMfvH1qjFrfaNMGOhslFALkmuvRSlVy0UAMV1EC6V1BVh1jogjoyperZLdKESBVNakx0yqVYx0AKiOrrHptRxH2ogS/SgACxGrcumljv0qwjoAUMVRyu1PcrSoMVACXKqDFTvKqDHSAS5dTyqa5fap5fagBURVfk0yI+1EEfamAjyaq0VaBi7UNoqYGc0dDMetaDx67UEx9qQCLRVQxGnjH2obJ2oGKCO1dTYQ2/pXUrChlI9KuI6ZSKiCKmIVEdWEZpoRVcRUDFBFREjplYqKkVAhdYquIaaWLTarco0wsU5VcYqd5VQYqAsR5dVMdOmKoMVSwEeXrUiPtTfLqwipoBURVfla02sVW5VMQmYqoYqf5VQYqqgMt4tdqC0Vajxa7UB49akZnmKhGLWtExUNoqQxIR11PJDpXVLGMiO3Suya7U2YtakRa1RIsI6uI+1MCKirF2oBsWWKjJF2plIaPHD2piFRDpVuTT4gqeTTYGfyqgxabVpcjSqNDYUmBmmPtVTFen2hN6gxVIzPMVjVhHTnKv0qRFQAssVEENNrDRORVoQgYqqYq0uTVWhqrAyXipd4tdq15IaWeLWoYzOaLShmLtWi0VDMVulKxiaxm21dT6R6bV1QwDcnShSPGk0MQzM0rlPgF8ul7mtUQG1ZBwpPFQS8oVWUlQ5sdTuKcn8GkryOJB3X1oog8vWmRDY3tpRZFWFAZLi/2QBq3kKTlW2CVukgMOGL3tl0FzdgLCmI4LnS3rXYWY8uXPHmIFxlF8n1603hXjm0BCv1Un8qzXMrLlxNKwJiVFzOVAHUmr+7dvxouOgHuxzAH403H+4U2sGu1N8hnSM9sPbe3qKq+GbJmCkr49K1ThwFzHQeB3NCkRBEpy+fWofOkaR420ZRw5+U1T3cnZT6Vp8hWXMuVl8RSkMOXF4rKLXK7eVX3slxrYp7uei1YYc7ZTT4w5Y2CC9AZ443dl1IAAINhvr9KUuRRHGDZRID8poqwH5aNhxHNtbMN1IAIqcPhx79Np9xafr8Jca2CMHahtB5VqnDeA/GsrjMeKw+FlkhygMyIPjIOrKL7Gx1oXKJRsXkh30paSHwFM4uPGQRyMY0YAg/DKb28ypNK4yDFnCylcoBjbUTnw8clV6YH1B8k1Roe1H4SssuBR51UNYKLNfYeNMmHXammJiCw6bV1aKw6bV1Kx0MCIW1A+tZWQf4qUsVJZT1sdTXpBDfS1Y6xAcWtYCzA79zUSmUomVxjjWKwuLkw2HggUC37WS7HUDYCwG/faluF+8SKimVQAMoCr/Mmq+0y24zKBroum3y0bhTZWQix61yckm2zqhFJHrcDweJ8JcvIST/ALdD4jTQ1k4/DS4VyIsQ+5t9n+VeiwUxGEU7DNvasXiTMz3bYtvWVlxTt2J4PHYu6YYmJ0kxCjVLEkka3B7U7xn2imwHE2wWHw8OhW8krEkki+gHmOtBwcKj3Z7anEoR60t7URZ/ahBrqin0o7OieiczQw2Px2KaxeJQTfRCT+JNbYwzHDfFKSQA32R+ulYqx8jEjIAFOoBFbolb3NiALhP51PYqSaSo8xxKfHYORvc5Yi4a3xJoR1/ChxcblwmGxeMxuHRyHjRRCSM17gE5r2qOLyu0j/8AaleIRk8GnFvvQsT/APX9aqMmgnFNZKt7R4niSKkUMcEWYHKrls3mdL1t8HwbYghpJAN9FWvOezGBV+Hs+oKxlh5ggfxr1PA5GWVVO1yPwpdr2PrSwI8UwWIwmIiOGnUREZnzLrc7EUx7M4rHTTFeIth3ckqXjRgWAGnau45KwIFwPhHXwND9nntj4x4u3rY1SkTKNxyeokMcYBkYKCQBfxNY3F58PisBLHBKjlshUhtPtAj1tpQeJ4uce1mHwRxDrh5MKzcsGwLXOumvhROFRrLg5jI2dl2YsdKpSMo8SqwfF8Zgo8HI02IjQSR3Qv8ADex6X+nrV8Vh80TvG2UuhvbY3B/V68J7Wm8zQTzH3czAAMbhQQQbX26V7jBcS4c+fhsWKR8RhIV5qH4SAF3/AJ22rWHIKfH1ozuB4iGTCrEWVZbm6X1PS48a0WVV3YC/ia+OxYotxSXFpinw0byNyyQSevhtretBcTxfiynDvxKEwYeMujvMq5j4akG5vQv6GsB5LZ9TRAVuNQdQRXUrDx/g6RIsnFeHq2UXAxC6aeddV+kSPJm/lBrDAUcXI65xb1avPQe3eIcHNDgSRf8A1WX86XxXtLjMRjYMRh5cDDb7YLEg6MfM9NhXM/6IfTePCw3tHY8fxA30H5LXcPButhbWlMVjsJicXzpcdBzJF+JlSQLmAA+W/wDY0zh8bw2HE2fHxFVUElUe5N/C3hWcuSLezRKj2eAY+67i2caVl44/tCf9xoGF9p+ERxMnMxJBYMCITrY69aDNxrhcpuDirFif8oAgW31YVm+SK/Ro0cELxYU/80f5mqcfjze1ER/4Qd+9IwccwCQmMDEgqwOb4BlOtvvd6VXjHD4sTPjSZ8RM8jFS8i2S9ha/QaXt51H+iCxY+ubPS4uwmjB01atFXHuL/F/p/wA68ZP7ZYNpIycDNI9ixIkAW9vLa9TL7bQpA0S4Er8OU55T/wDmj1jWxPKoa4rZpmYG9m2+lD4kwHBsSDuY4iP31rJl9q8NJdnwKli1v88i2n/XbvSvE+OYbFwQpJgo1MJDxWdzra3QC/lSXMkysNHoPZNT/hbG/wDpy9PBlrU4S/8A5CqOsh/KvIwe1YwcaxLHhVSxU3R7G+/Wl8T7VHEQssZiiBKOGhRrgg3H3tBpr2oXMvgns9nxnKylSL3Q/nQODOIcVG7sFCzEknYCzCvPt7W4yVSZfdAGOVc0N99Tpel5ONY5izLNEmYXYDDizEjpvSlzpaKSTWT2OLdMT7X8PnieORPd2UuvQ3pnhWIiVMRCSqyFiApFr6X06Hf9Wr55HjeIRTu0ePmj8CqrqetiQfCrPxPHTOkxx+NL2NniIX6XApr+j6iOqqkekxmOwvD+JrjMXHmjiYBgFv8AaNgfU15X29xUXEeMDE4AyxwyQACaLTOQSPu6kaj+9RiuJ4uVTHLj+JOhWzK8+lu/jegOWVcpxOMX5VaduvYUvcbipbPKw4WecHlwSs48RYfU0wOGYueMomFd20AAXz6n+dbHufNXMZ53IOhZzcDw1pc8OQkM0rsRobuR9Kr3iyOtGCcPMrMpiYEGxHhXVurFGAAZ5Iz8rStXVp6mfVF0keNQTiZ2sBpe29zVjnKXaRyL2znZfGgK6EBQrXNrC+o8zrbS9XEwyO4zLkF79QNOnnpXO0yyURLMAz5jf7/Xv4a9aKjB0ytJsbfFtf8AV6WnxBaNDy41G1idACdjr3oD3SxkZWyg5kBAuP7Cn0sdmmyuVP7YBVHzaaePp/eqEqqKBbMu4I0Jva1vP8qzwOYlwwLn4lyFjYDx00PXT8LVfDqQzSYhHdL5GG92HW30pef0LYWaRpF5iKpU/Z3JAttUyYmcRmRAQoFjk0662oJWNTHckqSGJBINz4frtUpEZYLIGEd7AWuSOg02J09apRQryFkDSAtHM7EjQHY271aAzS3/AGjtpe7Npbb9HSosoORiCjMSViG+hue/QU3HGIo0WQspc5hFl2F/UA2B0qWxpAkhJmCkgjd2RswB06kd+naiuk0aF/AD4jpv8p6fUdbVVVMiLM8hjCDLDCoJtt4eG+nftRcjrh2xEst5SoypKc2h1N+nj/HaobLSFJUnlUxFCZpwCFsfhUbAURI0E8hWMrGrKdtDcnfp41d0YIZJgnMa4UvptYWC9P4+FdhCV4ZEGVbPKzNb8yfAafjVXgdDWDhVsEVQmVPiuR4BgNO9gDTMSRzNlTlmNhYCxXPe508NP40vw2fJhpwrMBFMXaE6AAi+99t/rRYMkoEMahZVUsl9Rl+Lc+Fz+J+mEouy1pE4mJ8wcRIVt1NyeouN+n5UuCkjiNuUCtsq3uDqNL3rjIzxDO5jkOYAsvLDa628rb9j3FARY5pGcFm5tiWAyhst99Nfw/A1UVSJeGHKcuR1TRFPhcWuL760pPh8S0WaORFzaMS2w139PwNSYklTOgbQEi6/CR1AH8e3Sq+8YeElXjJYgKqpuPXxvVJNZRIDl4kPZpmz75VBN+hG2n9qGqB2ctMWYNYHLcG99O/SiYiZkm5zsFc6hNdug8NbXpbEzMh5iqFkkII0sQNLadb6dK2SbI0XcMpsyoOxANv411CkbFF2ZAApOgJtYemtdWlEBonjw8CqVUyMLMGU2t4eeg2qWnS7Kj67gkXA21I6kbX8L1n3VDYgMzG5zDQ1JWP9pICQF6OwzX29OtPrkrsPwPFFGIgC46EILKewNjfUbbVUNCkq5YAURbsrKBn0toem2gpVI+Stncl81nG/l5jbe38iRCGOVZmuYbWGpJtc+hOv63nrQrsajW45pCEhyFJOjDvrYbj8KG80UrjKTcAZiL3JB202HfvrUSma63ldY1AZmJOUbiwPr4+dEgOGjVSWlLtfmM110NtNeo08fLrU6yxrdAJcTcoJVYqCfgDXUjbQ/T8voTDLIsUh5QCgsSSLjfYWNvEfT0nExKxeTJOz5r30XODe+3jfptVEMjqy4dijDUjU3N9wb76nWm6awL9Gg4g5arJm5n2XQ/ZHXYd7jyN71ENmgaV/iJPwAsL2sdvQ9PprRFU4IMMzc4XLnUFPitqo23O99/pR+FhMXi1SdUkjVCguCA3TQX0071m3tmiVugaYTELnxLMVKoDGdsxc2Fh0Guxvr50OeCSTEhzzcmXT7jEganfbXfb1p3jGLjmxTRR5IYY9ASoBNwdj116dh3qvDhBHhS63dEyleZbUqW0BJsRcr6ilb2yuqbpCONljSKXlg8tnbpve9hr0Oh+nS9ExRlPDMBEwT9ogA11uWNvLQfW/nSyzo6y8qVBGWCBcttSCLE2PQHbwFabwExrilIMaxKiLYgkAb2te41PrVaq0JZtoQ4UhgnxUc7tHOq5gGPw2OhN9xuPO9XdnkPvpBR0bOgRfhHgPodNP60dJc2KweISYc2X9kyZrWUg3BIN7kgW0se1AlkMc+XDqCpJzIw3NunQjXp+O9GXkEqjgNisQCZJor50Ni6PZRYmwBtfrfe3w9xS+XEB0YoTE4J+U3HiTbQ3/ACooilbhmJhzIyRtHJHIrXaxOouNDa/0ruIJJhERXCnmMIwALaADT0I6UlSB5VmeziU8twzMxDRi4W63t+tT41yCeNWKoSUuJAdQLg3H68KNiJVmVcpaSw1N9Abj09Bb60XnR4eG8+GQqLrn6dbtpfqBoRr9K11+EUJSS8+RJFKgMWvlIHQHbeoOIlLRrZmy3KqilsnjpbpoavjPtRA6pc3sgGXtcX/pQZl5sCuq8qQLYtl0cWGvod+1UvwjJ2IkkklLOISemZLG3lXUNcPzCzEqmugAa1rdga6rpEWz/9k="/>
          <p:cNvSpPr>
            <a:spLocks noChangeAspect="1" noChangeArrowheads="1"/>
          </p:cNvSpPr>
          <p:nvPr/>
        </p:nvSpPr>
        <p:spPr bwMode="auto">
          <a:xfrm>
            <a:off x="272994" y="-503238"/>
            <a:ext cx="1314450" cy="1047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 name="Picture 37" descr="http://t3.gstatic.com/images?q=tbn:ANd9GcSYX_ZTCJPDJF9Uq5JrrJExD_QYZubI9ILiD4Jddjh751EvnREFJg"/>
          <p:cNvPicPr>
            <a:picLocks noChangeAspect="1" noChangeArrowheads="1"/>
          </p:cNvPicPr>
          <p:nvPr/>
        </p:nvPicPr>
        <p:blipFill>
          <a:blip r:embed="rId16" cstate="print">
            <a:lum bright="-17000"/>
          </a:blip>
          <a:srcRect/>
          <a:stretch>
            <a:fillRect/>
          </a:stretch>
        </p:blipFill>
        <p:spPr bwMode="auto">
          <a:xfrm>
            <a:off x="4844994" y="1752600"/>
            <a:ext cx="1625727" cy="1295400"/>
          </a:xfrm>
          <a:prstGeom prst="rect">
            <a:avLst/>
          </a:prstGeom>
          <a:noFill/>
          <a:effectLst>
            <a:outerShdw blurRad="50800" dist="50800" dir="5400000" algn="ctr" rotWithShape="0">
              <a:srgbClr val="000000">
                <a:alpha val="72000"/>
              </a:srgbClr>
            </a:outerShdw>
          </a:effectLst>
          <a:scene3d>
            <a:camera prst="perspectiveHeroicExtremeLeftFacing"/>
            <a:lightRig rig="threePt" dir="t"/>
          </a:scene3d>
          <a:sp3d>
            <a:bevelT w="165100" prst="coolSlant"/>
            <a:bevelB/>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10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10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1000"/>
                                        <p:tgtEl>
                                          <p:spTgt spid="1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1000"/>
                                        <p:tgtEl>
                                          <p:spTgt spid="2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horizontal)">
                                      <p:cBhvr>
                                        <p:cTn id="25" dur="1000"/>
                                        <p:tgtEl>
                                          <p:spTgt spid="2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1000"/>
                                        <p:tgtEl>
                                          <p:spTgt spid="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1000"/>
                                        <p:tgtEl>
                                          <p:spTgt spid="31"/>
                                        </p:tgtEl>
                                      </p:cBhvr>
                                    </p:animEffect>
                                  </p:childTnLst>
                                </p:cTn>
                              </p:par>
                              <p:par>
                                <p:cTn id="32" presetID="3" presetClass="entr" presetSubtype="1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linds(horizontal)">
                                      <p:cBhvr>
                                        <p:cTn id="34" dur="1000"/>
                                        <p:tgtEl>
                                          <p:spTgt spid="36"/>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ppt_x"/>
                                          </p:val>
                                        </p:tav>
                                        <p:tav tm="100000">
                                          <p:val>
                                            <p:strVal val="#ppt_x"/>
                                          </p:val>
                                        </p:tav>
                                      </p:tavLst>
                                    </p:anim>
                                    <p:anim calcmode="lin" valueType="num">
                                      <p:cBhvr additive="base">
                                        <p:cTn id="38" dur="10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ppt_x"/>
                                          </p:val>
                                        </p:tav>
                                        <p:tav tm="100000">
                                          <p:val>
                                            <p:strVal val="#ppt_x"/>
                                          </p:val>
                                        </p:tav>
                                      </p:tavLst>
                                    </p:anim>
                                    <p:anim calcmode="lin" valueType="num">
                                      <p:cBhvr additive="base">
                                        <p:cTn id="42" dur="10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00" fill="hold"/>
                                        <p:tgtEl>
                                          <p:spTgt spid="20"/>
                                        </p:tgtEl>
                                        <p:attrNameLst>
                                          <p:attrName>ppt_x</p:attrName>
                                        </p:attrNameLst>
                                      </p:cBhvr>
                                      <p:tavLst>
                                        <p:tav tm="0">
                                          <p:val>
                                            <p:strVal val="#ppt_x"/>
                                          </p:val>
                                        </p:tav>
                                        <p:tav tm="100000">
                                          <p:val>
                                            <p:strVal val="#ppt_x"/>
                                          </p:val>
                                        </p:tav>
                                      </p:tavLst>
                                    </p:anim>
                                    <p:anim calcmode="lin" valueType="num">
                                      <p:cBhvr additive="base">
                                        <p:cTn id="46" dur="10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000" fill="hold"/>
                                        <p:tgtEl>
                                          <p:spTgt spid="21"/>
                                        </p:tgtEl>
                                        <p:attrNameLst>
                                          <p:attrName>ppt_x</p:attrName>
                                        </p:attrNameLst>
                                      </p:cBhvr>
                                      <p:tavLst>
                                        <p:tav tm="0">
                                          <p:val>
                                            <p:strVal val="#ppt_x"/>
                                          </p:val>
                                        </p:tav>
                                        <p:tav tm="100000">
                                          <p:val>
                                            <p:strVal val="#ppt_x"/>
                                          </p:val>
                                        </p:tav>
                                      </p:tavLst>
                                    </p:anim>
                                    <p:anim calcmode="lin" valueType="num">
                                      <p:cBhvr additive="base">
                                        <p:cTn id="50" dur="10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1000" fill="hold"/>
                                        <p:tgtEl>
                                          <p:spTgt spid="33"/>
                                        </p:tgtEl>
                                        <p:attrNameLst>
                                          <p:attrName>ppt_x</p:attrName>
                                        </p:attrNameLst>
                                      </p:cBhvr>
                                      <p:tavLst>
                                        <p:tav tm="0">
                                          <p:val>
                                            <p:strVal val="#ppt_x"/>
                                          </p:val>
                                        </p:tav>
                                        <p:tav tm="100000">
                                          <p:val>
                                            <p:strVal val="#ppt_x"/>
                                          </p:val>
                                        </p:tav>
                                      </p:tavLst>
                                    </p:anim>
                                    <p:anim calcmode="lin" valueType="num">
                                      <p:cBhvr additive="base">
                                        <p:cTn id="54" dur="10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1000" fill="hold"/>
                                        <p:tgtEl>
                                          <p:spTgt spid="34"/>
                                        </p:tgtEl>
                                        <p:attrNameLst>
                                          <p:attrName>ppt_x</p:attrName>
                                        </p:attrNameLst>
                                      </p:cBhvr>
                                      <p:tavLst>
                                        <p:tav tm="0">
                                          <p:val>
                                            <p:strVal val="#ppt_x"/>
                                          </p:val>
                                        </p:tav>
                                        <p:tav tm="100000">
                                          <p:val>
                                            <p:strVal val="#ppt_x"/>
                                          </p:val>
                                        </p:tav>
                                      </p:tavLst>
                                    </p:anim>
                                    <p:anim calcmode="lin" valueType="num">
                                      <p:cBhvr additive="base">
                                        <p:cTn id="58" dur="10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fill="hold" grpId="1"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1000" fill="hold"/>
                                        <p:tgtEl>
                                          <p:spTgt spid="22"/>
                                        </p:tgtEl>
                                        <p:attrNameLst>
                                          <p:attrName>ppt_x</p:attrName>
                                        </p:attrNameLst>
                                      </p:cBhvr>
                                      <p:tavLst>
                                        <p:tav tm="0">
                                          <p:val>
                                            <p:strVal val="#ppt_x"/>
                                          </p:val>
                                        </p:tav>
                                        <p:tav tm="100000">
                                          <p:val>
                                            <p:strVal val="#ppt_x"/>
                                          </p:val>
                                        </p:tav>
                                      </p:tavLst>
                                    </p:anim>
                                    <p:anim calcmode="lin" valueType="num">
                                      <p:cBhvr additive="base">
                                        <p:cTn id="62" dur="1000" fill="hold"/>
                                        <p:tgtEl>
                                          <p:spTgt spid="2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1000" fill="hold"/>
                                        <p:tgtEl>
                                          <p:spTgt spid="23"/>
                                        </p:tgtEl>
                                        <p:attrNameLst>
                                          <p:attrName>ppt_x</p:attrName>
                                        </p:attrNameLst>
                                      </p:cBhvr>
                                      <p:tavLst>
                                        <p:tav tm="0">
                                          <p:val>
                                            <p:strVal val="#ppt_x"/>
                                          </p:val>
                                        </p:tav>
                                        <p:tav tm="100000">
                                          <p:val>
                                            <p:strVal val="#ppt_x"/>
                                          </p:val>
                                        </p:tav>
                                      </p:tavLst>
                                    </p:anim>
                                    <p:anim calcmode="lin" valueType="num">
                                      <p:cBhvr additive="base">
                                        <p:cTn id="66" dur="10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1000" fill="hold"/>
                                        <p:tgtEl>
                                          <p:spTgt spid="24"/>
                                        </p:tgtEl>
                                        <p:attrNameLst>
                                          <p:attrName>ppt_x</p:attrName>
                                        </p:attrNameLst>
                                      </p:cBhvr>
                                      <p:tavLst>
                                        <p:tav tm="0">
                                          <p:val>
                                            <p:strVal val="#ppt_x"/>
                                          </p:val>
                                        </p:tav>
                                        <p:tav tm="100000">
                                          <p:val>
                                            <p:strVal val="#ppt_x"/>
                                          </p:val>
                                        </p:tav>
                                      </p:tavLst>
                                    </p:anim>
                                    <p:anim calcmode="lin" valueType="num">
                                      <p:cBhvr additive="base">
                                        <p:cTn id="70" dur="1000" fill="hold"/>
                                        <p:tgtEl>
                                          <p:spTgt spid="2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1000" fill="hold"/>
                                        <p:tgtEl>
                                          <p:spTgt spid="25"/>
                                        </p:tgtEl>
                                        <p:attrNameLst>
                                          <p:attrName>ppt_x</p:attrName>
                                        </p:attrNameLst>
                                      </p:cBhvr>
                                      <p:tavLst>
                                        <p:tav tm="0">
                                          <p:val>
                                            <p:strVal val="#ppt_x"/>
                                          </p:val>
                                        </p:tav>
                                        <p:tav tm="100000">
                                          <p:val>
                                            <p:strVal val="#ppt_x"/>
                                          </p:val>
                                        </p:tav>
                                      </p:tavLst>
                                    </p:anim>
                                    <p:anim calcmode="lin" valueType="num">
                                      <p:cBhvr additive="base">
                                        <p:cTn id="74" dur="1000" fill="hold"/>
                                        <p:tgtEl>
                                          <p:spTgt spid="25"/>
                                        </p:tgtEl>
                                        <p:attrNameLst>
                                          <p:attrName>ppt_y</p:attrName>
                                        </p:attrNameLst>
                                      </p:cBhvr>
                                      <p:tavLst>
                                        <p:tav tm="0">
                                          <p:val>
                                            <p:strVal val="1+#ppt_h/2"/>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1000" fill="hold"/>
                                        <p:tgtEl>
                                          <p:spTgt spid="26"/>
                                        </p:tgtEl>
                                        <p:attrNameLst>
                                          <p:attrName>ppt_x</p:attrName>
                                        </p:attrNameLst>
                                      </p:cBhvr>
                                      <p:tavLst>
                                        <p:tav tm="0">
                                          <p:val>
                                            <p:strVal val="1+#ppt_w/2"/>
                                          </p:val>
                                        </p:tav>
                                        <p:tav tm="100000">
                                          <p:val>
                                            <p:strVal val="#ppt_x"/>
                                          </p:val>
                                        </p:tav>
                                      </p:tavLst>
                                    </p:anim>
                                    <p:anim calcmode="lin" valueType="num">
                                      <p:cBhvr additive="base">
                                        <p:cTn id="78" dur="1000" fill="hold"/>
                                        <p:tgtEl>
                                          <p:spTgt spid="26"/>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1000" fill="hold"/>
                                        <p:tgtEl>
                                          <p:spTgt spid="27"/>
                                        </p:tgtEl>
                                        <p:attrNameLst>
                                          <p:attrName>ppt_x</p:attrName>
                                        </p:attrNameLst>
                                      </p:cBhvr>
                                      <p:tavLst>
                                        <p:tav tm="0">
                                          <p:val>
                                            <p:strVal val="1+#ppt_w/2"/>
                                          </p:val>
                                        </p:tav>
                                        <p:tav tm="100000">
                                          <p:val>
                                            <p:strVal val="#ppt_x"/>
                                          </p:val>
                                        </p:tav>
                                      </p:tavLst>
                                    </p:anim>
                                    <p:anim calcmode="lin" valueType="num">
                                      <p:cBhvr additive="base">
                                        <p:cTn id="82" dur="1000" fill="hold"/>
                                        <p:tgtEl>
                                          <p:spTgt spid="27"/>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1000" fill="hold"/>
                                        <p:tgtEl>
                                          <p:spTgt spid="28"/>
                                        </p:tgtEl>
                                        <p:attrNameLst>
                                          <p:attrName>ppt_x</p:attrName>
                                        </p:attrNameLst>
                                      </p:cBhvr>
                                      <p:tavLst>
                                        <p:tav tm="0">
                                          <p:val>
                                            <p:strVal val="1+#ppt_w/2"/>
                                          </p:val>
                                        </p:tav>
                                        <p:tav tm="100000">
                                          <p:val>
                                            <p:strVal val="#ppt_x"/>
                                          </p:val>
                                        </p:tav>
                                      </p:tavLst>
                                    </p:anim>
                                    <p:anim calcmode="lin" valueType="num">
                                      <p:cBhvr additive="base">
                                        <p:cTn id="86" dur="1000" fill="hold"/>
                                        <p:tgtEl>
                                          <p:spTgt spid="28"/>
                                        </p:tgtEl>
                                        <p:attrNameLst>
                                          <p:attrName>ppt_y</p:attrName>
                                        </p:attrNameLst>
                                      </p:cBhvr>
                                      <p:tavLst>
                                        <p:tav tm="0">
                                          <p:val>
                                            <p:strVal val="#ppt_y"/>
                                          </p:val>
                                        </p:tav>
                                        <p:tav tm="100000">
                                          <p:val>
                                            <p:strVal val="#ppt_y"/>
                                          </p:val>
                                        </p:tav>
                                      </p:tavLst>
                                    </p:anim>
                                  </p:childTnLst>
                                </p:cTn>
                              </p:par>
                              <p:par>
                                <p:cTn id="87" presetID="2" presetClass="entr" presetSubtype="4" fill="hold" grpId="1"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1000" fill="hold"/>
                                        <p:tgtEl>
                                          <p:spTgt spid="29"/>
                                        </p:tgtEl>
                                        <p:attrNameLst>
                                          <p:attrName>ppt_x</p:attrName>
                                        </p:attrNameLst>
                                      </p:cBhvr>
                                      <p:tavLst>
                                        <p:tav tm="0">
                                          <p:val>
                                            <p:strVal val="#ppt_x"/>
                                          </p:val>
                                        </p:tav>
                                        <p:tav tm="100000">
                                          <p:val>
                                            <p:strVal val="#ppt_x"/>
                                          </p:val>
                                        </p:tav>
                                      </p:tavLst>
                                    </p:anim>
                                    <p:anim calcmode="lin" valueType="num">
                                      <p:cBhvr additive="base">
                                        <p:cTn id="90" dur="1000" fill="hold"/>
                                        <p:tgtEl>
                                          <p:spTgt spid="29"/>
                                        </p:tgtEl>
                                        <p:attrNameLst>
                                          <p:attrName>ppt_y</p:attrName>
                                        </p:attrNameLst>
                                      </p:cBhvr>
                                      <p:tavLst>
                                        <p:tav tm="0">
                                          <p:val>
                                            <p:strVal val="1+#ppt_h/2"/>
                                          </p:val>
                                        </p:tav>
                                        <p:tav tm="100000">
                                          <p:val>
                                            <p:strVal val="#ppt_y"/>
                                          </p:val>
                                        </p:tav>
                                      </p:tavLst>
                                    </p:anim>
                                  </p:childTnLst>
                                </p:cTn>
                              </p:par>
                              <p:par>
                                <p:cTn id="91" presetID="2" presetClass="entr" presetSubtype="4" fill="hold" grpId="1"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1000" fill="hold"/>
                                        <p:tgtEl>
                                          <p:spTgt spid="30"/>
                                        </p:tgtEl>
                                        <p:attrNameLst>
                                          <p:attrName>ppt_x</p:attrName>
                                        </p:attrNameLst>
                                      </p:cBhvr>
                                      <p:tavLst>
                                        <p:tav tm="0">
                                          <p:val>
                                            <p:strVal val="#ppt_x"/>
                                          </p:val>
                                        </p:tav>
                                        <p:tav tm="100000">
                                          <p:val>
                                            <p:strVal val="#ppt_x"/>
                                          </p:val>
                                        </p:tav>
                                      </p:tavLst>
                                    </p:anim>
                                    <p:anim calcmode="lin" valueType="num">
                                      <p:cBhvr additive="base">
                                        <p:cTn id="94" dur="1000" fill="hold"/>
                                        <p:tgtEl>
                                          <p:spTgt spid="30"/>
                                        </p:tgtEl>
                                        <p:attrNameLst>
                                          <p:attrName>ppt_y</p:attrName>
                                        </p:attrNameLst>
                                      </p:cBhvr>
                                      <p:tavLst>
                                        <p:tav tm="0">
                                          <p:val>
                                            <p:strVal val="1+#ppt_h/2"/>
                                          </p:val>
                                        </p:tav>
                                        <p:tav tm="100000">
                                          <p:val>
                                            <p:strVal val="#ppt_y"/>
                                          </p:val>
                                        </p:tav>
                                      </p:tavLst>
                                    </p:anim>
                                  </p:childTnLst>
                                </p:cTn>
                              </p:par>
                              <p:par>
                                <p:cTn id="95" presetID="2" presetClass="entr" presetSubtype="4" fill="hold" grpId="1"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1000" fill="hold"/>
                                        <p:tgtEl>
                                          <p:spTgt spid="31"/>
                                        </p:tgtEl>
                                        <p:attrNameLst>
                                          <p:attrName>ppt_x</p:attrName>
                                        </p:attrNameLst>
                                      </p:cBhvr>
                                      <p:tavLst>
                                        <p:tav tm="0">
                                          <p:val>
                                            <p:strVal val="#ppt_x"/>
                                          </p:val>
                                        </p:tav>
                                        <p:tav tm="100000">
                                          <p:val>
                                            <p:strVal val="#ppt_x"/>
                                          </p:val>
                                        </p:tav>
                                      </p:tavLst>
                                    </p:anim>
                                    <p:anim calcmode="lin" valueType="num">
                                      <p:cBhvr additive="base">
                                        <p:cTn id="98" dur="10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1000" fill="hold"/>
                                        <p:tgtEl>
                                          <p:spTgt spid="32"/>
                                        </p:tgtEl>
                                        <p:attrNameLst>
                                          <p:attrName>ppt_x</p:attrName>
                                        </p:attrNameLst>
                                      </p:cBhvr>
                                      <p:tavLst>
                                        <p:tav tm="0">
                                          <p:val>
                                            <p:strVal val="#ppt_x"/>
                                          </p:val>
                                        </p:tav>
                                        <p:tav tm="100000">
                                          <p:val>
                                            <p:strVal val="#ppt_x"/>
                                          </p:val>
                                        </p:tav>
                                      </p:tavLst>
                                    </p:anim>
                                    <p:anim calcmode="lin" valueType="num">
                                      <p:cBhvr additive="base">
                                        <p:cTn id="102" dur="1000" fill="hold"/>
                                        <p:tgtEl>
                                          <p:spTgt spid="32"/>
                                        </p:tgtEl>
                                        <p:attrNameLst>
                                          <p:attrName>ppt_y</p:attrName>
                                        </p:attrNameLst>
                                      </p:cBhvr>
                                      <p:tavLst>
                                        <p:tav tm="0">
                                          <p:val>
                                            <p:strVal val="1+#ppt_h/2"/>
                                          </p:val>
                                        </p:tav>
                                        <p:tav tm="100000">
                                          <p:val>
                                            <p:strVal val="#ppt_y"/>
                                          </p:val>
                                        </p:tav>
                                      </p:tavLst>
                                    </p:anim>
                                  </p:childTnLst>
                                </p:cTn>
                              </p:par>
                              <p:par>
                                <p:cTn id="103" presetID="53"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1000" fill="hold"/>
                                        <p:tgtEl>
                                          <p:spTgt spid="18"/>
                                        </p:tgtEl>
                                        <p:attrNameLst>
                                          <p:attrName>ppt_w</p:attrName>
                                        </p:attrNameLst>
                                      </p:cBhvr>
                                      <p:tavLst>
                                        <p:tav tm="0">
                                          <p:val>
                                            <p:fltVal val="0"/>
                                          </p:val>
                                        </p:tav>
                                        <p:tav tm="100000">
                                          <p:val>
                                            <p:strVal val="#ppt_w"/>
                                          </p:val>
                                        </p:tav>
                                      </p:tavLst>
                                    </p:anim>
                                    <p:anim calcmode="lin" valueType="num">
                                      <p:cBhvr>
                                        <p:cTn id="106" dur="1000" fill="hold"/>
                                        <p:tgtEl>
                                          <p:spTgt spid="18"/>
                                        </p:tgtEl>
                                        <p:attrNameLst>
                                          <p:attrName>ppt_h</p:attrName>
                                        </p:attrNameLst>
                                      </p:cBhvr>
                                      <p:tavLst>
                                        <p:tav tm="0">
                                          <p:val>
                                            <p:fltVal val="0"/>
                                          </p:val>
                                        </p:tav>
                                        <p:tav tm="100000">
                                          <p:val>
                                            <p:strVal val="#ppt_h"/>
                                          </p:val>
                                        </p:tav>
                                      </p:tavLst>
                                    </p:anim>
                                    <p:animEffect transition="in" filter="fade">
                                      <p:cBhvr>
                                        <p:cTn id="107" dur="1000"/>
                                        <p:tgtEl>
                                          <p:spTgt spid="18"/>
                                        </p:tgtEl>
                                      </p:cBhvr>
                                    </p:animEffect>
                                  </p:childTnLst>
                                </p:cTn>
                              </p:par>
                              <p:par>
                                <p:cTn id="108" presetID="7" presetClass="entr" presetSubtype="1" fill="hold" nodeType="withEffect">
                                  <p:stCondLst>
                                    <p:cond delay="0"/>
                                  </p:stCondLst>
                                  <p:childTnLst>
                                    <p:set>
                                      <p:cBhvr>
                                        <p:cTn id="109" dur="1" fill="hold">
                                          <p:stCondLst>
                                            <p:cond delay="0"/>
                                          </p:stCondLst>
                                        </p:cTn>
                                        <p:tgtEl>
                                          <p:spTgt spid="12"/>
                                        </p:tgtEl>
                                        <p:attrNameLst>
                                          <p:attrName>style.visibility</p:attrName>
                                        </p:attrNameLst>
                                      </p:cBhvr>
                                      <p:to>
                                        <p:strVal val="visible"/>
                                      </p:to>
                                    </p:set>
                                    <p:anim calcmode="lin" valueType="num">
                                      <p:cBhvr additive="base">
                                        <p:cTn id="110" dur="1000" fill="hold"/>
                                        <p:tgtEl>
                                          <p:spTgt spid="12"/>
                                        </p:tgtEl>
                                        <p:attrNameLst>
                                          <p:attrName>ppt_x</p:attrName>
                                        </p:attrNameLst>
                                      </p:cBhvr>
                                      <p:tavLst>
                                        <p:tav tm="0">
                                          <p:val>
                                            <p:strVal val="#ppt_x"/>
                                          </p:val>
                                        </p:tav>
                                        <p:tav tm="100000">
                                          <p:val>
                                            <p:strVal val="#ppt_x"/>
                                          </p:val>
                                        </p:tav>
                                      </p:tavLst>
                                    </p:anim>
                                    <p:anim calcmode="lin" valueType="num">
                                      <p:cBhvr additive="base">
                                        <p:cTn id="111" dur="1000" fill="hold"/>
                                        <p:tgtEl>
                                          <p:spTgt spid="12"/>
                                        </p:tgtEl>
                                        <p:attrNameLst>
                                          <p:attrName>ppt_y</p:attrName>
                                        </p:attrNameLst>
                                      </p:cBhvr>
                                      <p:tavLst>
                                        <p:tav tm="0">
                                          <p:val>
                                            <p:strVal val="0-#ppt_h/2"/>
                                          </p:val>
                                        </p:tav>
                                        <p:tav tm="100000">
                                          <p:val>
                                            <p:strVal val="#ppt_y"/>
                                          </p:val>
                                        </p:tav>
                                      </p:tavLst>
                                    </p:anim>
                                  </p:childTnLst>
                                </p:cTn>
                              </p:par>
                              <p:par>
                                <p:cTn id="112" presetID="4" presetClass="entr" presetSubtype="16" fill="hold" nodeType="with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box(in)">
                                      <p:cBhvr>
                                        <p:cTn id="114" dur="1000"/>
                                        <p:tgtEl>
                                          <p:spTgt spid="10"/>
                                        </p:tgtEl>
                                      </p:cBhvr>
                                    </p:animEffect>
                                  </p:childTnLst>
                                </p:cTn>
                              </p:par>
                              <p:par>
                                <p:cTn id="115" presetID="20" presetClass="entr" presetSubtype="0"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edge">
                                      <p:cBhvr>
                                        <p:cTn id="117" dur="1000"/>
                                        <p:tgtEl>
                                          <p:spTgt spid="38"/>
                                        </p:tgtEl>
                                      </p:cBhvr>
                                    </p:animEffect>
                                  </p:childTnLst>
                                </p:cTn>
                              </p:par>
                              <p:par>
                                <p:cTn id="118" presetID="2" presetClass="entr" presetSubtype="4" fill="hold" nodeType="with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1000" fill="hold"/>
                                        <p:tgtEl>
                                          <p:spTgt spid="8"/>
                                        </p:tgtEl>
                                        <p:attrNameLst>
                                          <p:attrName>ppt_x</p:attrName>
                                        </p:attrNameLst>
                                      </p:cBhvr>
                                      <p:tavLst>
                                        <p:tav tm="0">
                                          <p:val>
                                            <p:strVal val="#ppt_x"/>
                                          </p:val>
                                        </p:tav>
                                        <p:tav tm="100000">
                                          <p:val>
                                            <p:strVal val="#ppt_x"/>
                                          </p:val>
                                        </p:tav>
                                      </p:tavLst>
                                    </p:anim>
                                    <p:anim calcmode="lin" valueType="num">
                                      <p:cBhvr additive="base">
                                        <p:cTn id="121" dur="1000" fill="hold"/>
                                        <p:tgtEl>
                                          <p:spTgt spid="8"/>
                                        </p:tgtEl>
                                        <p:attrNameLst>
                                          <p:attrName>ppt_y</p:attrName>
                                        </p:attrNameLst>
                                      </p:cBhvr>
                                      <p:tavLst>
                                        <p:tav tm="0">
                                          <p:val>
                                            <p:strVal val="1+#ppt_h/2"/>
                                          </p:val>
                                        </p:tav>
                                        <p:tav tm="100000">
                                          <p:val>
                                            <p:strVal val="#ppt_y"/>
                                          </p:val>
                                        </p:tav>
                                      </p:tavLst>
                                    </p:anim>
                                  </p:childTnLst>
                                </p:cTn>
                              </p:par>
                              <p:par>
                                <p:cTn id="122" presetID="2" presetClass="entr" presetSubtype="4" fill="hold" nodeType="withEffect">
                                  <p:stCondLst>
                                    <p:cond delay="0"/>
                                  </p:stCondLst>
                                  <p:childTnLst>
                                    <p:set>
                                      <p:cBhvr>
                                        <p:cTn id="123" dur="1" fill="hold">
                                          <p:stCondLst>
                                            <p:cond delay="0"/>
                                          </p:stCondLst>
                                        </p:cTn>
                                        <p:tgtEl>
                                          <p:spTgt spid="9"/>
                                        </p:tgtEl>
                                        <p:attrNameLst>
                                          <p:attrName>style.visibility</p:attrName>
                                        </p:attrNameLst>
                                      </p:cBhvr>
                                      <p:to>
                                        <p:strVal val="visible"/>
                                      </p:to>
                                    </p:set>
                                    <p:anim calcmode="lin" valueType="num">
                                      <p:cBhvr additive="base">
                                        <p:cTn id="124" dur="1000" fill="hold"/>
                                        <p:tgtEl>
                                          <p:spTgt spid="9"/>
                                        </p:tgtEl>
                                        <p:attrNameLst>
                                          <p:attrName>ppt_x</p:attrName>
                                        </p:attrNameLst>
                                      </p:cBhvr>
                                      <p:tavLst>
                                        <p:tav tm="0">
                                          <p:val>
                                            <p:strVal val="#ppt_x"/>
                                          </p:val>
                                        </p:tav>
                                        <p:tav tm="100000">
                                          <p:val>
                                            <p:strVal val="#ppt_x"/>
                                          </p:val>
                                        </p:tav>
                                      </p:tavLst>
                                    </p:anim>
                                    <p:anim calcmode="lin" valueType="num">
                                      <p:cBhvr additive="base">
                                        <p:cTn id="125" dur="1000" fill="hold"/>
                                        <p:tgtEl>
                                          <p:spTgt spid="9"/>
                                        </p:tgtEl>
                                        <p:attrNameLst>
                                          <p:attrName>ppt_y</p:attrName>
                                        </p:attrNameLst>
                                      </p:cBhvr>
                                      <p:tavLst>
                                        <p:tav tm="0">
                                          <p:val>
                                            <p:strVal val="1+#ppt_h/2"/>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additive="base">
                                        <p:cTn id="128" dur="1000" fill="hold"/>
                                        <p:tgtEl>
                                          <p:spTgt spid="40"/>
                                        </p:tgtEl>
                                        <p:attrNameLst>
                                          <p:attrName>ppt_x</p:attrName>
                                        </p:attrNameLst>
                                      </p:cBhvr>
                                      <p:tavLst>
                                        <p:tav tm="0">
                                          <p:val>
                                            <p:strVal val="#ppt_x"/>
                                          </p:val>
                                        </p:tav>
                                        <p:tav tm="100000">
                                          <p:val>
                                            <p:strVal val="#ppt_x"/>
                                          </p:val>
                                        </p:tav>
                                      </p:tavLst>
                                    </p:anim>
                                    <p:anim calcmode="lin" valueType="num">
                                      <p:cBhvr additive="base">
                                        <p:cTn id="129" dur="1000" fill="hold"/>
                                        <p:tgtEl>
                                          <p:spTgt spid="40"/>
                                        </p:tgtEl>
                                        <p:attrNameLst>
                                          <p:attrName>ppt_y</p:attrName>
                                        </p:attrNameLst>
                                      </p:cBhvr>
                                      <p:tavLst>
                                        <p:tav tm="0">
                                          <p:val>
                                            <p:strVal val="1+#ppt_h/2"/>
                                          </p:val>
                                        </p:tav>
                                        <p:tav tm="100000">
                                          <p:val>
                                            <p:strVal val="#ppt_y"/>
                                          </p:val>
                                        </p:tav>
                                      </p:tavLst>
                                    </p:anim>
                                  </p:childTnLst>
                                </p:cTn>
                              </p:par>
                              <p:par>
                                <p:cTn id="130" presetID="17" presetClass="entr" presetSubtype="8" fill="hold" nodeType="with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1000" fill="hold"/>
                                        <p:tgtEl>
                                          <p:spTgt spid="37"/>
                                        </p:tgtEl>
                                        <p:attrNameLst>
                                          <p:attrName>ppt_x</p:attrName>
                                        </p:attrNameLst>
                                      </p:cBhvr>
                                      <p:tavLst>
                                        <p:tav tm="0">
                                          <p:val>
                                            <p:strVal val="#ppt_x-#ppt_w/2"/>
                                          </p:val>
                                        </p:tav>
                                        <p:tav tm="100000">
                                          <p:val>
                                            <p:strVal val="#ppt_x"/>
                                          </p:val>
                                        </p:tav>
                                      </p:tavLst>
                                    </p:anim>
                                    <p:anim calcmode="lin" valueType="num">
                                      <p:cBhvr>
                                        <p:cTn id="133" dur="1000" fill="hold"/>
                                        <p:tgtEl>
                                          <p:spTgt spid="37"/>
                                        </p:tgtEl>
                                        <p:attrNameLst>
                                          <p:attrName>ppt_y</p:attrName>
                                        </p:attrNameLst>
                                      </p:cBhvr>
                                      <p:tavLst>
                                        <p:tav tm="0">
                                          <p:val>
                                            <p:strVal val="#ppt_y"/>
                                          </p:val>
                                        </p:tav>
                                        <p:tav tm="100000">
                                          <p:val>
                                            <p:strVal val="#ppt_y"/>
                                          </p:val>
                                        </p:tav>
                                      </p:tavLst>
                                    </p:anim>
                                    <p:anim calcmode="lin" valueType="num">
                                      <p:cBhvr>
                                        <p:cTn id="134" dur="1000" fill="hold"/>
                                        <p:tgtEl>
                                          <p:spTgt spid="37"/>
                                        </p:tgtEl>
                                        <p:attrNameLst>
                                          <p:attrName>ppt_w</p:attrName>
                                        </p:attrNameLst>
                                      </p:cBhvr>
                                      <p:tavLst>
                                        <p:tav tm="0">
                                          <p:val>
                                            <p:fltVal val="0"/>
                                          </p:val>
                                        </p:tav>
                                        <p:tav tm="100000">
                                          <p:val>
                                            <p:strVal val="#ppt_w"/>
                                          </p:val>
                                        </p:tav>
                                      </p:tavLst>
                                    </p:anim>
                                    <p:anim calcmode="lin" valueType="num">
                                      <p:cBhvr>
                                        <p:cTn id="135" dur="1000" fill="hold"/>
                                        <p:tgtEl>
                                          <p:spTgt spid="37"/>
                                        </p:tgtEl>
                                        <p:attrNameLst>
                                          <p:attrName>ppt_h</p:attrName>
                                        </p:attrNameLst>
                                      </p:cBhvr>
                                      <p:tavLst>
                                        <p:tav tm="0">
                                          <p:val>
                                            <p:strVal val="#ppt_h"/>
                                          </p:val>
                                        </p:tav>
                                        <p:tav tm="100000">
                                          <p:val>
                                            <p:strVal val="#ppt_h"/>
                                          </p:val>
                                        </p:tav>
                                      </p:tavLst>
                                    </p:anim>
                                  </p:childTnLst>
                                </p:cTn>
                              </p:par>
                              <p:par>
                                <p:cTn id="136" presetID="20" presetClass="entr" presetSubtype="0" fill="hold" nodeType="with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wedge">
                                      <p:cBhvr>
                                        <p:cTn id="138" dur="1000"/>
                                        <p:tgtEl>
                                          <p:spTgt spid="41"/>
                                        </p:tgtEl>
                                      </p:cBhvr>
                                    </p:animEffect>
                                  </p:childTnLst>
                                </p:cTn>
                              </p:par>
                              <p:par>
                                <p:cTn id="139" presetID="20" presetClass="entr" presetSubtype="0" fill="hold" nodeType="with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wedge">
                                      <p:cBhvr>
                                        <p:cTn id="141" dur="1000"/>
                                        <p:tgtEl>
                                          <p:spTgt spid="44"/>
                                        </p:tgtEl>
                                      </p:cBhvr>
                                    </p:animEffect>
                                  </p:childTnLst>
                                </p:cTn>
                              </p:par>
                              <p:par>
                                <p:cTn id="142" presetID="17" presetClass="entr" presetSubtype="10" fill="hold" nodeType="withEffect">
                                  <p:stCondLst>
                                    <p:cond delay="0"/>
                                  </p:stCondLst>
                                  <p:childTnLst>
                                    <p:set>
                                      <p:cBhvr>
                                        <p:cTn id="143" dur="1" fill="hold">
                                          <p:stCondLst>
                                            <p:cond delay="0"/>
                                          </p:stCondLst>
                                        </p:cTn>
                                        <p:tgtEl>
                                          <p:spTgt spid="11"/>
                                        </p:tgtEl>
                                        <p:attrNameLst>
                                          <p:attrName>style.visibility</p:attrName>
                                        </p:attrNameLst>
                                      </p:cBhvr>
                                      <p:to>
                                        <p:strVal val="visible"/>
                                      </p:to>
                                    </p:set>
                                    <p:anim calcmode="lin" valueType="num">
                                      <p:cBhvr>
                                        <p:cTn id="144" dur="1000" fill="hold"/>
                                        <p:tgtEl>
                                          <p:spTgt spid="11"/>
                                        </p:tgtEl>
                                        <p:attrNameLst>
                                          <p:attrName>ppt_w</p:attrName>
                                        </p:attrNameLst>
                                      </p:cBhvr>
                                      <p:tavLst>
                                        <p:tav tm="0">
                                          <p:val>
                                            <p:fltVal val="0"/>
                                          </p:val>
                                        </p:tav>
                                        <p:tav tm="100000">
                                          <p:val>
                                            <p:strVal val="#ppt_w"/>
                                          </p:val>
                                        </p:tav>
                                      </p:tavLst>
                                    </p:anim>
                                    <p:anim calcmode="lin" valueType="num">
                                      <p:cBhvr>
                                        <p:cTn id="145" dur="1000" fill="hold"/>
                                        <p:tgtEl>
                                          <p:spTgt spid="11"/>
                                        </p:tgtEl>
                                        <p:attrNameLst>
                                          <p:attrName>ppt_h</p:attrName>
                                        </p:attrNameLst>
                                      </p:cBhvr>
                                      <p:tavLst>
                                        <p:tav tm="0">
                                          <p:val>
                                            <p:strVal val="#ppt_h"/>
                                          </p:val>
                                        </p:tav>
                                        <p:tav tm="100000">
                                          <p:val>
                                            <p:strVal val="#ppt_h"/>
                                          </p:val>
                                        </p:tav>
                                      </p:tavLst>
                                    </p:anim>
                                  </p:childTnLst>
                                </p:cTn>
                              </p:par>
                              <p:par>
                                <p:cTn id="146" presetID="17" presetClass="entr" presetSubtype="10" fill="hold" nodeType="withEffect">
                                  <p:stCondLst>
                                    <p:cond delay="0"/>
                                  </p:stCondLst>
                                  <p:childTnLst>
                                    <p:set>
                                      <p:cBhvr>
                                        <p:cTn id="147" dur="1" fill="hold">
                                          <p:stCondLst>
                                            <p:cond delay="0"/>
                                          </p:stCondLst>
                                        </p:cTn>
                                        <p:tgtEl>
                                          <p:spTgt spid="39"/>
                                        </p:tgtEl>
                                        <p:attrNameLst>
                                          <p:attrName>style.visibility</p:attrName>
                                        </p:attrNameLst>
                                      </p:cBhvr>
                                      <p:to>
                                        <p:strVal val="visible"/>
                                      </p:to>
                                    </p:set>
                                    <p:anim calcmode="lin" valueType="num">
                                      <p:cBhvr>
                                        <p:cTn id="148" dur="1000" fill="hold"/>
                                        <p:tgtEl>
                                          <p:spTgt spid="39"/>
                                        </p:tgtEl>
                                        <p:attrNameLst>
                                          <p:attrName>ppt_w</p:attrName>
                                        </p:attrNameLst>
                                      </p:cBhvr>
                                      <p:tavLst>
                                        <p:tav tm="0">
                                          <p:val>
                                            <p:fltVal val="0"/>
                                          </p:val>
                                        </p:tav>
                                        <p:tav tm="100000">
                                          <p:val>
                                            <p:strVal val="#ppt_w"/>
                                          </p:val>
                                        </p:tav>
                                      </p:tavLst>
                                    </p:anim>
                                    <p:anim calcmode="lin" valueType="num">
                                      <p:cBhvr>
                                        <p:cTn id="149" dur="1000" fill="hold"/>
                                        <p:tgtEl>
                                          <p:spTgt spid="39"/>
                                        </p:tgtEl>
                                        <p:attrNameLst>
                                          <p:attrName>ppt_h</p:attrName>
                                        </p:attrNameLst>
                                      </p:cBhvr>
                                      <p:tavLst>
                                        <p:tav tm="0">
                                          <p:val>
                                            <p:strVal val="#ppt_h"/>
                                          </p:val>
                                        </p:tav>
                                        <p:tav tm="100000">
                                          <p:val>
                                            <p:strVal val="#ppt_h"/>
                                          </p:val>
                                        </p:tav>
                                      </p:tavLst>
                                    </p:anim>
                                  </p:childTnLst>
                                </p:cTn>
                              </p:par>
                              <p:par>
                                <p:cTn id="150" presetID="20" presetClass="entr" presetSubtype="0" fill="hold" nodeType="withEffect">
                                  <p:stCondLst>
                                    <p:cond delay="0"/>
                                  </p:stCondLst>
                                  <p:childTnLst>
                                    <p:set>
                                      <p:cBhvr>
                                        <p:cTn id="151" dur="1" fill="hold">
                                          <p:stCondLst>
                                            <p:cond delay="0"/>
                                          </p:stCondLst>
                                        </p:cTn>
                                        <p:tgtEl>
                                          <p:spTgt spid="7"/>
                                        </p:tgtEl>
                                        <p:attrNameLst>
                                          <p:attrName>style.visibility</p:attrName>
                                        </p:attrNameLst>
                                      </p:cBhvr>
                                      <p:to>
                                        <p:strVal val="visible"/>
                                      </p:to>
                                    </p:set>
                                    <p:animEffect transition="in" filter="wedge">
                                      <p:cBhvr>
                                        <p:cTn id="152" dur="1000"/>
                                        <p:tgtEl>
                                          <p:spTgt spid="7"/>
                                        </p:tgtEl>
                                      </p:cBhvr>
                                    </p:animEffect>
                                  </p:childTnLst>
                                </p:cTn>
                              </p:par>
                              <p:par>
                                <p:cTn id="153" presetID="20" presetClass="entr" presetSubtype="0" fill="hold" nodeType="with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wedge">
                                      <p:cBhvr>
                                        <p:cTn id="155" dur="1000"/>
                                        <p:tgtEl>
                                          <p:spTgt spid="46"/>
                                        </p:tgtEl>
                                      </p:cBhvr>
                                    </p:animEffect>
                                  </p:childTnLst>
                                </p:cTn>
                              </p:par>
                            </p:childTnLst>
                          </p:cTn>
                        </p:par>
                        <p:par>
                          <p:cTn id="156" fill="hold">
                            <p:stCondLst>
                              <p:cond delay="1000"/>
                            </p:stCondLst>
                            <p:childTnLst>
                              <p:par>
                                <p:cTn id="157" presetID="4" presetClass="entr" presetSubtype="16" fill="hold" grpId="0" nodeType="after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box(in)">
                                      <p:cBhvr>
                                        <p:cTn id="1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5" grpId="0"/>
      <p:bldP spid="16" grpId="0" animBg="1"/>
      <p:bldP spid="17" grpId="0" animBg="1"/>
      <p:bldP spid="18" grpId="0" animBg="1"/>
      <p:bldP spid="19" grpId="0" animBg="1"/>
      <p:bldP spid="20" grpId="0" animBg="1"/>
      <p:bldP spid="21" grpId="0"/>
      <p:bldP spid="22" grpId="0" animBg="1"/>
      <p:bldP spid="22" grpId="1" animBg="1"/>
      <p:bldP spid="23" grpId="0" animBg="1"/>
      <p:bldP spid="24" grpId="0" animBg="1"/>
      <p:bldP spid="25" grpId="0" animBg="1"/>
      <p:bldP spid="26" grpId="0" animBg="1"/>
      <p:bldP spid="27" grpId="0" animBg="1"/>
      <p:bldP spid="28" grpId="0" animBg="1"/>
      <p:bldP spid="29" grpId="0" animBg="1"/>
      <p:bldP spid="29" grpId="1" animBg="1"/>
      <p:bldP spid="30" grpId="0" animBg="1"/>
      <p:bldP spid="30" grpId="1" animBg="1"/>
      <p:bldP spid="31" grpId="0" animBg="1"/>
      <p:bldP spid="31" grpId="1" animBg="1"/>
      <p:bldP spid="32" grpId="0"/>
      <p:bldP spid="33" grpId="0" animBg="1"/>
      <p:bldP spid="34" grpId="0" animBg="1"/>
      <p:bldP spid="3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bwMode="auto">
          <a:xfrm>
            <a:off x="0" y="0"/>
            <a:ext cx="9144000" cy="6858000"/>
          </a:xfrm>
          <a:prstGeom prst="rect">
            <a:avLst/>
          </a:prstGeom>
          <a:solidFill>
            <a:srgbClr val="091019"/>
          </a:solidFill>
          <a:ln w="9525" cap="flat" cmpd="sng" algn="ctr">
            <a:noFill/>
            <a:prstDash val="solid"/>
            <a:round/>
            <a:headEnd type="none" w="med" len="med"/>
            <a:tailEnd type="none" w="med" len="med"/>
          </a:ln>
          <a:effectLst/>
          <a:scene3d>
            <a:camera prst="orthographicFront"/>
            <a:lightRig rig="threePt" dir="t"/>
          </a:scene3d>
          <a:sp3d contourW="12700">
            <a:contourClr>
              <a:srgbClr val="0E123A"/>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12 Llamada de flecha hacia arriba"/>
          <p:cNvSpPr/>
          <p:nvPr/>
        </p:nvSpPr>
        <p:spPr bwMode="auto">
          <a:xfrm rot="9558064">
            <a:off x="604726" y="1228877"/>
            <a:ext cx="6557473" cy="4619315"/>
          </a:xfrm>
          <a:prstGeom prst="upArrowCallout">
            <a:avLst/>
          </a:prstGeom>
          <a:solidFill>
            <a:srgbClr val="091019">
              <a:alpha val="74118"/>
            </a:srgbClr>
          </a:solidFill>
          <a:ln w="9525" cap="flat" cmpd="sng" algn="ctr">
            <a:noFill/>
            <a:prstDash val="solid"/>
            <a:round/>
            <a:headEnd type="none" w="med" len="med"/>
            <a:tailEnd type="none" w="med" len="med"/>
          </a:ln>
          <a:effectLst>
            <a:outerShdw blurRad="152400" dist="317500" dir="5400000" sx="90000" sy="-19000" rotWithShape="0">
              <a:prstClr val="black">
                <a:alpha val="42000"/>
              </a:prstClr>
            </a:outerShdw>
          </a:effectLst>
          <a:scene3d>
            <a:camera prst="perspectiveRight"/>
            <a:lightRig rig="threePt" dir="t"/>
          </a:scene3d>
          <a:sp3d extrusionH="139700" contourW="101600">
            <a:bevelT/>
            <a:bevelB w="165100" prst="coolSlant"/>
            <a:contourClr>
              <a:srgbClr val="091019"/>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 name="4 CuadroTexto"/>
          <p:cNvSpPr txBox="1"/>
          <p:nvPr/>
        </p:nvSpPr>
        <p:spPr>
          <a:xfrm>
            <a:off x="7380312" y="6381328"/>
            <a:ext cx="1433406" cy="276999"/>
          </a:xfrm>
          <a:prstGeom prst="rect">
            <a:avLst/>
          </a:prstGeom>
          <a:noFill/>
        </p:spPr>
        <p:txBody>
          <a:bodyPr wrap="none" rtlCol="0">
            <a:spAutoFit/>
          </a:bodyPr>
          <a:lstStyle/>
          <a:p>
            <a:r>
              <a:rPr lang="es-ES_tradnl" sz="1200" i="1" dirty="0" smtClean="0">
                <a:solidFill>
                  <a:schemeClr val="bg2"/>
                </a:solidFill>
                <a:latin typeface="Sakkal Majalla" pitchFamily="2" charset="-78"/>
                <a:cs typeface="Sakkal Majalla" pitchFamily="2" charset="-78"/>
              </a:rPr>
              <a:t>Mary Medina – Julio 2011</a:t>
            </a:r>
            <a:endParaRPr lang="en-US" sz="1200" i="1" dirty="0">
              <a:solidFill>
                <a:schemeClr val="bg2"/>
              </a:solidFill>
              <a:latin typeface="Sakkal Majalla" pitchFamily="2" charset="-78"/>
              <a:cs typeface="Sakkal Majalla" pitchFamily="2" charset="-78"/>
            </a:endParaRPr>
          </a:p>
        </p:txBody>
      </p:sp>
      <p:sp>
        <p:nvSpPr>
          <p:cNvPr id="8" name="7 Rectángulo"/>
          <p:cNvSpPr/>
          <p:nvPr/>
        </p:nvSpPr>
        <p:spPr>
          <a:xfrm>
            <a:off x="1403648" y="692696"/>
            <a:ext cx="6120680" cy="3780202"/>
          </a:xfrm>
          <a:prstGeom prst="rect">
            <a:avLst/>
          </a:prstGeom>
          <a:noFill/>
        </p:spPr>
        <p:txBody>
          <a:bodyPr wrap="square">
            <a:spAutoFit/>
          </a:bodyPr>
          <a:lstStyle/>
          <a:p>
            <a:pPr>
              <a:lnSpc>
                <a:spcPct val="150000"/>
              </a:lnSpc>
            </a:pPr>
            <a:r>
              <a:rPr lang="es-ES" spc="300" dirty="0" smtClean="0">
                <a:solidFill>
                  <a:srgbClr val="FFFFFF"/>
                </a:solidFill>
                <a:latin typeface="Segoe UI" pitchFamily="34" charset="0"/>
                <a:ea typeface="Segoe UI" pitchFamily="34" charset="0"/>
                <a:cs typeface="Segoe UI" pitchFamily="34" charset="0"/>
              </a:rPr>
              <a:t>La agricultura está conformada por una vasta gama de procesos y agentes productivos, cuya interacción garantiza la existencia, en el mercado, de bienes de consumo alimenticios. Para alcanzar su destino final –la mesa del consumidor–, el producto debe recorrer un largo camino que se inicia en la empresa de producción primaria. </a:t>
            </a:r>
            <a:endParaRPr lang="en-US" spc="300" dirty="0">
              <a:solidFill>
                <a:srgbClr val="FFFFFF"/>
              </a:solidFill>
              <a:latin typeface="Segoe UI" pitchFamily="34" charset="0"/>
              <a:ea typeface="Segoe UI" pitchFamily="34" charset="0"/>
              <a:cs typeface="Segoe UI" pitchFamily="34" charset="0"/>
            </a:endParaRPr>
          </a:p>
        </p:txBody>
      </p:sp>
      <p:sp>
        <p:nvSpPr>
          <p:cNvPr id="10" name="9 Rectángulo"/>
          <p:cNvSpPr/>
          <p:nvPr/>
        </p:nvSpPr>
        <p:spPr>
          <a:xfrm>
            <a:off x="6300192" y="4725144"/>
            <a:ext cx="2561565" cy="1754326"/>
          </a:xfrm>
          <a:prstGeom prst="rect">
            <a:avLst/>
          </a:prstGeom>
          <a:solidFill>
            <a:schemeClr val="bg2"/>
          </a:solidFill>
          <a:scene3d>
            <a:camera prst="orthographicFront"/>
            <a:lightRig rig="threePt" dir="t"/>
          </a:scene3d>
          <a:sp3d extrusionH="196850" contourW="76200">
            <a:bevelT w="165100" prst="coolSlant"/>
            <a:bevelB w="165100" prst="coolSlant"/>
          </a:sp3d>
        </p:spPr>
        <p:txBody>
          <a:bodyPr wrap="square">
            <a:spAutoFit/>
          </a:bodyPr>
          <a:lstStyle/>
          <a:p>
            <a:pPr algn="ctr">
              <a:lnSpc>
                <a:spcPct val="150000"/>
              </a:lnSpc>
            </a:pPr>
            <a:r>
              <a:rPr lang="es-ES" b="1" i="1"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LOS COMPLEJOS</a:t>
            </a:r>
          </a:p>
          <a:p>
            <a:pPr algn="ctr">
              <a:lnSpc>
                <a:spcPct val="150000"/>
              </a:lnSpc>
            </a:pPr>
            <a:r>
              <a:rPr lang="es-ES" b="1" i="1"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PRODUCTIVOS: </a:t>
            </a:r>
          </a:p>
          <a:p>
            <a:pPr algn="ctr">
              <a:lnSpc>
                <a:spcPct val="150000"/>
              </a:lnSpc>
            </a:pPr>
            <a:r>
              <a:rPr lang="es-ES" b="1" i="1"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de la Teoría</a:t>
            </a:r>
          </a:p>
          <a:p>
            <a:pPr algn="ctr">
              <a:lnSpc>
                <a:spcPct val="150000"/>
              </a:lnSpc>
            </a:pPr>
            <a:r>
              <a:rPr lang="es-ES" b="1" i="1"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a la Práctica</a:t>
            </a:r>
            <a:endParaRPr lang="en-US" b="1" i="1"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4" name="13 Rectángulo"/>
          <p:cNvSpPr/>
          <p:nvPr/>
        </p:nvSpPr>
        <p:spPr>
          <a:xfrm>
            <a:off x="179512" y="6309320"/>
            <a:ext cx="4572000" cy="369332"/>
          </a:xfrm>
          <a:prstGeom prst="rect">
            <a:avLst/>
          </a:prstGeom>
        </p:spPr>
        <p:txBody>
          <a:bodyPr>
            <a:spAutoFit/>
          </a:bodyPr>
          <a:lstStyle/>
          <a:p>
            <a:r>
              <a:rPr lang="en-US" sz="900" b="1" dirty="0" smtClean="0">
                <a:solidFill>
                  <a:schemeClr val="bg2"/>
                </a:solidFill>
                <a:latin typeface="SimHei" pitchFamily="49" charset="-122"/>
                <a:ea typeface="SimHei" pitchFamily="49" charset="-122"/>
              </a:rPr>
              <a:t>CUADERNO TÉCNICO No 15. LOS COMPLEJOS PRODUCTIVOS:</a:t>
            </a:r>
          </a:p>
          <a:p>
            <a:r>
              <a:rPr lang="es-ES" sz="900" b="1" dirty="0" smtClean="0">
                <a:solidFill>
                  <a:schemeClr val="bg2"/>
                </a:solidFill>
                <a:latin typeface="SimHei" pitchFamily="49" charset="-122"/>
                <a:ea typeface="SimHei" pitchFamily="49" charset="-122"/>
              </a:rPr>
              <a:t>DE LA TEORIA A LA PRÁCTICA. </a:t>
            </a:r>
            <a:r>
              <a:rPr lang="en-US" sz="900" b="1" dirty="0" smtClean="0">
                <a:solidFill>
                  <a:schemeClr val="bg2"/>
                </a:solidFill>
                <a:latin typeface="SimHei" pitchFamily="49" charset="-122"/>
                <a:ea typeface="SimHei" pitchFamily="49" charset="-122"/>
              </a:rPr>
              <a:t>IICA, 2000</a:t>
            </a:r>
            <a:endParaRPr lang="en-US" sz="900" b="1" dirty="0">
              <a:solidFill>
                <a:schemeClr val="bg2"/>
              </a:solidFill>
              <a:latin typeface="SimHei" pitchFamily="49" charset="-122"/>
              <a:ea typeface="SimHei" pitchFamily="49"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childTnLst>
                                </p:cTn>
                              </p:par>
                              <p:par>
                                <p:cTn id="12" presetID="21"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4)">
                                      <p:cBhvr>
                                        <p:cTn id="14" dur="2000"/>
                                        <p:tgtEl>
                                          <p:spTgt spid="10"/>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amond(in)">
                                      <p:cBhvr>
                                        <p:cTn id="17" dur="2000"/>
                                        <p:tgtEl>
                                          <p:spTgt spid="13"/>
                                        </p:tgtEl>
                                      </p:cBhvr>
                                    </p:animEffect>
                                  </p:childTnLst>
                                </p:cTn>
                              </p:par>
                              <p:par>
                                <p:cTn id="18" presetID="13" presetClass="entr" presetSubtype="16" fill="hold"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plus(in)">
                                      <p:cBhvr>
                                        <p:cTn id="20" dur="2000"/>
                                        <p:tgtEl>
                                          <p:spTgt spid="14">
                                            <p:txEl>
                                              <p:pRg st="0" end="0"/>
                                            </p:txEl>
                                          </p:spTgt>
                                        </p:tgtEl>
                                      </p:cBhvr>
                                    </p:animEffect>
                                  </p:childTnLst>
                                </p:cTn>
                              </p:par>
                              <p:par>
                                <p:cTn id="21" presetID="13" presetClass="entr" presetSubtype="16" fill="hold"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plus(in)">
                                      <p:cBhvr>
                                        <p:cTn id="23"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8" grpId="0"/>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0" y="0"/>
            <a:ext cx="9144000" cy="6858000"/>
          </a:xfrm>
          <a:prstGeom prst="rect">
            <a:avLst/>
          </a:prstGeom>
          <a:solidFill>
            <a:srgbClr val="1A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47" name="46 Rectángulo"/>
          <p:cNvSpPr/>
          <p:nvPr/>
        </p:nvSpPr>
        <p:spPr bwMode="auto">
          <a:xfrm>
            <a:off x="35496" y="-27384"/>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4 CuadroTexto"/>
          <p:cNvSpPr txBox="1"/>
          <p:nvPr/>
        </p:nvSpPr>
        <p:spPr>
          <a:xfrm>
            <a:off x="0" y="6488668"/>
            <a:ext cx="1433406"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Julio 2011</a:t>
            </a:r>
            <a:endParaRPr lang="en-US" sz="1200" i="1" dirty="0">
              <a:latin typeface="Sakkal Majalla" pitchFamily="2" charset="-78"/>
              <a:cs typeface="Sakkal Majalla" pitchFamily="2" charset="-78"/>
            </a:endParaRPr>
          </a:p>
        </p:txBody>
      </p:sp>
      <p:pic>
        <p:nvPicPr>
          <p:cNvPr id="7" name="Picture 33" descr="http://t0.gstatic.com/images?q=tbn:ANd9GcStuo6HpzpBNysNSrkbNU7j4WgHhzm8NxudClrgxxWRmYPTOd6y"/>
          <p:cNvPicPr>
            <a:picLocks noChangeAspect="1" noChangeArrowheads="1"/>
          </p:cNvPicPr>
          <p:nvPr/>
        </p:nvPicPr>
        <p:blipFill>
          <a:blip r:embed="rId3" cstate="print"/>
          <a:srcRect/>
          <a:stretch>
            <a:fillRect/>
          </a:stretch>
        </p:blipFill>
        <p:spPr bwMode="auto">
          <a:xfrm>
            <a:off x="3016194" y="1752600"/>
            <a:ext cx="1840020" cy="1171576"/>
          </a:xfrm>
          <a:prstGeom prst="rect">
            <a:avLst/>
          </a:prstGeom>
          <a:noFill/>
          <a:effectLst>
            <a:outerShdw blurRad="152400" dist="317500" dir="5400000" sx="90000" sy="-19000" rotWithShape="0">
              <a:prstClr val="black">
                <a:alpha val="15000"/>
              </a:prstClr>
            </a:outerShdw>
          </a:effectLst>
          <a:scene3d>
            <a:camera prst="perspectiveContrastingRightFacing"/>
            <a:lightRig rig="threePt" dir="t"/>
          </a:scene3d>
          <a:sp3d>
            <a:bevelT w="165100" prst="coolSlant"/>
          </a:sp3d>
        </p:spPr>
      </p:pic>
      <p:pic>
        <p:nvPicPr>
          <p:cNvPr id="8" name="Picture 21" descr="http://t0.gstatic.com/images?q=tbn:ANd9GcTX7NMewAkt6M5WZA-IgORqE4-P1ETnlBWKA0gKJSZX3tWMmlIzxA"/>
          <p:cNvPicPr>
            <a:picLocks noChangeAspect="1" noChangeArrowheads="1"/>
          </p:cNvPicPr>
          <p:nvPr/>
        </p:nvPicPr>
        <p:blipFill>
          <a:blip r:embed="rId4" cstate="print">
            <a:lum bright="-40000"/>
          </a:blip>
          <a:srcRect/>
          <a:stretch>
            <a:fillRect/>
          </a:stretch>
        </p:blipFill>
        <p:spPr bwMode="auto">
          <a:xfrm>
            <a:off x="806394" y="5249862"/>
            <a:ext cx="1742149" cy="1608138"/>
          </a:xfrm>
          <a:prstGeom prst="rect">
            <a:avLst/>
          </a:prstGeom>
          <a:noFill/>
          <a:scene3d>
            <a:camera prst="perspectiveRelaxed"/>
            <a:lightRig rig="threePt" dir="t"/>
          </a:scene3d>
          <a:sp3d>
            <a:bevelT w="165100" prst="coolSlant"/>
          </a:sp3d>
        </p:spPr>
      </p:pic>
      <p:pic>
        <p:nvPicPr>
          <p:cNvPr id="9" name="Picture 13" descr="http://t2.gstatic.com/images?q=tbn:ANd9GcSIwR86gX52zZ8kLpGVAHHpWIs_11RFCb5j8SPOZ_XNpHi-8rTOnOBfgPj1"/>
          <p:cNvPicPr>
            <a:picLocks noChangeAspect="1" noChangeArrowheads="1"/>
          </p:cNvPicPr>
          <p:nvPr/>
        </p:nvPicPr>
        <p:blipFill>
          <a:blip r:embed="rId5" cstate="print"/>
          <a:srcRect/>
          <a:stretch>
            <a:fillRect/>
          </a:stretch>
        </p:blipFill>
        <p:spPr bwMode="auto">
          <a:xfrm>
            <a:off x="2077616" y="4969266"/>
            <a:ext cx="838200" cy="1268046"/>
          </a:xfrm>
          <a:prstGeom prst="rect">
            <a:avLst/>
          </a:prstGeom>
          <a:noFill/>
          <a:scene3d>
            <a:camera prst="isometricOffAxis2Left"/>
            <a:lightRig rig="threePt" dir="t"/>
          </a:scene3d>
          <a:sp3d>
            <a:bevelT w="165100" prst="coolSlant"/>
            <a:bevelB w="165100" prst="coolSlant"/>
          </a:sp3d>
        </p:spPr>
      </p:pic>
      <p:pic>
        <p:nvPicPr>
          <p:cNvPr id="10" name="Picture 3" descr="D:\imagesCAZ7AN3Q.jpg"/>
          <p:cNvPicPr>
            <a:picLocks noChangeAspect="1" noChangeArrowheads="1"/>
          </p:cNvPicPr>
          <p:nvPr/>
        </p:nvPicPr>
        <p:blipFill>
          <a:blip r:embed="rId6" cstate="print">
            <a:lum bright="-21000"/>
          </a:blip>
          <a:srcRect/>
          <a:stretch>
            <a:fillRect/>
          </a:stretch>
        </p:blipFill>
        <p:spPr bwMode="auto">
          <a:xfrm rot="1727551">
            <a:off x="7492832" y="1169185"/>
            <a:ext cx="1371600" cy="12217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1594000" lon="1200000" rev="21594000"/>
            </a:camera>
            <a:lightRig rig="threePt" dir="t"/>
          </a:scene3d>
          <a:sp3d contourW="6350" prstMaterial="matte">
            <a:bevelT w="101600" h="101600"/>
            <a:contourClr>
              <a:srgbClr val="969696"/>
            </a:contourClr>
          </a:sp3d>
        </p:spPr>
      </p:pic>
      <p:pic>
        <p:nvPicPr>
          <p:cNvPr id="11" name="Picture 2" descr="D:\imagesCAMEYDAC.jpg"/>
          <p:cNvPicPr>
            <a:picLocks noChangeAspect="1" noChangeArrowheads="1"/>
          </p:cNvPicPr>
          <p:nvPr/>
        </p:nvPicPr>
        <p:blipFill>
          <a:blip r:embed="rId7" cstate="print">
            <a:lum bright="-25000"/>
          </a:blip>
          <a:srcRect/>
          <a:stretch>
            <a:fillRect/>
          </a:stretch>
        </p:blipFill>
        <p:spPr bwMode="auto">
          <a:xfrm>
            <a:off x="6673794" y="5105400"/>
            <a:ext cx="952500" cy="1248941"/>
          </a:xfrm>
          <a:prstGeom prst="rect">
            <a:avLst/>
          </a:prstGeom>
          <a:noFill/>
          <a:scene3d>
            <a:camera prst="isometricOffAxis2Left"/>
            <a:lightRig rig="threePt" dir="t"/>
          </a:scene3d>
          <a:sp3d>
            <a:bevelT w="165100" prst="coolSlant"/>
            <a:bevelB w="165100" prst="coolSlant"/>
          </a:sp3d>
        </p:spPr>
      </p:pic>
      <p:pic>
        <p:nvPicPr>
          <p:cNvPr id="12" name="Picture 1" descr="D:\imagesCAIBE32N.jpg"/>
          <p:cNvPicPr>
            <a:picLocks noChangeAspect="1" noChangeArrowheads="1"/>
          </p:cNvPicPr>
          <p:nvPr/>
        </p:nvPicPr>
        <p:blipFill>
          <a:blip r:embed="rId8" cstate="print"/>
          <a:srcRect/>
          <a:stretch>
            <a:fillRect/>
          </a:stretch>
        </p:blipFill>
        <p:spPr bwMode="auto">
          <a:xfrm rot="973028">
            <a:off x="5682570" y="218139"/>
            <a:ext cx="1752600" cy="13366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Text Box 8"/>
          <p:cNvSpPr txBox="1">
            <a:spLocks noChangeArrowheads="1"/>
          </p:cNvSpPr>
          <p:nvPr/>
        </p:nvSpPr>
        <p:spPr bwMode="auto">
          <a:xfrm>
            <a:off x="520644" y="1754813"/>
            <a:ext cx="2016125" cy="954107"/>
          </a:xfrm>
          <a:prstGeom prst="rect">
            <a:avLst/>
          </a:prstGeom>
          <a:solidFill>
            <a:srgbClr val="E0F0D4"/>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spAutoFit/>
          </a:bodyPr>
          <a:lstStyle/>
          <a:p>
            <a:pPr eaLnBrk="1" hangingPunct="1"/>
            <a:r>
              <a:rPr lang="es-ES" sz="1300" b="1">
                <a:solidFill>
                  <a:srgbClr val="CC0066"/>
                </a:solidFill>
                <a:effectLst>
                  <a:outerShdw blurRad="38100" dist="38100" dir="2700000" algn="tl">
                    <a:srgbClr val="000000"/>
                  </a:outerShdw>
                </a:effectLst>
                <a:latin typeface="Simplified Arabic" pitchFamily="18" charset="-78"/>
                <a:cs typeface="Simplified Arabic" pitchFamily="18" charset="-78"/>
              </a:rPr>
              <a:t>SECTOR INDUSTRIAL</a:t>
            </a:r>
            <a:r>
              <a:rPr lang="es-ES" sz="1400" b="1">
                <a:solidFill>
                  <a:schemeClr val="accent2"/>
                </a:solidFill>
                <a:latin typeface="Simplified Arabic" pitchFamily="18" charset="-78"/>
                <a:cs typeface="Simplified Arabic" pitchFamily="18" charset="-78"/>
              </a:rPr>
              <a:t> </a:t>
            </a:r>
            <a:r>
              <a:rPr lang="es-ES" sz="1400" b="1">
                <a:solidFill>
                  <a:srgbClr val="000066"/>
                </a:solidFill>
                <a:latin typeface="Simplified Arabic" pitchFamily="18" charset="-78"/>
                <a:cs typeface="Simplified Arabic" pitchFamily="18" charset="-78"/>
              </a:rPr>
              <a:t>para la agricultura primaria y la agroindustria</a:t>
            </a:r>
          </a:p>
        </p:txBody>
      </p:sp>
      <p:sp>
        <p:nvSpPr>
          <p:cNvPr id="14" name="Text Box 9"/>
          <p:cNvSpPr txBox="1">
            <a:spLocks noChangeArrowheads="1"/>
          </p:cNvSpPr>
          <p:nvPr/>
        </p:nvSpPr>
        <p:spPr bwMode="auto">
          <a:xfrm>
            <a:off x="425394" y="4005064"/>
            <a:ext cx="2016125" cy="889411"/>
          </a:xfrm>
          <a:prstGeom prst="rect">
            <a:avLst/>
          </a:prstGeom>
          <a:solidFill>
            <a:srgbClr val="E0F0D4"/>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square">
            <a:spAutoFit/>
          </a:bodyPr>
          <a:lstStyle/>
          <a:p>
            <a:pPr eaLnBrk="1" hangingPunct="1">
              <a:lnSpc>
                <a:spcPct val="150000"/>
              </a:lnSpc>
              <a:spcBef>
                <a:spcPts val="600"/>
              </a:spcBef>
              <a:spcAft>
                <a:spcPts val="600"/>
              </a:spcAft>
            </a:pPr>
            <a:r>
              <a:rPr lang="es-ES" sz="1200" b="1" dirty="0">
                <a:solidFill>
                  <a:srgbClr val="CC0066"/>
                </a:solidFill>
                <a:effectLst>
                  <a:outerShdw blurRad="38100" dist="38100" dir="2700000" algn="tl">
                    <a:srgbClr val="000000"/>
                  </a:outerShdw>
                </a:effectLst>
                <a:latin typeface="Franklin Gothic Book" pitchFamily="34" charset="0"/>
              </a:rPr>
              <a:t>SECTOR SERVICIOS </a:t>
            </a:r>
            <a:r>
              <a:rPr lang="es-ES" sz="1200" b="1" dirty="0">
                <a:solidFill>
                  <a:srgbClr val="000066"/>
                </a:solidFill>
                <a:latin typeface="Franklin Gothic Book" pitchFamily="34" charset="0"/>
              </a:rPr>
              <a:t>para la agricultura primaria y la </a:t>
            </a:r>
            <a:r>
              <a:rPr lang="es-ES" sz="1200" b="1" dirty="0" smtClean="0">
                <a:solidFill>
                  <a:srgbClr val="000066"/>
                </a:solidFill>
                <a:latin typeface="Franklin Gothic Book" pitchFamily="34" charset="0"/>
              </a:rPr>
              <a:t>agroindustria</a:t>
            </a:r>
            <a:endParaRPr lang="es-ES" sz="1200" b="1" dirty="0">
              <a:solidFill>
                <a:srgbClr val="000066"/>
              </a:solidFill>
              <a:latin typeface="Franklin Gothic Book" pitchFamily="34" charset="0"/>
            </a:endParaRPr>
          </a:p>
        </p:txBody>
      </p:sp>
      <p:sp>
        <p:nvSpPr>
          <p:cNvPr id="15" name="Rectangle 10"/>
          <p:cNvSpPr>
            <a:spLocks noChangeArrowheads="1"/>
          </p:cNvSpPr>
          <p:nvPr/>
        </p:nvSpPr>
        <p:spPr bwMode="auto">
          <a:xfrm>
            <a:off x="3016194" y="620688"/>
            <a:ext cx="2663825" cy="503237"/>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nchor="ctr"/>
          <a:lstStyle/>
          <a:p>
            <a:pPr algn="ctr" eaLnBrk="1" hangingPunct="1">
              <a:lnSpc>
                <a:spcPct val="200000"/>
              </a:lnSpc>
            </a:pPr>
            <a:r>
              <a:rPr lang="es-ES" sz="2000" b="1" i="1" spc="300" dirty="0" smtClean="0">
                <a:solidFill>
                  <a:schemeClr val="tx1">
                    <a:lumMod val="20000"/>
                    <a:lumOff val="80000"/>
                  </a:schemeClr>
                </a:solidFill>
                <a:effectLst>
                  <a:outerShdw blurRad="38100" dist="38100" dir="2700000" algn="tl">
                    <a:srgbClr val="FFFFFF"/>
                  </a:outerShdw>
                </a:effectLst>
                <a:latin typeface="Franklin Gothic Book" pitchFamily="34" charset="0"/>
              </a:rPr>
              <a:t>COMPLEJOS </a:t>
            </a:r>
          </a:p>
          <a:p>
            <a:pPr algn="ctr" eaLnBrk="1" hangingPunct="1">
              <a:lnSpc>
                <a:spcPct val="200000"/>
              </a:lnSpc>
            </a:pPr>
            <a:r>
              <a:rPr lang="es-ES" sz="2000" b="1" i="1" spc="300" dirty="0" smtClean="0">
                <a:solidFill>
                  <a:schemeClr val="tx1">
                    <a:lumMod val="20000"/>
                    <a:lumOff val="80000"/>
                  </a:schemeClr>
                </a:solidFill>
                <a:effectLst>
                  <a:outerShdw blurRad="38100" dist="38100" dir="2700000" algn="tl">
                    <a:srgbClr val="FFFFFF"/>
                  </a:outerShdw>
                </a:effectLst>
                <a:latin typeface="Franklin Gothic Book" pitchFamily="34" charset="0"/>
              </a:rPr>
              <a:t>Productivos</a:t>
            </a:r>
            <a:endParaRPr lang="es-ES" sz="2000" b="1" i="1" spc="300" dirty="0">
              <a:solidFill>
                <a:schemeClr val="tx1">
                  <a:lumMod val="20000"/>
                  <a:lumOff val="80000"/>
                </a:schemeClr>
              </a:solidFill>
              <a:effectLst>
                <a:outerShdw blurRad="38100" dist="38100" dir="2700000" algn="tl">
                  <a:srgbClr val="FFFFFF"/>
                </a:outerShdw>
              </a:effectLst>
              <a:latin typeface="Franklin Gothic Book" pitchFamily="34" charset="0"/>
            </a:endParaRPr>
          </a:p>
        </p:txBody>
      </p:sp>
      <p:sp>
        <p:nvSpPr>
          <p:cNvPr id="16" name="Text Box 11"/>
          <p:cNvSpPr txBox="1">
            <a:spLocks noChangeArrowheads="1"/>
          </p:cNvSpPr>
          <p:nvPr/>
        </p:nvSpPr>
        <p:spPr bwMode="auto">
          <a:xfrm>
            <a:off x="3040007" y="3141663"/>
            <a:ext cx="1130300" cy="517525"/>
          </a:xfrm>
          <a:prstGeom prst="rect">
            <a:avLst/>
          </a:prstGeom>
          <a:solidFill>
            <a:srgbClr val="D4FF5B"/>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eaLnBrk="1" hangingPunct="1"/>
            <a:r>
              <a:rPr lang="es-ES" sz="1400" b="1">
                <a:solidFill>
                  <a:srgbClr val="000066"/>
                </a:solidFill>
                <a:latin typeface="Arial" pitchFamily="34" charset="0"/>
              </a:rPr>
              <a:t>Agricultura</a:t>
            </a:r>
          </a:p>
          <a:p>
            <a:pPr eaLnBrk="1" hangingPunct="1"/>
            <a:r>
              <a:rPr lang="es-ES" sz="1400" b="1">
                <a:solidFill>
                  <a:srgbClr val="000066"/>
                </a:solidFill>
                <a:latin typeface="Arial" pitchFamily="34" charset="0"/>
              </a:rPr>
              <a:t> Primaria</a:t>
            </a:r>
          </a:p>
        </p:txBody>
      </p:sp>
      <p:sp>
        <p:nvSpPr>
          <p:cNvPr id="17" name="Text Box 12"/>
          <p:cNvSpPr txBox="1">
            <a:spLocks noChangeArrowheads="1"/>
          </p:cNvSpPr>
          <p:nvPr/>
        </p:nvSpPr>
        <p:spPr bwMode="auto">
          <a:xfrm>
            <a:off x="5056132" y="3213100"/>
            <a:ext cx="1346200" cy="304800"/>
          </a:xfrm>
          <a:prstGeom prst="rect">
            <a:avLst/>
          </a:prstGeom>
          <a:solidFill>
            <a:srgbClr val="B0B6EE"/>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eaLnBrk="1" hangingPunct="1"/>
            <a:r>
              <a:rPr lang="es-ES" sz="1400" b="1" dirty="0">
                <a:solidFill>
                  <a:schemeClr val="bg2">
                    <a:lumMod val="95000"/>
                    <a:lumOff val="5000"/>
                  </a:schemeClr>
                </a:solidFill>
                <a:effectLst>
                  <a:outerShdw blurRad="38100" dist="38100" dir="2700000" algn="tl">
                    <a:srgbClr val="FFFFFF"/>
                  </a:outerShdw>
                </a:effectLst>
                <a:latin typeface="Arial" pitchFamily="34" charset="0"/>
              </a:rPr>
              <a:t>Agroindustria</a:t>
            </a:r>
          </a:p>
        </p:txBody>
      </p:sp>
      <p:sp>
        <p:nvSpPr>
          <p:cNvPr id="18" name="Rectangle 13"/>
          <p:cNvSpPr>
            <a:spLocks noChangeArrowheads="1"/>
          </p:cNvSpPr>
          <p:nvPr/>
        </p:nvSpPr>
        <p:spPr bwMode="auto">
          <a:xfrm>
            <a:off x="2824107" y="2133600"/>
            <a:ext cx="3744912" cy="2303463"/>
          </a:xfrm>
          <a:prstGeom prst="rect">
            <a:avLst/>
          </a:prstGeom>
          <a:noFill/>
          <a:ln w="9525">
            <a:solidFill>
              <a:srgbClr val="EAEAEA"/>
            </a:solid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nchor="ctr"/>
          <a:lstStyle/>
          <a:p>
            <a:endParaRPr lang="en-US"/>
          </a:p>
        </p:txBody>
      </p:sp>
      <p:sp>
        <p:nvSpPr>
          <p:cNvPr id="19" name="Line 14"/>
          <p:cNvSpPr>
            <a:spLocks noChangeShapeType="1"/>
          </p:cNvSpPr>
          <p:nvPr/>
        </p:nvSpPr>
        <p:spPr bwMode="auto">
          <a:xfrm>
            <a:off x="4336994" y="3357563"/>
            <a:ext cx="576263"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0" name="Line 15"/>
          <p:cNvSpPr>
            <a:spLocks noChangeShapeType="1"/>
          </p:cNvSpPr>
          <p:nvPr/>
        </p:nvSpPr>
        <p:spPr bwMode="auto">
          <a:xfrm flipH="1">
            <a:off x="2031944" y="3357563"/>
            <a:ext cx="792163" cy="0"/>
          </a:xfrm>
          <a:prstGeom prst="line">
            <a:avLst/>
          </a:prstGeom>
          <a:noFill/>
          <a:ln w="57150">
            <a:solidFill>
              <a:schemeClr val="tx1"/>
            </a:solidFill>
            <a:round/>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1" name="Text Box 16"/>
          <p:cNvSpPr txBox="1">
            <a:spLocks noChangeArrowheads="1"/>
          </p:cNvSpPr>
          <p:nvPr/>
        </p:nvSpPr>
        <p:spPr bwMode="auto">
          <a:xfrm>
            <a:off x="23612" y="3117850"/>
            <a:ext cx="1957588" cy="646331"/>
          </a:xfrm>
          <a:prstGeom prst="rect">
            <a:avLst/>
          </a:prstGeom>
          <a:noFill/>
          <a:ln w="9525" cap="rnd">
            <a:noFill/>
            <a:prstDash val="sysDot"/>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algn="ctr" eaLnBrk="1" hangingPunct="1"/>
            <a:r>
              <a:rPr lang="es-ES" b="1" dirty="0">
                <a:solidFill>
                  <a:srgbClr val="EAEAEA"/>
                </a:solidFill>
                <a:latin typeface="Dotum" pitchFamily="34" charset="-127"/>
                <a:ea typeface="Dotum" pitchFamily="34" charset="-127"/>
              </a:rPr>
              <a:t>Encadenamiento</a:t>
            </a:r>
          </a:p>
          <a:p>
            <a:pPr algn="ctr" eaLnBrk="1" hangingPunct="1"/>
            <a:r>
              <a:rPr lang="es-ES" b="1" dirty="0">
                <a:solidFill>
                  <a:srgbClr val="EAEAEA"/>
                </a:solidFill>
                <a:latin typeface="Dotum" pitchFamily="34" charset="-127"/>
                <a:ea typeface="Dotum" pitchFamily="34" charset="-127"/>
              </a:rPr>
              <a:t>Hacia atrás</a:t>
            </a:r>
          </a:p>
        </p:txBody>
      </p:sp>
      <p:sp>
        <p:nvSpPr>
          <p:cNvPr id="22" name="Line 17"/>
          <p:cNvSpPr>
            <a:spLocks noChangeShapeType="1"/>
          </p:cNvSpPr>
          <p:nvPr/>
        </p:nvSpPr>
        <p:spPr bwMode="auto">
          <a:xfrm>
            <a:off x="6569019" y="3357563"/>
            <a:ext cx="5048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3" name="Text Box 18"/>
          <p:cNvSpPr txBox="1">
            <a:spLocks noChangeArrowheads="1"/>
          </p:cNvSpPr>
          <p:nvPr/>
        </p:nvSpPr>
        <p:spPr bwMode="auto">
          <a:xfrm>
            <a:off x="7588194" y="381000"/>
            <a:ext cx="1439862" cy="646331"/>
          </a:xfrm>
          <a:prstGeom prst="rect">
            <a:avLst/>
          </a:prstGeom>
          <a:solidFill>
            <a:srgbClr val="002060"/>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spAutoFit/>
          </a:bodyPr>
          <a:lstStyle/>
          <a:p>
            <a:pPr algn="ctr" eaLnBrk="1" hangingPunct="1"/>
            <a:r>
              <a:rPr lang="es-ES" sz="1200" b="1" dirty="0">
                <a:solidFill>
                  <a:srgbClr val="FFFF00"/>
                </a:solidFill>
                <a:latin typeface="Verdana" pitchFamily="34" charset="0"/>
              </a:rPr>
              <a:t>Sector </a:t>
            </a:r>
          </a:p>
          <a:p>
            <a:pPr algn="ctr" eaLnBrk="1" hangingPunct="1"/>
            <a:r>
              <a:rPr lang="es-ES" sz="1200" b="1" dirty="0">
                <a:solidFill>
                  <a:srgbClr val="FFFF00"/>
                </a:solidFill>
                <a:latin typeface="Verdana" pitchFamily="34" charset="0"/>
              </a:rPr>
              <a:t>Comercio </a:t>
            </a:r>
          </a:p>
          <a:p>
            <a:pPr algn="ctr" eaLnBrk="1" hangingPunct="1"/>
            <a:r>
              <a:rPr lang="es-ES" sz="1200" b="1" dirty="0">
                <a:solidFill>
                  <a:srgbClr val="FFFF00"/>
                </a:solidFill>
                <a:latin typeface="Verdana" pitchFamily="34" charset="0"/>
              </a:rPr>
              <a:t>Internacional</a:t>
            </a:r>
          </a:p>
        </p:txBody>
      </p:sp>
      <p:sp>
        <p:nvSpPr>
          <p:cNvPr id="24" name="Text Box 19"/>
          <p:cNvSpPr txBox="1">
            <a:spLocks noChangeArrowheads="1"/>
          </p:cNvSpPr>
          <p:nvPr/>
        </p:nvSpPr>
        <p:spPr bwMode="auto">
          <a:xfrm>
            <a:off x="7588194" y="2209800"/>
            <a:ext cx="1355725" cy="523220"/>
          </a:xfrm>
          <a:prstGeom prst="rect">
            <a:avLst/>
          </a:prstGeom>
          <a:solidFill>
            <a:srgbClr val="F0FFC5"/>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spAutoFit/>
          </a:bodyPr>
          <a:lstStyle/>
          <a:p>
            <a:pPr algn="ctr" eaLnBrk="1" hangingPunct="1"/>
            <a:r>
              <a:rPr lang="es-ES" sz="1400" b="1" dirty="0">
                <a:solidFill>
                  <a:schemeClr val="bg1">
                    <a:lumMod val="75000"/>
                  </a:schemeClr>
                </a:solidFill>
                <a:latin typeface="Simplified Arabic" pitchFamily="18" charset="-78"/>
                <a:cs typeface="Simplified Arabic" pitchFamily="18" charset="-78"/>
              </a:rPr>
              <a:t>Agroindustria</a:t>
            </a:r>
          </a:p>
          <a:p>
            <a:pPr algn="ctr" eaLnBrk="1" hangingPunct="1"/>
            <a:r>
              <a:rPr lang="es-ES" sz="1400" b="1" dirty="0">
                <a:solidFill>
                  <a:schemeClr val="bg1">
                    <a:lumMod val="75000"/>
                  </a:schemeClr>
                </a:solidFill>
                <a:latin typeface="Simplified Arabic" pitchFamily="18" charset="-78"/>
                <a:cs typeface="Simplified Arabic" pitchFamily="18" charset="-78"/>
              </a:rPr>
              <a:t>Alimentaria</a:t>
            </a:r>
          </a:p>
        </p:txBody>
      </p:sp>
      <p:sp>
        <p:nvSpPr>
          <p:cNvPr id="25" name="Text Box 20"/>
          <p:cNvSpPr txBox="1">
            <a:spLocks noChangeArrowheads="1"/>
          </p:cNvSpPr>
          <p:nvPr/>
        </p:nvSpPr>
        <p:spPr bwMode="auto">
          <a:xfrm>
            <a:off x="7721544" y="3703638"/>
            <a:ext cx="1355725" cy="639762"/>
          </a:xfrm>
          <a:prstGeom prst="rect">
            <a:avLst/>
          </a:prstGeom>
          <a:solidFill>
            <a:srgbClr val="E0F1F2"/>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algn="ctr" eaLnBrk="1" hangingPunct="1"/>
            <a:r>
              <a:rPr lang="es-ES" sz="1200" b="1">
                <a:solidFill>
                  <a:srgbClr val="000066"/>
                </a:solidFill>
                <a:latin typeface="Verdana" pitchFamily="34" charset="0"/>
              </a:rPr>
              <a:t>Agroindustria</a:t>
            </a:r>
          </a:p>
          <a:p>
            <a:pPr algn="ctr" eaLnBrk="1" hangingPunct="1"/>
            <a:r>
              <a:rPr lang="es-ES" sz="1200" b="1">
                <a:solidFill>
                  <a:srgbClr val="000066"/>
                </a:solidFill>
                <a:latin typeface="Verdana" pitchFamily="34" charset="0"/>
              </a:rPr>
              <a:t> para la </a:t>
            </a:r>
          </a:p>
          <a:p>
            <a:pPr algn="ctr" eaLnBrk="1" hangingPunct="1"/>
            <a:r>
              <a:rPr lang="es-ES" sz="1200" b="1">
                <a:solidFill>
                  <a:srgbClr val="000066"/>
                </a:solidFill>
                <a:latin typeface="Verdana" pitchFamily="34" charset="0"/>
              </a:rPr>
              <a:t>Industria</a:t>
            </a:r>
          </a:p>
        </p:txBody>
      </p:sp>
      <p:sp>
        <p:nvSpPr>
          <p:cNvPr id="26" name="Text Box 21"/>
          <p:cNvSpPr txBox="1">
            <a:spLocks noChangeArrowheads="1"/>
          </p:cNvSpPr>
          <p:nvPr/>
        </p:nvSpPr>
        <p:spPr bwMode="auto">
          <a:xfrm>
            <a:off x="7717380" y="4648200"/>
            <a:ext cx="992579" cy="646331"/>
          </a:xfrm>
          <a:prstGeom prst="rect">
            <a:avLst/>
          </a:prstGeom>
          <a:solidFill>
            <a:schemeClr val="accent1">
              <a:lumMod val="50000"/>
            </a:schemeClr>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algn="ctr" eaLnBrk="1" hangingPunct="1"/>
            <a:r>
              <a:rPr lang="es-ES" sz="1200" b="1" dirty="0">
                <a:solidFill>
                  <a:schemeClr val="accent3">
                    <a:lumMod val="20000"/>
                    <a:lumOff val="80000"/>
                  </a:schemeClr>
                </a:solidFill>
                <a:latin typeface="Verdana" pitchFamily="34" charset="0"/>
              </a:rPr>
              <a:t>Sector </a:t>
            </a:r>
          </a:p>
          <a:p>
            <a:pPr algn="ctr" eaLnBrk="1" hangingPunct="1"/>
            <a:r>
              <a:rPr lang="es-ES" sz="1200" b="1" dirty="0">
                <a:solidFill>
                  <a:schemeClr val="accent3">
                    <a:lumMod val="20000"/>
                    <a:lumOff val="80000"/>
                  </a:schemeClr>
                </a:solidFill>
                <a:latin typeface="Verdana" pitchFamily="34" charset="0"/>
              </a:rPr>
              <a:t>Comercio</a:t>
            </a:r>
          </a:p>
          <a:p>
            <a:pPr algn="ctr" eaLnBrk="1" hangingPunct="1"/>
            <a:r>
              <a:rPr lang="es-ES" sz="1200" b="1" dirty="0">
                <a:solidFill>
                  <a:schemeClr val="accent3">
                    <a:lumMod val="20000"/>
                    <a:lumOff val="80000"/>
                  </a:schemeClr>
                </a:solidFill>
                <a:latin typeface="Verdana" pitchFamily="34" charset="0"/>
              </a:rPr>
              <a:t> Nacional</a:t>
            </a:r>
          </a:p>
        </p:txBody>
      </p:sp>
      <p:sp>
        <p:nvSpPr>
          <p:cNvPr id="27" name="Line 22"/>
          <p:cNvSpPr>
            <a:spLocks noChangeShapeType="1"/>
          </p:cNvSpPr>
          <p:nvPr/>
        </p:nvSpPr>
        <p:spPr bwMode="auto">
          <a:xfrm flipH="1">
            <a:off x="7207194" y="908051"/>
            <a:ext cx="9525" cy="4121150"/>
          </a:xfrm>
          <a:prstGeom prst="line">
            <a:avLst/>
          </a:prstGeom>
          <a:noFill/>
          <a:ln w="57150">
            <a:solidFill>
              <a:schemeClr val="tx1"/>
            </a:solidFill>
            <a:round/>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8" name="Line 23"/>
          <p:cNvSpPr>
            <a:spLocks noChangeShapeType="1"/>
          </p:cNvSpPr>
          <p:nvPr/>
        </p:nvSpPr>
        <p:spPr bwMode="auto">
          <a:xfrm>
            <a:off x="7216719" y="908050"/>
            <a:ext cx="2889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9" name="Line 24"/>
          <p:cNvSpPr>
            <a:spLocks noChangeShapeType="1"/>
          </p:cNvSpPr>
          <p:nvPr/>
        </p:nvSpPr>
        <p:spPr bwMode="auto">
          <a:xfrm>
            <a:off x="7216719" y="2514600"/>
            <a:ext cx="2889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0" name="Line 25"/>
          <p:cNvSpPr>
            <a:spLocks noChangeShapeType="1"/>
          </p:cNvSpPr>
          <p:nvPr/>
        </p:nvSpPr>
        <p:spPr bwMode="auto">
          <a:xfrm>
            <a:off x="7216719" y="3789363"/>
            <a:ext cx="2889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1" name="Line 26"/>
          <p:cNvSpPr>
            <a:spLocks noChangeShapeType="1"/>
          </p:cNvSpPr>
          <p:nvPr/>
        </p:nvSpPr>
        <p:spPr bwMode="auto">
          <a:xfrm>
            <a:off x="7216719" y="5029200"/>
            <a:ext cx="2889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2" name="Text Box 29"/>
          <p:cNvSpPr txBox="1">
            <a:spLocks noChangeArrowheads="1"/>
          </p:cNvSpPr>
          <p:nvPr/>
        </p:nvSpPr>
        <p:spPr bwMode="auto">
          <a:xfrm>
            <a:off x="7162800" y="2981980"/>
            <a:ext cx="1957588" cy="646331"/>
          </a:xfrm>
          <a:prstGeom prst="rect">
            <a:avLst/>
          </a:prstGeom>
          <a:noFill/>
          <a:ln w="9525" cap="rnd">
            <a:noFill/>
            <a:prstDash val="sysDot"/>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algn="ctr" eaLnBrk="1" hangingPunct="1"/>
            <a:r>
              <a:rPr lang="es-ES" b="1" dirty="0">
                <a:solidFill>
                  <a:schemeClr val="tx1">
                    <a:lumMod val="20000"/>
                    <a:lumOff val="80000"/>
                  </a:schemeClr>
                </a:solidFill>
                <a:latin typeface="Dotum" pitchFamily="34" charset="-127"/>
                <a:ea typeface="Dotum" pitchFamily="34" charset="-127"/>
              </a:rPr>
              <a:t>Encadenamiento</a:t>
            </a:r>
          </a:p>
          <a:p>
            <a:pPr algn="ctr" eaLnBrk="1" hangingPunct="1"/>
            <a:r>
              <a:rPr lang="es-ES" b="1" dirty="0">
                <a:solidFill>
                  <a:schemeClr val="tx1">
                    <a:lumMod val="20000"/>
                    <a:lumOff val="80000"/>
                  </a:schemeClr>
                </a:solidFill>
                <a:latin typeface="Dotum" pitchFamily="34" charset="-127"/>
                <a:ea typeface="Dotum" pitchFamily="34" charset="-127"/>
              </a:rPr>
              <a:t>Hacia adelante</a:t>
            </a:r>
          </a:p>
        </p:txBody>
      </p:sp>
      <p:sp>
        <p:nvSpPr>
          <p:cNvPr id="33" name="Line 31"/>
          <p:cNvSpPr>
            <a:spLocks noChangeShapeType="1"/>
          </p:cNvSpPr>
          <p:nvPr/>
        </p:nvSpPr>
        <p:spPr bwMode="auto">
          <a:xfrm flipH="1">
            <a:off x="1600144" y="3357563"/>
            <a:ext cx="431800" cy="792162"/>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4" name="Line 32"/>
          <p:cNvSpPr>
            <a:spLocks noChangeShapeType="1"/>
          </p:cNvSpPr>
          <p:nvPr/>
        </p:nvSpPr>
        <p:spPr bwMode="auto">
          <a:xfrm flipH="1" flipV="1">
            <a:off x="1528707" y="2565400"/>
            <a:ext cx="503237" cy="792163"/>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5" name="Text Box 37"/>
          <p:cNvSpPr txBox="1">
            <a:spLocks noChangeArrowheads="1"/>
          </p:cNvSpPr>
          <p:nvPr/>
        </p:nvSpPr>
        <p:spPr bwMode="auto">
          <a:xfrm>
            <a:off x="3320994" y="6400800"/>
            <a:ext cx="2597150" cy="228600"/>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eaLnBrk="1" hangingPunct="1"/>
            <a:r>
              <a:rPr lang="es-ES" sz="900" dirty="0">
                <a:latin typeface="Arial" pitchFamily="34" charset="0"/>
              </a:rPr>
              <a:t>FUENTE: Adaptado de </a:t>
            </a:r>
            <a:r>
              <a:rPr lang="es-ES" sz="900" dirty="0" err="1">
                <a:latin typeface="Arial" pitchFamily="34" charset="0"/>
              </a:rPr>
              <a:t>Trejos</a:t>
            </a:r>
            <a:r>
              <a:rPr lang="es-ES" sz="900" dirty="0">
                <a:latin typeface="Arial" pitchFamily="34" charset="0"/>
              </a:rPr>
              <a:t> y Santana, 1991 </a:t>
            </a:r>
          </a:p>
        </p:txBody>
      </p:sp>
      <p:pic>
        <p:nvPicPr>
          <p:cNvPr id="36" name="Picture 40" descr="j0283229"/>
          <p:cNvPicPr>
            <a:picLocks noChangeAspect="1" noChangeArrowheads="1" noCrop="1"/>
          </p:cNvPicPr>
          <p:nvPr/>
        </p:nvPicPr>
        <p:blipFill>
          <a:blip r:embed="rId9" cstate="print"/>
          <a:srcRect/>
          <a:stretch>
            <a:fillRect/>
          </a:stretch>
        </p:blipFill>
        <p:spPr bwMode="auto">
          <a:xfrm>
            <a:off x="2897132" y="3933825"/>
            <a:ext cx="1146175" cy="941388"/>
          </a:xfrm>
          <a:prstGeom prst="rect">
            <a:avLst/>
          </a:prstGeom>
          <a:noFill/>
          <a:effectLst>
            <a:outerShdw blurRad="76200" dir="18900000" sy="23000" kx="-1200000" algn="bl" rotWithShape="0">
              <a:prstClr val="black">
                <a:alpha val="20000"/>
              </a:prstClr>
            </a:outerShdw>
          </a:effectLst>
          <a:scene3d>
            <a:camera prst="isometricOffAxis1Right"/>
            <a:lightRig rig="threePt" dir="t"/>
          </a:scene3d>
          <a:sp3d>
            <a:bevelT w="165100" prst="coolSlant"/>
          </a:sp3d>
        </p:spPr>
      </p:pic>
      <p:pic>
        <p:nvPicPr>
          <p:cNvPr id="37" name="Picture 2" descr="http://t2.gstatic.com/images?q=tbn:ANd9GcQTdaOyVD0DAMmYG8BXGt_oMGCZCHuTdx-urBpxCCNYbHpjepcKwYl2bx9ifA"/>
          <p:cNvPicPr>
            <a:picLocks noChangeAspect="1" noChangeArrowheads="1"/>
          </p:cNvPicPr>
          <p:nvPr/>
        </p:nvPicPr>
        <p:blipFill>
          <a:blip r:embed="rId10" cstate="print"/>
          <a:stretch>
            <a:fillRect/>
          </a:stretch>
        </p:blipFill>
        <p:spPr bwMode="auto">
          <a:xfrm>
            <a:off x="3625794" y="4800600"/>
            <a:ext cx="1166632" cy="1123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a:sp3d>
            <a:bevelT w="165100" prst="coolSlant"/>
          </a:sp3d>
        </p:spPr>
      </p:pic>
      <p:pic>
        <p:nvPicPr>
          <p:cNvPr id="38" name="Picture 4" descr="D:\imagesCALXGPUQ.jpg"/>
          <p:cNvPicPr>
            <a:picLocks noChangeAspect="1" noChangeArrowheads="1"/>
          </p:cNvPicPr>
          <p:nvPr/>
        </p:nvPicPr>
        <p:blipFill>
          <a:blip r:embed="rId11" cstate="print">
            <a:lum bright="-21000"/>
          </a:blip>
          <a:srcRect/>
          <a:stretch>
            <a:fillRect/>
          </a:stretch>
        </p:blipFill>
        <p:spPr bwMode="auto">
          <a:xfrm>
            <a:off x="4997394" y="3886200"/>
            <a:ext cx="1576148" cy="1171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prstMaterial="matte">
            <a:bevelT w="222250" prst="coolSlant"/>
            <a:bevelB w="165100" prst="coolSlant"/>
          </a:sp3d>
        </p:spPr>
      </p:pic>
      <p:pic>
        <p:nvPicPr>
          <p:cNvPr id="39" name="Picture 11" descr="D:\imagesCAL1X56K.jpg"/>
          <p:cNvPicPr>
            <a:picLocks noChangeAspect="1" noChangeArrowheads="1"/>
          </p:cNvPicPr>
          <p:nvPr/>
        </p:nvPicPr>
        <p:blipFill>
          <a:blip r:embed="rId12" cstate="print">
            <a:lum bright="-16000"/>
          </a:blip>
          <a:srcRect/>
          <a:stretch>
            <a:fillRect/>
          </a:stretch>
        </p:blipFill>
        <p:spPr bwMode="auto">
          <a:xfrm rot="713204">
            <a:off x="7759837" y="5334000"/>
            <a:ext cx="1436949" cy="1076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0" name="Picture 15" descr="http://t2.gstatic.com/images?q=tbn:ANd9GcTfjaOWQGduEOHPncA5fFTrnmE82ARaGnX_3H323nA7WPPy3R9dS687ol3j"/>
          <p:cNvPicPr>
            <a:picLocks noChangeAspect="1" noChangeArrowheads="1"/>
          </p:cNvPicPr>
          <p:nvPr/>
        </p:nvPicPr>
        <p:blipFill>
          <a:blip r:embed="rId13" cstate="print">
            <a:lum bright="-31000"/>
          </a:blip>
          <a:srcRect/>
          <a:stretch>
            <a:fillRect/>
          </a:stretch>
        </p:blipFill>
        <p:spPr bwMode="auto">
          <a:xfrm>
            <a:off x="107504" y="4984203"/>
            <a:ext cx="1085850" cy="1181101"/>
          </a:xfrm>
          <a:prstGeom prst="rect">
            <a:avLst/>
          </a:prstGeom>
          <a:noFill/>
          <a:scene3d>
            <a:camera prst="isometricOffAxis1Right"/>
            <a:lightRig rig="threePt" dir="t"/>
          </a:scene3d>
          <a:sp3d>
            <a:bevelT w="165100" prst="coolSlant"/>
          </a:sp3d>
        </p:spPr>
      </p:pic>
      <p:pic>
        <p:nvPicPr>
          <p:cNvPr id="41" name="Picture 23" descr="http://t3.gstatic.com/images?q=tbn:ANd9GcSpYzaGRRfQDKhUbWRe3dAML4HWQju-GBoNlb93uwfxwyNYgrQPzDF6cNHmfA"/>
          <p:cNvPicPr>
            <a:picLocks noChangeAspect="1" noChangeArrowheads="1"/>
          </p:cNvPicPr>
          <p:nvPr/>
        </p:nvPicPr>
        <p:blipFill>
          <a:blip r:embed="rId14" cstate="print">
            <a:lum bright="-11000"/>
          </a:blip>
          <a:srcRect/>
          <a:stretch>
            <a:fillRect/>
          </a:stretch>
        </p:blipFill>
        <p:spPr bwMode="auto">
          <a:xfrm>
            <a:off x="1691680" y="304800"/>
            <a:ext cx="1408157" cy="1396223"/>
          </a:xfrm>
          <a:prstGeom prst="rect">
            <a:avLst/>
          </a:prstGeom>
          <a:noFill/>
          <a:effectLst>
            <a:outerShdw blurRad="152400" dist="317500" dir="5400000" sx="90000" sy="-19000" rotWithShape="0">
              <a:prstClr val="black">
                <a:alpha val="15000"/>
              </a:prstClr>
            </a:outerShdw>
          </a:effectLst>
          <a:scene3d>
            <a:camera prst="isometricOffAxis2Left"/>
            <a:lightRig rig="threePt" dir="t"/>
          </a:scene3d>
          <a:sp3d>
            <a:bevelT w="165100" prst="coolSlant"/>
            <a:bevelB w="165100" prst="coolSlant"/>
          </a:sp3d>
        </p:spPr>
      </p:pic>
      <p:sp>
        <p:nvSpPr>
          <p:cNvPr id="42" name="AutoShape 25" descr="data:image/jpg;base64,/9j/4AAQSkZJRgABAQAAAQABAAD/2wBDAAkGBwgHBgkIBwgKCgkLDRYPDQwMDRsUFRAWIB0iIiAdHx8kKDQsJCYxJx8fLT0tMTU3Ojo6Iys/RD84QzQ5Ojf/2wBDAQoKCg0MDRoPDxo3JR8lNzc3Nzc3Nzc3Nzc3Nzc3Nzc3Nzc3Nzc3Nzc3Nzc3Nzc3Nzc3Nzc3Nzc3Nzc3Nzc3Nzf/wAARCACNALkDASIAAhEBAxEB/8QAHAAAAQUBAQEAAAAAAAAAAAAAAAMEBQYHAQII/8QAPBAAAgEDAwEGBQMDAgMJAAAAAQIDAAQRBRIhMQYTIkFRYRRxgZGhBzJCI7HRUsFigvAVFyQzQ3KS4fH/xAAaAQADAQEBAQAAAAAAAAAAAAAAAgMBBAUG/8QAJhEAAgICAgICAgIDAAAAAAAAAAECEQMSITEEURNBYcFCcYGx8P/aAAwDAQACEQMRAD8A3GiiigAooooAKKKKACiiigAoorhOKAO0Ui8wFN5bkDoaj8+PbWxtWPqKYpcEtgHj3p0kgPmKsuVaFFKK4K7QAUUUUAFFFFABRRRQAUUUUAFcJrtNbucRITmgD3LcJH1P5plLqqIccVX9Vv5zHvgBYc/3qoT61LJOVBZTnHI4qbmhWzSv+3IQPEwri6/bsMhulZyplDMJbmNUIznvFz/eo+51Fre6SK2laRG/c5Iwp+fQ59qFmiZbNej1aF+jU6juUfo1ZFbavcJJk4wffk1adJ1jLgSyKB6781qyJmpl6DA03vJ1hQsxwB70jY3ImTOfzUR2pndLJwOhNTzt68FsSTkNNU7QRW0bSGTwZ/3qKsu00VwhCzrnnJJ6DH/7WZ9oL+9SZu4leMZ/i2KrsGpXcDsS2d3Xyz7GvIy+HKf3yejCeJcUfQtvqPxCiWNQ2eQN3l6kU9t9QUylCWPH5rLeyOuiWPaXbf1kPr6j71o+lTxBRM7KCR6fb51HwvNzeLkeKacl9EfJ8ZJbRLJZzbxg/mnVRljy4ILkE9X61JE19JdpM887RXgtgcUmZiPKtoG6F6KRWRj5cV7D+tFMLPdFcBzXaw0KKKKAOHpVc7S3jWtq7L18qsZ6VCa5aLdRiORcozgHmsYGL692juOdgi3eIZYE+3TNVG47S3qggyRZPRQlWHtXoFz8U5to2KZIwT0NQFp2Ovb242RuscMcPe3FxMpVIjnG3nk8lRn3J6CkfxiuiRtb671EtJapHCpZUWNssxYgdWOAASc+2fanl1rtva9rX7+wEekpcdz3TlwdobYXznJPBJA4zkU30PTjZ2UsE7rKZHJbGSpHQdRyPpTq90pNWvLR7maZVjIVihyxUnoM55BOahvDdoVNXRb/ANUbS20js7a32kqlu8lwq7oVDB0ZSRknOOmfrUJ+m09zrl7cWdxPcDMBkjnRMiJl/wBXsRx71ZO2XwKaCnZwRXc1vDBHB8QFztZQCrZPG7GOODg46c017Bw6f2djmktTc3F1OgRiwCKF6njp1HvTqUFwVdWaBpyXVtHaJcEPIY8u6DCk5+Q8sU41uwNzasUJJPUV60qZrq0G9GRkf9rddvlmpZR4aq1suTU9XaMV1zs6Q7bkIUk4JHXHpVPutAmjfiPI69K+jr7ToLyMpMOPLjpUBcdj43ZmXu29M+f0rmeOafJVSi+zKuyej3HxHhQ5P9q1vRNOkjgXveCB6c0607QIbPDMo3Y5walkhjj5FccvCnky7dFsvkrTVHmCLu15Oa9uwwfFXJWIBpBic4wc/KvZx41GNI4JN2NL3XLGxuIoLiYrLLu2KI3fO3r+0HH1r1p+s2epxu9k5cI7RtujZSGGMjDAHzH3rB/1jN5b9rJ1glnEJRBySFXI3Hpx5+lef0m1G+XVnWC6iWW5j2KbqQmNDuHO3OWPoAR8xRtyVWO1S7o3m/1W205FNxJhpG2xRKNzyN6Ko5JrthqDXVsZZoHt3RmWSKRgSmPUg46YP1qINhHp9jfXkEjXuqG2kPxEpDO7BSQoA/auceFcD59axXTtU1TXd66ld3Um1ljVFBVcquDkDjdgAZOT4TTSlRzyf0j6RRzxS6nIqm6Hrtrb9nNNknuGndkERIbczMOD09KtNncxXEYkhYsrdCQQfzWSoaLY6ooopRwpCWMMVyOjZpeuEUAUnXtJZ2cxw7hkniqkbK7h+OVYnjDwbeSPGdynH2B+1a5NbrIOQKjLvSUk5IH1FRnjsRxMe1m11Bp43s1iZDBGCrEqQwQAjA9x+aW0ewnuAO9MCSA/tZmH5rRJ9CiUkkqPak4dCty4KmMt09DUHhsEqdkHdxTajHexFR/WlSQHkhmUkZx5eE/2p/o2jQROrTEAefXFONVgsNDjFxdzFSx8ES8vIR/p8/r5UhEuqX6RnXIpLXS522IsUhEvP7e9YYOD7Y9+uaSSePsxyi3S5ZalvrS1YqZO9lPVIVLt+On1qSt5e9jDd2yD0bGfwTVJmvLTsnPuhu7OOyLhZrVpQNv/ABp79MqevUc9bhp+oWuoQCaznimRuhjcMPxXRizbPVjr+xp2h1NtNsHliXdJg7F9T0A+pIFNez+o3IZrDU23X0UCSsR0cHIyPqCPtUXrcsmp9pbOwhWTu4nMruEJTKjwqT05Jz/y14uLnULLXbe4uAsynEDpFAwdEY5D9eRkDI98+Vc2eeT5rinUf32Xio602SNrfX+sNcvauIYIZWiTA5cqcMfvkD5U4tJNVigkF0ySDIEbhdrfUZI+v4qIs7g6LdX1lcQ3BsriZpobiKMt3ZY5ZGAyRgkkHpg+opXRoI9P7ya2a5NiihQs7Endk5I3cjqOPao76zvlyb9/X+qNq1+BPTdS1GXs9p+oG5WWR9nexkHLgkA4I6EdfpScVvINYntbW4kZIYldy/O0tkqv25+oplo4m0zRNEuo4Z8INlxbtGdzKxxuA65U8+4JpzLcy6V2iurkwSz2t1GqzrGMvGV/awHVgQcHHIwKjFZXFpt1/noZuN+xlqEUV5KLXWIYJoJpBCZFTZJEzcKepDAnA9iRUI36dta6hJ8HOsEf8doGcf8Axz1FWySK21S4j+FWTu1dZXdkYZ2nIHPuAfpjzqUmO5nckAAeRq+DLTax3X/ezX+TOtR0HVLHUIhbX73EbxSB2llA27lZQRhck5wc+1Vh+z/aRRJEbRZzNHxLbSZKyYA3ckHkLz67j61qFx/4m6cs3GcL7j/o0pa2jbucEHmrLPksyUYsrP6d6drOmYtr60+HgMeQMghGyeMZznkfatT09W2jJB+lMbG23EZGT64qahjEaAV1Y7lyyMqXCFKKKKsIFFFI3D7E64J4FY3Ss1KxlqerR2h7tcNJ558qRi1Deu535Izk8Yqldp9QaK4jJJyzbW+YNPdOvxJahmZV8JGWPGa4s+fWNopjjcqLDe3myB5XVgqfubg8VXNf1yPR4/inw8pykUQP/mN/geZ8qcNqC7W8SncoIwwzk8Y/eT/aqNYwt2q7QSt3wFtBmGEk/tjXq2D1JIz9vSoYMznbJefJ4ILXt8IW0e51XU9VmuxbC8v2UbJZABHb+nXgD0Hr6mrKvZC6vM3mu6lPdzxjvBFHIUx8j18vLFc0i/gTda2sSxRQOVdOpIP8icHJz51ZIZ5NhVyd6+FgPI+RPPp5mqRyRbqRz+P4NR3m7f7Ijs4lteS3un3Ucct5b4e3nnRXkaFslMkjqCCp/wDb71zsrdNpOvz6S/ht7hWnt18o2ziRB7ZwwHo1N2VrDtZp1zERslE0EmD/AB8LLn65+9eu1+2y1zSr5PCwvEBP/DIpB/IFSclFSjD+PKO9R6ddnvtDqF/bXOsJZzGKWOziePacYYzEZ+oGKdS6jJe63baa87wXNv3onCHaZYyh2SJ7Zz8iKU1w23eXks1rDKVsVY71zvwXIU88jKg4ppaXdteXdlNNbwjUFg7yUY8SK6bsof8ASSCPmCK7Yy3W3s4JKpO39/sZveX0eiwyi9u5Z31T4XPegMYxKVxnHUgAZqVuLi5m1Kz0qW4uLOJopZSDKDJMysMKHHoDnjnGPSo7uoJtIuI9RsYUaJ5J0tu68BbLESA5O7PBz6k9KeGKxvBptvcWsLWstqZ2UjgNhCCvp+5qaqFS+rGl7q0gWwSJ9TIjvWSaFyqzY7pm2ZB5xgHk55o1PVXFvpUUl7GJXhe6knTxZRQdikgfyYrnj+JrmmXts9npax2dvC6TfEFVTHcxN4Q6/wDEd4GfnTq0gWC61MaRDaWiWhCOWQlpCR3nXI2L4j08yT5UvLFt+x7pd4dS1OB7eTNvNp/ehc8B94B+o5FTElgzqVKZVhg/71VUtrRb+xuYdPhitJI2meYxbzG8hDYIyNqnJJb1A6VehcRhlTJy3TimjFPs6cUpU0yHj0VwTnHOeT8gP9qewaWinLn6CnyyIwypGM4pQU8ccV0VcmeI4kjXCAAV7ooqgoUUUUAFMtQLAKF9Oae02vo98eQMkUmRXFjR7Mq/UBSvdsD0lVjjHr8q52auC1u6hiGXnrjqPYj09RUz2z0t7uzMcIzIeFUDqciq/wBn4mjuJUx1HA+VeVlTeL+i0eMtkvOPiIUQyhFYFQwl4OPmwHl5Z+tREGmabpc6GGzgXjKSIGByQcEHjPQ1PKJAC43AhwxwW4z6nA9fNs/KmV9bby3AJIOSvPIOeoz6nqxNefinOHC6OvyMUZxtogNBv3XWpBKcgytBLwOhG5T9sj/lFX+zDPB3TZG3+kx+nBHQDqOgJxWdGzki125aMHbJbCU8dCp4P3x960SynBs1uSdv9Pa7HPz6/fpivScG2pI4sUqTixG27OaeHe7ugsk+/wARbIOQPn7Ua1Y2eqyxd+UaKPH9JmyODxWa6pqlzrnfoL6SNI5igVF42k5YjB4bPGeeKjoLONLw77u8aEJ4iZA2Cf5YOB/ivVxwxqPK5ZCcpXwzYX06KVSHUHcgQ5zygJ4+XJ+9eU0qCOZZkXEkaFIm841OMge3FZjpuuXWkaixn1e9FsrvbJvUSEADwkqSeeV9eprV9Dhv00i0TV3SW/WMCd4/2s3qOB7eVXiodJEqsYwaNDbwyCHwyScs/J88458smi00a2tI2WFArMu0sCeF/wBIyeB7DFTndcdK8mKm1j6DUjrXS7NMK8SmMxiIgj/0xyF+QNe7rS9MuZ2ublRMoXxkceHrhsHkZPANPZUMcLMFyR5etMJJ5Y3aBbcF5wQiqQOgP7j5VyeS4xXBXHC+xC+s4b29E8cPfiLAjbqvqVI3DPQdeKkGucl2Yosm4sZQeIvXg+30qvSXen2lxBErvp8quqSwQKNu5gOox5/6vcGnMF6O/vYrCzluZEKytIY+GJ4CluBkAdOuMV5jzSOpY0icjnAlLJNMY153kAoWPkfxwPWpO0vpf23ERXPTb4gfrVRmuY8m3tLpUgIMk0ca+IAt4tuOmeeucc1I2l7AHLG9kZFwqNkY+ROME5quLOzJQLepBGRXajtNuN8a95kSN+4e/tUjXfGWysg1QUUUUxgVwjNdooAjb2xLyKycgHOPT/NVubQ/hL34mBf6JblccqfP6VdqTkiWQYYdfQ4qMsEZWNsyotYgFwFB48J/x4f7VyWyZypZeTgEsCT09W5+2BVpNhATyje/jb/NcFhbgYVCB7Ma5V4KTLPPaop7aNlmdUy7R7Bx5Zzj74r3rEDaP2XvZJNokeFlRCeeR+cdcVdI4Uj/AGKAao/6rQ3J0dprYqSit4WXOcjmuzHiUas57Mg7L3Clru1dJO+SRncqOADx1z1qSuhawRtOsT/0hvwrAlsckcN581U7a/s0u734q5u7ZXRObTBZmAAIbJ48z868R3+lAOXudWlmwe6DOgU+m4enrV04VTQlSu0STaja6mJO7VoS04bBTcANgB8+hx71r/YjtXLrEMUN/bd0xi/p3CsCszDqMfxYAZx54NfPtiJm2IkhhBOd5AzjAHn86sOj6tf6BfQ3MEj3awOwUnAWMyLtzj1+fFJKSVUNGFuz6S2qB1o2L61jy/qdqti6w3aWs0jYG1iSVOeeVIHP44qbH6lnu7eabSjDDMMxu0o8WOuB1zweuKX5kXWFs0S4gR4SCT5HjyqDvbSR3lMeZWVcxSDarRn2J8/xVR/71o0PetbQ/DsdqEl1z55ztIPFSNt2j7y4HxFgIlfapZLkhckZUHI67eRXPmlsrGjBpjl7y3htLl7e6nWbPeJJMcKcAD0HhyKbXd3PbWU18dTRbnhTDEhkQgHyHBLEHyxU00ZeO3e3txJJAQIpZBuCqeOvy86ZLY26yTpZ6fE16koeeRYwAxJzkk+oHlXnOLRSxK2nsTqMUmm3VvHP3W2WR4h3jAtkZIxzkE8/7UqbmSHFpMO/s1cvLNGmFiOd3OOmfI5rxqFi+sxDUbi03CEZWMnDvg+eD049/pUrp8NupNtEkloHTLqVJy2MZOfPH3pscZNmNqib05wxjVZ94ChuRyalh0plaI5KblTah4I8vlT6vVxqonLLsKKKKoYFFFFABRRRQAUUUUAFR+tWC6jYS27fyXFSFGKAPmrtbpF1o9/J39vFcRKoEYmPCgfIVV7i/V4ZENnZpuBAKk5H4r6g7Q9nLLWYHW4t1kYjA3Vifav9P5tPkd7ewLJ6q2eKxjKmUHTw6uhypAz0Y5/HPlU9Yo18l1YxOqtcxbUJJILAghc8AZI8h6Z86hJrK4tZyz2rxbRgZz1zSthO4u4DyAJEGSeQM/8AXSklzyPDjgkbOwfVbdGhTF5D4ZEdMb+fLPngYx148zxTAvco9rDMGCxhgowQOhB6+fHTj5VsGp6ZG0Ml9bx7d5zcqq9T5P8A5+/rTR+ziakh3Li5xgzBdwb0Djz4xz196jvTqjo0+7MwvpX1p7XvYjGYY0hTaf4KACeR5+QHqa0LsHoeo6jcE3UsjwGczMGGAxxjd09MfKpfQP09IuS11boni528q3uP/utP0rTYNOt1ihQDHpTwUn30Sm4pcPkRj0sQwd3BIy8cg8j3+9N30mNJd8URiUjMgTqxxgZ61O0UzxRZHZkBFo8auFRJY7fH7EJGWznPrUhDavsKSkMuc+IZp99KKI4ooNmcRFQYUAD0Ar1RRVRQooooAKKKKACiiigAooooAKKKKACkpoI5l2yIrD3FK0UAQF/2R0i+Dd9aqSfMVDt+muhkki3GT6npV3oxWUbbRE22iwQAZ58ODnz9acWul2tquyGMKo6D0p9RWar0bvL2cCgDA6eldoophQooooAKKKKACiiigAooooA//9k="/>
          <p:cNvSpPr>
            <a:spLocks noChangeAspect="1" noChangeArrowheads="1"/>
          </p:cNvSpPr>
          <p:nvPr/>
        </p:nvSpPr>
        <p:spPr bwMode="auto">
          <a:xfrm>
            <a:off x="76200" y="-563563"/>
            <a:ext cx="1543050" cy="1181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 name="AutoShape 27" descr="data:image/jpg;base64,/9j/4AAQSkZJRgABAQAAAQABAAD/2wBDAAkGBwgHBgkIBwgKCgkLDRYPDQwMDRsUFRAWIB0iIiAdHx8kKDQsJCYxJx8fLT0tMTU3Ojo6Iys/RD84QzQ5Ojf/2wBDAQoKCg0MDRoPDxo3JR8lNzc3Nzc3Nzc3Nzc3Nzc3Nzc3Nzc3Nzc3Nzc3Nzc3Nzc3Nzc3Nzc3Nzc3Nzc3Nzc3Nzf/wAARCACNALkDASIAAhEBAxEB/8QAHAAAAQUBAQEAAAAAAAAAAAAAAAMEBQYHAQII/8QAPBAAAgEDAwEGBQMDAgMJAAAAAQIDAAQRBRIhMQYTIkFRYRRxgZGhBzJCI7HRUsFigvAVFyQzQ3KS4fH/xAAaAQADAQEBAQAAAAAAAAAAAAAAAgMBBAUG/8QAJhEAAgICAgICAgIDAAAAAAAAAAECEQMSITEEURNBYcFCcYGx8P/aAAwDAQACEQMRAD8A3GiiigAooooAKKKKACiiigAoorhOKAO0Ui8wFN5bkDoaj8+PbWxtWPqKYpcEtgHj3p0kgPmKsuVaFFKK4K7QAUUUUAFFFFABRRRQAUUUUAFcJrtNbucRITmgD3LcJH1P5plLqqIccVX9Vv5zHvgBYc/3qoT61LJOVBZTnHI4qbmhWzSv+3IQPEwri6/bsMhulZyplDMJbmNUIznvFz/eo+51Fre6SK2laRG/c5Iwp+fQ59qFmiZbNej1aF+jU6juUfo1ZFbavcJJk4wffk1adJ1jLgSyKB6781qyJmpl6DA03vJ1hQsxwB70jY3ImTOfzUR2pndLJwOhNTzt68FsSTkNNU7QRW0bSGTwZ/3qKsu00VwhCzrnnJJ6DH/7WZ9oL+9SZu4leMZ/i2KrsGpXcDsS2d3Xyz7GvIy+HKf3yejCeJcUfQtvqPxCiWNQ2eQN3l6kU9t9QUylCWPH5rLeyOuiWPaXbf1kPr6j71o+lTxBRM7KCR6fb51HwvNzeLkeKacl9EfJ8ZJbRLJZzbxg/mnVRljy4ILkE9X61JE19JdpM887RXgtgcUmZiPKtoG6F6KRWRj5cV7D+tFMLPdFcBzXaw0KKKKAOHpVc7S3jWtq7L18qsZ6VCa5aLdRiORcozgHmsYGL692juOdgi3eIZYE+3TNVG47S3qggyRZPRQlWHtXoFz8U5to2KZIwT0NQFp2Ovb242RuscMcPe3FxMpVIjnG3nk8lRn3J6CkfxiuiRtb671EtJapHCpZUWNssxYgdWOAASc+2fanl1rtva9rX7+wEekpcdz3TlwdobYXznJPBJA4zkU30PTjZ2UsE7rKZHJbGSpHQdRyPpTq90pNWvLR7maZVjIVihyxUnoM55BOahvDdoVNXRb/ANUbS20js7a32kqlu8lwq7oVDB0ZSRknOOmfrUJ+m09zrl7cWdxPcDMBkjnRMiJl/wBXsRx71ZO2XwKaCnZwRXc1vDBHB8QFztZQCrZPG7GOODg46c017Bw6f2djmktTc3F1OgRiwCKF6njp1HvTqUFwVdWaBpyXVtHaJcEPIY8u6DCk5+Q8sU41uwNzasUJJPUV60qZrq0G9GRkf9rddvlmpZR4aq1suTU9XaMV1zs6Q7bkIUk4JHXHpVPutAmjfiPI69K+jr7ToLyMpMOPLjpUBcdj43ZmXu29M+f0rmeOafJVSi+zKuyej3HxHhQ5P9q1vRNOkjgXveCB6c0607QIbPDMo3Y5walkhjj5FccvCnky7dFsvkrTVHmCLu15Oa9uwwfFXJWIBpBic4wc/KvZx41GNI4JN2NL3XLGxuIoLiYrLLu2KI3fO3r+0HH1r1p+s2epxu9k5cI7RtujZSGGMjDAHzH3rB/1jN5b9rJ1glnEJRBySFXI3Hpx5+lef0m1G+XVnWC6iWW5j2KbqQmNDuHO3OWPoAR8xRtyVWO1S7o3m/1W205FNxJhpG2xRKNzyN6Ko5JrthqDXVsZZoHt3RmWSKRgSmPUg46YP1qINhHp9jfXkEjXuqG2kPxEpDO7BSQoA/auceFcD59axXTtU1TXd66ld3Um1ljVFBVcquDkDjdgAZOT4TTSlRzyf0j6RRzxS6nIqm6Hrtrb9nNNknuGndkERIbczMOD09KtNncxXEYkhYsrdCQQfzWSoaLY6ooopRwpCWMMVyOjZpeuEUAUnXtJZ2cxw7hkniqkbK7h+OVYnjDwbeSPGdynH2B+1a5NbrIOQKjLvSUk5IH1FRnjsRxMe1m11Bp43s1iZDBGCrEqQwQAjA9x+aW0ewnuAO9MCSA/tZmH5rRJ9CiUkkqPak4dCty4KmMt09DUHhsEqdkHdxTajHexFR/WlSQHkhmUkZx5eE/2p/o2jQROrTEAefXFONVgsNDjFxdzFSx8ES8vIR/p8/r5UhEuqX6RnXIpLXS522IsUhEvP7e9YYOD7Y9+uaSSePsxyi3S5ZalvrS1YqZO9lPVIVLt+On1qSt5e9jDd2yD0bGfwTVJmvLTsnPuhu7OOyLhZrVpQNv/ABp79MqevUc9bhp+oWuoQCaznimRuhjcMPxXRizbPVjr+xp2h1NtNsHliXdJg7F9T0A+pIFNez+o3IZrDU23X0UCSsR0cHIyPqCPtUXrcsmp9pbOwhWTu4nMruEJTKjwqT05Jz/y14uLnULLXbe4uAsynEDpFAwdEY5D9eRkDI98+Vc2eeT5rinUf32Xio602SNrfX+sNcvauIYIZWiTA5cqcMfvkD5U4tJNVigkF0ySDIEbhdrfUZI+v4qIs7g6LdX1lcQ3BsriZpobiKMt3ZY5ZGAyRgkkHpg+opXRoI9P7ya2a5NiihQs7Endk5I3cjqOPao76zvlyb9/X+qNq1+BPTdS1GXs9p+oG5WWR9nexkHLgkA4I6EdfpScVvINYntbW4kZIYldy/O0tkqv25+oplo4m0zRNEuo4Z8INlxbtGdzKxxuA65U8+4JpzLcy6V2iurkwSz2t1GqzrGMvGV/awHVgQcHHIwKjFZXFpt1/noZuN+xlqEUV5KLXWIYJoJpBCZFTZJEzcKepDAnA9iRUI36dta6hJ8HOsEf8doGcf8Axz1FWySK21S4j+FWTu1dZXdkYZ2nIHPuAfpjzqUmO5nckAAeRq+DLTax3X/ezX+TOtR0HVLHUIhbX73EbxSB2llA27lZQRhck5wc+1Vh+z/aRRJEbRZzNHxLbSZKyYA3ckHkLz67j61qFx/4m6cs3GcL7j/o0pa2jbucEHmrLPksyUYsrP6d6drOmYtr60+HgMeQMghGyeMZznkfatT09W2jJB+lMbG23EZGT64qahjEaAV1Y7lyyMqXCFKKKKsIFFFI3D7E64J4FY3Ss1KxlqerR2h7tcNJ558qRi1Deu535Izk8Yqldp9QaK4jJJyzbW+YNPdOvxJahmZV8JGWPGa4s+fWNopjjcqLDe3myB5XVgqfubg8VXNf1yPR4/inw8pykUQP/mN/geZ8qcNqC7W8SncoIwwzk8Y/eT/aqNYwt2q7QSt3wFtBmGEk/tjXq2D1JIz9vSoYMznbJefJ4ILXt8IW0e51XU9VmuxbC8v2UbJZABHb+nXgD0Hr6mrKvZC6vM3mu6lPdzxjvBFHIUx8j18vLFc0i/gTda2sSxRQOVdOpIP8icHJz51ZIZ5NhVyd6+FgPI+RPPp5mqRyRbqRz+P4NR3m7f7Ijs4lteS3un3Ucct5b4e3nnRXkaFslMkjqCCp/wDb71zsrdNpOvz6S/ht7hWnt18o2ziRB7ZwwHo1N2VrDtZp1zERslE0EmD/AB8LLn65+9eu1+2y1zSr5PCwvEBP/DIpB/IFSclFSjD+PKO9R6ddnvtDqF/bXOsJZzGKWOziePacYYzEZ+oGKdS6jJe63baa87wXNv3onCHaZYyh2SJ7Zz8iKU1w23eXks1rDKVsVY71zvwXIU88jKg4ppaXdteXdlNNbwjUFg7yUY8SK6bsof8ASSCPmCK7Yy3W3s4JKpO39/sZveX0eiwyi9u5Z31T4XPegMYxKVxnHUgAZqVuLi5m1Kz0qW4uLOJopZSDKDJMysMKHHoDnjnGPSo7uoJtIuI9RsYUaJ5J0tu68BbLESA5O7PBz6k9KeGKxvBptvcWsLWstqZ2UjgNhCCvp+5qaqFS+rGl7q0gWwSJ9TIjvWSaFyqzY7pm2ZB5xgHk55o1PVXFvpUUl7GJXhe6knTxZRQdikgfyYrnj+JrmmXts9npax2dvC6TfEFVTHcxN4Q6/wDEd4GfnTq0gWC61MaRDaWiWhCOWQlpCR3nXI2L4j08yT5UvLFt+x7pd4dS1OB7eTNvNp/ehc8B94B+o5FTElgzqVKZVhg/71VUtrRb+xuYdPhitJI2meYxbzG8hDYIyNqnJJb1A6VehcRhlTJy3TimjFPs6cUpU0yHj0VwTnHOeT8gP9qewaWinLn6CnyyIwypGM4pQU8ccV0VcmeI4kjXCAAV7ooqgoUUUUAFMtQLAKF9Oae02vo98eQMkUmRXFjR7Mq/UBSvdsD0lVjjHr8q52auC1u6hiGXnrjqPYj09RUz2z0t7uzMcIzIeFUDqciq/wBn4mjuJUx1HA+VeVlTeL+i0eMtkvOPiIUQyhFYFQwl4OPmwHl5Z+tREGmabpc6GGzgXjKSIGByQcEHjPQ1PKJAC43AhwxwW4z6nA9fNs/KmV9bby3AJIOSvPIOeoz6nqxNefinOHC6OvyMUZxtogNBv3XWpBKcgytBLwOhG5T9sj/lFX+zDPB3TZG3+kx+nBHQDqOgJxWdGzki125aMHbJbCU8dCp4P3x960SynBs1uSdv9Pa7HPz6/fpivScG2pI4sUqTixG27OaeHe7ugsk+/wARbIOQPn7Ua1Y2eqyxd+UaKPH9JmyODxWa6pqlzrnfoL6SNI5igVF42k5YjB4bPGeeKjoLONLw77u8aEJ4iZA2Cf5YOB/ivVxwxqPK5ZCcpXwzYX06KVSHUHcgQ5zygJ4+XJ+9eU0qCOZZkXEkaFIm841OMge3FZjpuuXWkaixn1e9FsrvbJvUSEADwkqSeeV9eprV9Dhv00i0TV3SW/WMCd4/2s3qOB7eVXiodJEqsYwaNDbwyCHwyScs/J88458smi00a2tI2WFArMu0sCeF/wBIyeB7DFTndcdK8mKm1j6DUjrXS7NMK8SmMxiIgj/0xyF+QNe7rS9MuZ2ublRMoXxkceHrhsHkZPANPZUMcLMFyR5etMJJ5Y3aBbcF5wQiqQOgP7j5VyeS4xXBXHC+xC+s4b29E8cPfiLAjbqvqVI3DPQdeKkGucl2Yosm4sZQeIvXg+30qvSXen2lxBErvp8quqSwQKNu5gOox5/6vcGnMF6O/vYrCzluZEKytIY+GJ4CluBkAdOuMV5jzSOpY0icjnAlLJNMY153kAoWPkfxwPWpO0vpf23ERXPTb4gfrVRmuY8m3tLpUgIMk0ca+IAt4tuOmeeucc1I2l7AHLG9kZFwqNkY+ROME5quLOzJQLepBGRXajtNuN8a95kSN+4e/tUjXfGWysg1QUUUUxgVwjNdooAjb2xLyKycgHOPT/NVubQ/hL34mBf6JblccqfP6VdqTkiWQYYdfQ4qMsEZWNsyotYgFwFB48J/x4f7VyWyZypZeTgEsCT09W5+2BVpNhATyje/jb/NcFhbgYVCB7Ma5V4KTLPPaop7aNlmdUy7R7Bx5Zzj74r3rEDaP2XvZJNokeFlRCeeR+cdcVdI4Uj/AGKAao/6rQ3J0dprYqSit4WXOcjmuzHiUas57Mg7L3Clru1dJO+SRncqOADx1z1qSuhawRtOsT/0hvwrAlsckcN581U7a/s0u734q5u7ZXRObTBZmAAIbJ48z868R3+lAOXudWlmwe6DOgU+m4enrV04VTQlSu0STaja6mJO7VoS04bBTcANgB8+hx71r/YjtXLrEMUN/bd0xi/p3CsCszDqMfxYAZx54NfPtiJm2IkhhBOd5AzjAHn86sOj6tf6BfQ3MEj3awOwUnAWMyLtzj1+fFJKSVUNGFuz6S2qB1o2L61jy/qdqti6w3aWs0jYG1iSVOeeVIHP44qbH6lnu7eabSjDDMMxu0o8WOuB1zweuKX5kXWFs0S4gR4SCT5HjyqDvbSR3lMeZWVcxSDarRn2J8/xVR/71o0PetbQ/DsdqEl1z55ztIPFSNt2j7y4HxFgIlfapZLkhckZUHI67eRXPmlsrGjBpjl7y3htLl7e6nWbPeJJMcKcAD0HhyKbXd3PbWU18dTRbnhTDEhkQgHyHBLEHyxU00ZeO3e3txJJAQIpZBuCqeOvy86ZLY26yTpZ6fE16koeeRYwAxJzkk+oHlXnOLRSxK2nsTqMUmm3VvHP3W2WR4h3jAtkZIxzkE8/7UqbmSHFpMO/s1cvLNGmFiOd3OOmfI5rxqFi+sxDUbi03CEZWMnDvg+eD049/pUrp8NupNtEkloHTLqVJy2MZOfPH3pscZNmNqib05wxjVZ94ChuRyalh0plaI5KblTah4I8vlT6vVxqonLLsKKKKoYFFFFABRRRQAUUUUAFR+tWC6jYS27fyXFSFGKAPmrtbpF1o9/J39vFcRKoEYmPCgfIVV7i/V4ZENnZpuBAKk5H4r6g7Q9nLLWYHW4t1kYjA3Vifav9P5tPkd7ewLJ6q2eKxjKmUHTw6uhypAz0Y5/HPlU9Yo18l1YxOqtcxbUJJILAghc8AZI8h6Z86hJrK4tZyz2rxbRgZz1zSthO4u4DyAJEGSeQM/8AXSklzyPDjgkbOwfVbdGhTF5D4ZEdMb+fLPngYx148zxTAvco9rDMGCxhgowQOhB6+fHTj5VsGp6ZG0Ml9bx7d5zcqq9T5P8A5+/rTR+ziakh3Li5xgzBdwb0Djz4xz196jvTqjo0+7MwvpX1p7XvYjGYY0hTaf4KACeR5+QHqa0LsHoeo6jcE3UsjwGczMGGAxxjd09MfKpfQP09IuS11boni528q3uP/utP0rTYNOt1ihQDHpTwUn30Sm4pcPkRj0sQwd3BIy8cg8j3+9N30mNJd8URiUjMgTqxxgZ61O0UzxRZHZkBFo8auFRJY7fH7EJGWznPrUhDavsKSkMuc+IZp99KKI4ooNmcRFQYUAD0Ar1RRVRQooooAKKKKACiiigAooooAKKKKACkpoI5l2yIrD3FK0UAQF/2R0i+Dd9aqSfMVDt+muhkki3GT6npV3oxWUbbRE22iwQAZ58ODnz9acWul2tquyGMKo6D0p9RWar0bvL2cCgDA6eldoophQooooAKKKKACiiigAooooA//9k="/>
          <p:cNvSpPr>
            <a:spLocks noChangeAspect="1" noChangeArrowheads="1"/>
          </p:cNvSpPr>
          <p:nvPr/>
        </p:nvSpPr>
        <p:spPr bwMode="auto">
          <a:xfrm>
            <a:off x="76200" y="-563563"/>
            <a:ext cx="1543050" cy="1181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 name="Picture 31" descr="http://t1.gstatic.com/images?q=tbn:ANd9GcSIwjTolr5LT7c9suJMjmbKKP0tcYCMRuJGkX2bvnJ7e7OvY3uaHw"/>
          <p:cNvPicPr>
            <a:picLocks noChangeAspect="1" noChangeArrowheads="1"/>
          </p:cNvPicPr>
          <p:nvPr/>
        </p:nvPicPr>
        <p:blipFill>
          <a:blip r:embed="rId15" cstate="print">
            <a:lum bright="-10000"/>
          </a:blip>
          <a:srcRect/>
          <a:stretch>
            <a:fillRect/>
          </a:stretch>
        </p:blipFill>
        <p:spPr bwMode="auto">
          <a:xfrm>
            <a:off x="106518" y="228600"/>
            <a:ext cx="1873194" cy="1428584"/>
          </a:xfrm>
          <a:prstGeom prst="rect">
            <a:avLst/>
          </a:prstGeom>
          <a:noFill/>
          <a:scene3d>
            <a:camera prst="perspectiveHeroicExtremeRightFacing"/>
            <a:lightRig rig="threePt" dir="t"/>
          </a:scene3d>
          <a:sp3d>
            <a:bevelT w="165100" prst="coolSlant"/>
            <a:bevelB/>
          </a:sp3d>
        </p:spPr>
      </p:pic>
      <p:sp>
        <p:nvSpPr>
          <p:cNvPr id="45" name="AutoShape 35" descr="data:image/jpg;base64,/9j/4AAQSkZJRgABAQAAAQABAAD/2wBDAAkGBwgHBgkIBwgKCgkLDRYPDQwMDRsUFRAWIB0iIiAdHx8kKDQsJCYxJx8fLT0tMTU3Ojo6Iys/RD84QzQ5Ojf/2wBDAQoKCg0MDRoPDxo3JR8lNzc3Nzc3Nzc3Nzc3Nzc3Nzc3Nzc3Nzc3Nzc3Nzc3Nzc3Nzc3Nzc3Nzc3Nzc3Nzc3Nzf/wAARCACQALQDASIAAhEBAxEB/8QAGwAAAgMBAQEAAAAAAAAAAAAAAwQBAgUABgf/xAA9EAACAQIEBAMFBQYGAwEAAAABAgMAEQQSITEFE0FhUXGRBhQiUoEyQqGx8COSwdHh8RUzQ2JjciRTgtL/xAAZAQADAQEBAAAAAAAAAAAAAAAAAQIDBAX/xAAgEQACAgIDAQEBAQAAAAAAAAAAAQIRITEDEhNRQQQU/9oADAMBAAIRAxEAPwDyQNXBNSq1cJXrI5mytzUgt81XCVOU3oCyoLfNUgsPvVfJVglArBhm+Y/SpzP8zetFEdWMVAAQ8nzt6mu5knzv60Xl1PLpDoFzJPnf96uLyfO/71F5fauyUBQLmSf+x/3q4ySH77/UmiGOuydqYAs7/Mx+pq2eT529TRMnarcugABZ/E+pquZ/mb1NM8uqNH2oAXLMfvH1qjFrfaNMGOhslFALkmuvRSlVy0UAMV1EC6V1BVh1jogjoyperZLdKESBVNakx0yqVYx0AKiOrrHptRxH2ogS/SgACxGrcumljv0qwjoAUMVRyu1PcrSoMVACXKqDFTvKqDHSAS5dTyqa5fap5fagBURVfk0yI+1EEfamAjyaq0VaBi7UNoqYGc0dDMetaDx67UEx9qQCLRVQxGnjH2obJ2oGKCO1dTYQ2/pXUrChlI9KuI6ZSKiCKmIVEdWEZpoRVcRUDFBFREjplYqKkVAhdYquIaaWLTarco0wsU5VcYqd5VQYqAsR5dVMdOmKoMVSwEeXrUiPtTfLqwipoBURVfla02sVW5VMQmYqoYqf5VQYqqgMt4tdqC0Vajxa7UB49akZnmKhGLWtExUNoqQxIR11PJDpXVLGMiO3Suya7U2YtakRa1RIsI6uI+1MCKirF2oBsWWKjJF2plIaPHD2piFRDpVuTT4gqeTTYGfyqgxabVpcjSqNDYUmBmmPtVTFen2hN6gxVIzPMVjVhHTnKv0qRFQAssVEENNrDRORVoQgYqqYq0uTVWhqrAyXipd4tdq15IaWeLWoYzOaLShmLtWi0VDMVulKxiaxm21dT6R6bV1QwDcnShSPGk0MQzM0rlPgF8ul7mtUQG1ZBwpPFQS8oVWUlQ5sdTuKcn8GkryOJB3X1oog8vWmRDY3tpRZFWFAZLi/2QBq3kKTlW2CVukgMOGL3tl0FzdgLCmI4LnS3rXYWY8uXPHmIFxlF8n1603hXjm0BCv1Un8qzXMrLlxNKwJiVFzOVAHUmr+7dvxouOgHuxzAH403H+4U2sGu1N8hnSM9sPbe3qKq+GbJmCkr49K1ThwFzHQeB3NCkRBEpy+fWofOkaR420ZRw5+U1T3cnZT6Vp8hWXMuVl8RSkMOXF4rKLXK7eVX3slxrYp7uei1YYc7ZTT4w5Y2CC9AZ443dl1IAAINhvr9KUuRRHGDZRID8poqwH5aNhxHNtbMN1IAIqcPhx79Np9xafr8Jca2CMHahtB5VqnDeA/GsrjMeKw+FlkhygMyIPjIOrKL7Gx1oXKJRsXkh30paSHwFM4uPGQRyMY0YAg/DKb28ypNK4yDFnCylcoBjbUTnw8clV6YH1B8k1Roe1H4SssuBR51UNYKLNfYeNMmHXammJiCw6bV1aKw6bV1Kx0MCIW1A+tZWQf4qUsVJZT1sdTXpBDfS1Y6xAcWtYCzA79zUSmUomVxjjWKwuLkw2HggUC37WS7HUDYCwG/faluF+8SKimVQAMoCr/Mmq+0y24zKBroum3y0bhTZWQix61yckm2zqhFJHrcDweJ8JcvIST/ALdD4jTQ1k4/DS4VyIsQ+5t9n+VeiwUxGEU7DNvasXiTMz3bYtvWVlxTt2J4PHYu6YYmJ0kxCjVLEkka3B7U7xn2imwHE2wWHw8OhW8krEkki+gHmOtBwcKj3Z7anEoR60t7URZ/ahBrqin0o7OieiczQw2Px2KaxeJQTfRCT+JNbYwzHDfFKSQA32R+ulYqx8jEjIAFOoBFbolb3NiALhP51PYqSaSo8xxKfHYORvc5Yi4a3xJoR1/ChxcblwmGxeMxuHRyHjRRCSM17gE5r2qOLyu0j/8AaleIRk8GnFvvQsT/APX9aqMmgnFNZKt7R4niSKkUMcEWYHKrls3mdL1t8HwbYghpJAN9FWvOezGBV+Hs+oKxlh5ggfxr1PA5GWVVO1yPwpdr2PrSwI8UwWIwmIiOGnUREZnzLrc7EUx7M4rHTTFeIth3ckqXjRgWAGnau45KwIFwPhHXwND9nntj4x4u3rY1SkTKNxyeokMcYBkYKCQBfxNY3F58PisBLHBKjlshUhtPtAj1tpQeJ4uce1mHwRxDrh5MKzcsGwLXOumvhROFRrLg5jI2dl2YsdKpSMo8SqwfF8Zgo8HI02IjQSR3Qv8ADex6X+nrV8Vh80TvG2UuhvbY3B/V68J7Wm8zQTzH3czAAMbhQQQbX26V7jBcS4c+fhsWKR8RhIV5qH4SAF3/AJ22rWHIKfH1ozuB4iGTCrEWVZbm6X1PS48a0WVV3YC/ia+OxYotxSXFpinw0byNyyQSevhtretBcTxfiynDvxKEwYeMujvMq5j4akG5vQv6GsB5LZ9TRAVuNQdQRXUrDx/g6RIsnFeHq2UXAxC6aeddV+kSPJm/lBrDAUcXI65xb1avPQe3eIcHNDgSRf8A1WX86XxXtLjMRjYMRh5cDDb7YLEg6MfM9NhXM/6IfTePCw3tHY8fxA30H5LXcPButhbWlMVjsJicXzpcdBzJF+JlSQLmAA+W/wDY0zh8bw2HE2fHxFVUElUe5N/C3hWcuSLezRKj2eAY+67i2caVl44/tCf9xoGF9p+ERxMnMxJBYMCITrY69aDNxrhcpuDirFif8oAgW31YVm+SK/Ro0cELxYU/80f5mqcfjze1ER/4Qd+9IwccwCQmMDEgqwOb4BlOtvvd6VXjHD4sTPjSZ8RM8jFS8i2S9ha/QaXt51H+iCxY+ubPS4uwmjB01atFXHuL/F/p/wA68ZP7ZYNpIycDNI9ixIkAW9vLa9TL7bQpA0S4Er8OU55T/wDmj1jWxPKoa4rZpmYG9m2+lD4kwHBsSDuY4iP31rJl9q8NJdnwKli1v88i2n/XbvSvE+OYbFwQpJgo1MJDxWdzra3QC/lSXMkysNHoPZNT/hbG/wDpy9PBlrU4S/8A5CqOsh/KvIwe1YwcaxLHhVSxU3R7G+/Wl8T7VHEQssZiiBKOGhRrgg3H3tBpr2oXMvgns9nxnKylSL3Q/nQODOIcVG7sFCzEknYCzCvPt7W4yVSZfdAGOVc0N99Tpel5ONY5izLNEmYXYDDizEjpvSlzpaKSTWT2OLdMT7X8PnieORPd2UuvQ3pnhWIiVMRCSqyFiApFr6X06Hf9Wr55HjeIRTu0ePmj8CqrqetiQfCrPxPHTOkxx+NL2NniIX6XApr+j6iOqqkekxmOwvD+JrjMXHmjiYBgFv8AaNgfU15X29xUXEeMDE4AyxwyQACaLTOQSPu6kaj+9RiuJ4uVTHLj+JOhWzK8+lu/jegOWVcpxOMX5VaduvYUvcbipbPKw4WecHlwSs48RYfU0wOGYueMomFd20AAXz6n+dbHufNXMZ53IOhZzcDw1pc8OQkM0rsRobuR9Kr3iyOtGCcPMrMpiYEGxHhXVurFGAAZ5Iz8rStXVp6mfVF0keNQTiZ2sBpe29zVjnKXaRyL2znZfGgK6EBQrXNrC+o8zrbS9XEwyO4zLkF79QNOnnpXO0yyURLMAz5jf7/Xv4a9aKjB0ytJsbfFtf8AV6WnxBaNDy41G1idACdjr3oD3SxkZWyg5kBAuP7Cn0sdmmyuVP7YBVHzaaePp/eqEqqKBbMu4I0Jva1vP8qzwOYlwwLn4lyFjYDx00PXT8LVfDqQzSYhHdL5GG92HW30pef0LYWaRpF5iKpU/Z3JAttUyYmcRmRAQoFjk0662oJWNTHckqSGJBINz4frtUpEZYLIGEd7AWuSOg02J09apRQryFkDSAtHM7EjQHY271aAzS3/AGjtpe7Npbb9HSosoORiCjMSViG+hue/QU3HGIo0WQspc5hFl2F/UA2B0qWxpAkhJmCkgjd2RswB06kd+naiuk0aF/AD4jpv8p6fUdbVVVMiLM8hjCDLDCoJtt4eG+nftRcjrh2xEst5SoypKc2h1N+nj/HaobLSFJUnlUxFCZpwCFsfhUbAURI0E8hWMrGrKdtDcnfp41d0YIZJgnMa4UvptYWC9P4+FdhCV4ZEGVbPKzNb8yfAafjVXgdDWDhVsEVQmVPiuR4BgNO9gDTMSRzNlTlmNhYCxXPe508NP40vw2fJhpwrMBFMXaE6AAi+99t/rRYMkoEMahZVUsl9Rl+Lc+Fz+J+mEouy1pE4mJ8wcRIVt1NyeouN+n5UuCkjiNuUCtsq3uDqNL3rjIzxDO5jkOYAsvLDa628rb9j3FARY5pGcFm5tiWAyhst99Nfw/A1UVSJeGHKcuR1TRFPhcWuL760pPh8S0WaORFzaMS2w139PwNSYklTOgbQEi6/CR1AH8e3Sq+8YeElXjJYgKqpuPXxvVJNZRIDl4kPZpmz75VBN+hG2n9qGqB2ctMWYNYHLcG99O/SiYiZkm5zsFc6hNdug8NbXpbEzMh5iqFkkII0sQNLadb6dK2SbI0XcMpsyoOxANv411CkbFF2ZAApOgJtYemtdWlEBonjw8CqVUyMLMGU2t4eeg2qWnS7Kj67gkXA21I6kbX8L1n3VDYgMzG5zDQ1JWP9pICQF6OwzX29OtPrkrsPwPFFGIgC46EILKewNjfUbbVUNCkq5YAURbsrKBn0toem2gpVI+Stncl81nG/l5jbe38iRCGOVZmuYbWGpJtc+hOv63nrQrsajW45pCEhyFJOjDvrYbj8KG80UrjKTcAZiL3JB202HfvrUSma63ldY1AZmJOUbiwPr4+dEgOGjVSWlLtfmM110NtNeo08fLrU6yxrdAJcTcoJVYqCfgDXUjbQ/T8voTDLIsUh5QCgsSSLjfYWNvEfT0nExKxeTJOz5r30XODe+3jfptVEMjqy4dijDUjU3N9wb76nWm6awL9Gg4g5arJm5n2XQ/ZHXYd7jyN71ENmgaV/iJPwAsL2sdvQ9PprRFU4IMMzc4XLnUFPitqo23O99/pR+FhMXi1SdUkjVCguCA3TQX0071m3tmiVugaYTELnxLMVKoDGdsxc2Fh0Guxvr50OeCSTEhzzcmXT7jEganfbXfb1p3jGLjmxTRR5IYY9ASoBNwdj116dh3qvDhBHhS63dEyleZbUqW0BJsRcr6ilb2yuqbpCONljSKXlg8tnbpve9hr0Oh+nS9ExRlPDMBEwT9ogA11uWNvLQfW/nSyzo6y8qVBGWCBcttSCLE2PQHbwFabwExrilIMaxKiLYgkAb2te41PrVaq0JZtoQ4UhgnxUc7tHOq5gGPw2OhN9xuPO9XdnkPvpBR0bOgRfhHgPodNP60dJc2KweISYc2X9kyZrWUg3BIN7kgW0se1AlkMc+XDqCpJzIw3NunQjXp+O9GXkEqjgNisQCZJor50Ni6PZRYmwBtfrfe3w9xS+XEB0YoTE4J+U3HiTbQ3/ACooilbhmJhzIyRtHJHIrXaxOouNDa/0ruIJJhERXCnmMIwALaADT0I6UlSB5VmeziU8twzMxDRi4W63t+tT41yCeNWKoSUuJAdQLg3H68KNiJVmVcpaSw1N9Abj09Bb60XnR4eG8+GQqLrn6dbtpfqBoRr9K11+EUJSS8+RJFKgMWvlIHQHbeoOIlLRrZmy3KqilsnjpbpoavjPtRA6pc3sgGXtcX/pQZl5sCuq8qQLYtl0cWGvod+1UvwjJ2IkkklLOISemZLG3lXUNcPzCzEqmugAa1rdga6rpEWz/9k="/>
          <p:cNvSpPr>
            <a:spLocks noChangeAspect="1" noChangeArrowheads="1"/>
          </p:cNvSpPr>
          <p:nvPr/>
        </p:nvSpPr>
        <p:spPr bwMode="auto">
          <a:xfrm>
            <a:off x="272994" y="-503238"/>
            <a:ext cx="1314450" cy="1047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 name="Picture 37" descr="http://t3.gstatic.com/images?q=tbn:ANd9GcSYX_ZTCJPDJF9Uq5JrrJExD_QYZubI9ILiD4Jddjh751EvnREFJg"/>
          <p:cNvPicPr>
            <a:picLocks noChangeAspect="1" noChangeArrowheads="1"/>
          </p:cNvPicPr>
          <p:nvPr/>
        </p:nvPicPr>
        <p:blipFill>
          <a:blip r:embed="rId16" cstate="print">
            <a:lum bright="-17000"/>
          </a:blip>
          <a:srcRect/>
          <a:stretch>
            <a:fillRect/>
          </a:stretch>
        </p:blipFill>
        <p:spPr bwMode="auto">
          <a:xfrm>
            <a:off x="4844994" y="1752600"/>
            <a:ext cx="1625727" cy="1295400"/>
          </a:xfrm>
          <a:prstGeom prst="rect">
            <a:avLst/>
          </a:prstGeom>
          <a:noFill/>
          <a:effectLst>
            <a:outerShdw blurRad="50800" dist="50800" dir="5400000" algn="ctr" rotWithShape="0">
              <a:srgbClr val="000000">
                <a:alpha val="72000"/>
              </a:srgbClr>
            </a:outerShdw>
          </a:effectLst>
          <a:scene3d>
            <a:camera prst="perspectiveHeroicExtremeLeftFacing"/>
            <a:lightRig rig="threePt" dir="t"/>
          </a:scene3d>
          <a:sp3d>
            <a:bevelT w="165100" prst="coolSlant"/>
            <a:bevelB/>
          </a:sp3d>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10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10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1000"/>
                                        <p:tgtEl>
                                          <p:spTgt spid="1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1000"/>
                                        <p:tgtEl>
                                          <p:spTgt spid="2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horizontal)">
                                      <p:cBhvr>
                                        <p:cTn id="25" dur="1000"/>
                                        <p:tgtEl>
                                          <p:spTgt spid="2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1000"/>
                                        <p:tgtEl>
                                          <p:spTgt spid="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1000"/>
                                        <p:tgtEl>
                                          <p:spTgt spid="31"/>
                                        </p:tgtEl>
                                      </p:cBhvr>
                                    </p:animEffect>
                                  </p:childTnLst>
                                </p:cTn>
                              </p:par>
                              <p:par>
                                <p:cTn id="32" presetID="3" presetClass="entr" presetSubtype="1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linds(horizontal)">
                                      <p:cBhvr>
                                        <p:cTn id="34" dur="1000"/>
                                        <p:tgtEl>
                                          <p:spTgt spid="36"/>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ppt_x"/>
                                          </p:val>
                                        </p:tav>
                                        <p:tav tm="100000">
                                          <p:val>
                                            <p:strVal val="#ppt_x"/>
                                          </p:val>
                                        </p:tav>
                                      </p:tavLst>
                                    </p:anim>
                                    <p:anim calcmode="lin" valueType="num">
                                      <p:cBhvr additive="base">
                                        <p:cTn id="38" dur="10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ppt_x"/>
                                          </p:val>
                                        </p:tav>
                                        <p:tav tm="100000">
                                          <p:val>
                                            <p:strVal val="#ppt_x"/>
                                          </p:val>
                                        </p:tav>
                                      </p:tavLst>
                                    </p:anim>
                                    <p:anim calcmode="lin" valueType="num">
                                      <p:cBhvr additive="base">
                                        <p:cTn id="42" dur="10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00" fill="hold"/>
                                        <p:tgtEl>
                                          <p:spTgt spid="20"/>
                                        </p:tgtEl>
                                        <p:attrNameLst>
                                          <p:attrName>ppt_x</p:attrName>
                                        </p:attrNameLst>
                                      </p:cBhvr>
                                      <p:tavLst>
                                        <p:tav tm="0">
                                          <p:val>
                                            <p:strVal val="#ppt_x"/>
                                          </p:val>
                                        </p:tav>
                                        <p:tav tm="100000">
                                          <p:val>
                                            <p:strVal val="#ppt_x"/>
                                          </p:val>
                                        </p:tav>
                                      </p:tavLst>
                                    </p:anim>
                                    <p:anim calcmode="lin" valueType="num">
                                      <p:cBhvr additive="base">
                                        <p:cTn id="46" dur="10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000" fill="hold"/>
                                        <p:tgtEl>
                                          <p:spTgt spid="21"/>
                                        </p:tgtEl>
                                        <p:attrNameLst>
                                          <p:attrName>ppt_x</p:attrName>
                                        </p:attrNameLst>
                                      </p:cBhvr>
                                      <p:tavLst>
                                        <p:tav tm="0">
                                          <p:val>
                                            <p:strVal val="#ppt_x"/>
                                          </p:val>
                                        </p:tav>
                                        <p:tav tm="100000">
                                          <p:val>
                                            <p:strVal val="#ppt_x"/>
                                          </p:val>
                                        </p:tav>
                                      </p:tavLst>
                                    </p:anim>
                                    <p:anim calcmode="lin" valueType="num">
                                      <p:cBhvr additive="base">
                                        <p:cTn id="50" dur="10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1000" fill="hold"/>
                                        <p:tgtEl>
                                          <p:spTgt spid="33"/>
                                        </p:tgtEl>
                                        <p:attrNameLst>
                                          <p:attrName>ppt_x</p:attrName>
                                        </p:attrNameLst>
                                      </p:cBhvr>
                                      <p:tavLst>
                                        <p:tav tm="0">
                                          <p:val>
                                            <p:strVal val="#ppt_x"/>
                                          </p:val>
                                        </p:tav>
                                        <p:tav tm="100000">
                                          <p:val>
                                            <p:strVal val="#ppt_x"/>
                                          </p:val>
                                        </p:tav>
                                      </p:tavLst>
                                    </p:anim>
                                    <p:anim calcmode="lin" valueType="num">
                                      <p:cBhvr additive="base">
                                        <p:cTn id="54" dur="10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1000" fill="hold"/>
                                        <p:tgtEl>
                                          <p:spTgt spid="34"/>
                                        </p:tgtEl>
                                        <p:attrNameLst>
                                          <p:attrName>ppt_x</p:attrName>
                                        </p:attrNameLst>
                                      </p:cBhvr>
                                      <p:tavLst>
                                        <p:tav tm="0">
                                          <p:val>
                                            <p:strVal val="#ppt_x"/>
                                          </p:val>
                                        </p:tav>
                                        <p:tav tm="100000">
                                          <p:val>
                                            <p:strVal val="#ppt_x"/>
                                          </p:val>
                                        </p:tav>
                                      </p:tavLst>
                                    </p:anim>
                                    <p:anim calcmode="lin" valueType="num">
                                      <p:cBhvr additive="base">
                                        <p:cTn id="58" dur="10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fill="hold" grpId="1"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1000" fill="hold"/>
                                        <p:tgtEl>
                                          <p:spTgt spid="22"/>
                                        </p:tgtEl>
                                        <p:attrNameLst>
                                          <p:attrName>ppt_x</p:attrName>
                                        </p:attrNameLst>
                                      </p:cBhvr>
                                      <p:tavLst>
                                        <p:tav tm="0">
                                          <p:val>
                                            <p:strVal val="#ppt_x"/>
                                          </p:val>
                                        </p:tav>
                                        <p:tav tm="100000">
                                          <p:val>
                                            <p:strVal val="#ppt_x"/>
                                          </p:val>
                                        </p:tav>
                                      </p:tavLst>
                                    </p:anim>
                                    <p:anim calcmode="lin" valueType="num">
                                      <p:cBhvr additive="base">
                                        <p:cTn id="62" dur="1000" fill="hold"/>
                                        <p:tgtEl>
                                          <p:spTgt spid="2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1000" fill="hold"/>
                                        <p:tgtEl>
                                          <p:spTgt spid="23"/>
                                        </p:tgtEl>
                                        <p:attrNameLst>
                                          <p:attrName>ppt_x</p:attrName>
                                        </p:attrNameLst>
                                      </p:cBhvr>
                                      <p:tavLst>
                                        <p:tav tm="0">
                                          <p:val>
                                            <p:strVal val="#ppt_x"/>
                                          </p:val>
                                        </p:tav>
                                        <p:tav tm="100000">
                                          <p:val>
                                            <p:strVal val="#ppt_x"/>
                                          </p:val>
                                        </p:tav>
                                      </p:tavLst>
                                    </p:anim>
                                    <p:anim calcmode="lin" valueType="num">
                                      <p:cBhvr additive="base">
                                        <p:cTn id="66" dur="10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1000" fill="hold"/>
                                        <p:tgtEl>
                                          <p:spTgt spid="24"/>
                                        </p:tgtEl>
                                        <p:attrNameLst>
                                          <p:attrName>ppt_x</p:attrName>
                                        </p:attrNameLst>
                                      </p:cBhvr>
                                      <p:tavLst>
                                        <p:tav tm="0">
                                          <p:val>
                                            <p:strVal val="#ppt_x"/>
                                          </p:val>
                                        </p:tav>
                                        <p:tav tm="100000">
                                          <p:val>
                                            <p:strVal val="#ppt_x"/>
                                          </p:val>
                                        </p:tav>
                                      </p:tavLst>
                                    </p:anim>
                                    <p:anim calcmode="lin" valueType="num">
                                      <p:cBhvr additive="base">
                                        <p:cTn id="70" dur="1000" fill="hold"/>
                                        <p:tgtEl>
                                          <p:spTgt spid="2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1000" fill="hold"/>
                                        <p:tgtEl>
                                          <p:spTgt spid="25"/>
                                        </p:tgtEl>
                                        <p:attrNameLst>
                                          <p:attrName>ppt_x</p:attrName>
                                        </p:attrNameLst>
                                      </p:cBhvr>
                                      <p:tavLst>
                                        <p:tav tm="0">
                                          <p:val>
                                            <p:strVal val="#ppt_x"/>
                                          </p:val>
                                        </p:tav>
                                        <p:tav tm="100000">
                                          <p:val>
                                            <p:strVal val="#ppt_x"/>
                                          </p:val>
                                        </p:tav>
                                      </p:tavLst>
                                    </p:anim>
                                    <p:anim calcmode="lin" valueType="num">
                                      <p:cBhvr additive="base">
                                        <p:cTn id="74" dur="1000" fill="hold"/>
                                        <p:tgtEl>
                                          <p:spTgt spid="25"/>
                                        </p:tgtEl>
                                        <p:attrNameLst>
                                          <p:attrName>ppt_y</p:attrName>
                                        </p:attrNameLst>
                                      </p:cBhvr>
                                      <p:tavLst>
                                        <p:tav tm="0">
                                          <p:val>
                                            <p:strVal val="1+#ppt_h/2"/>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1000" fill="hold"/>
                                        <p:tgtEl>
                                          <p:spTgt spid="26"/>
                                        </p:tgtEl>
                                        <p:attrNameLst>
                                          <p:attrName>ppt_x</p:attrName>
                                        </p:attrNameLst>
                                      </p:cBhvr>
                                      <p:tavLst>
                                        <p:tav tm="0">
                                          <p:val>
                                            <p:strVal val="1+#ppt_w/2"/>
                                          </p:val>
                                        </p:tav>
                                        <p:tav tm="100000">
                                          <p:val>
                                            <p:strVal val="#ppt_x"/>
                                          </p:val>
                                        </p:tav>
                                      </p:tavLst>
                                    </p:anim>
                                    <p:anim calcmode="lin" valueType="num">
                                      <p:cBhvr additive="base">
                                        <p:cTn id="78" dur="1000" fill="hold"/>
                                        <p:tgtEl>
                                          <p:spTgt spid="26"/>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1000" fill="hold"/>
                                        <p:tgtEl>
                                          <p:spTgt spid="27"/>
                                        </p:tgtEl>
                                        <p:attrNameLst>
                                          <p:attrName>ppt_x</p:attrName>
                                        </p:attrNameLst>
                                      </p:cBhvr>
                                      <p:tavLst>
                                        <p:tav tm="0">
                                          <p:val>
                                            <p:strVal val="1+#ppt_w/2"/>
                                          </p:val>
                                        </p:tav>
                                        <p:tav tm="100000">
                                          <p:val>
                                            <p:strVal val="#ppt_x"/>
                                          </p:val>
                                        </p:tav>
                                      </p:tavLst>
                                    </p:anim>
                                    <p:anim calcmode="lin" valueType="num">
                                      <p:cBhvr additive="base">
                                        <p:cTn id="82" dur="1000" fill="hold"/>
                                        <p:tgtEl>
                                          <p:spTgt spid="27"/>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1000" fill="hold"/>
                                        <p:tgtEl>
                                          <p:spTgt spid="28"/>
                                        </p:tgtEl>
                                        <p:attrNameLst>
                                          <p:attrName>ppt_x</p:attrName>
                                        </p:attrNameLst>
                                      </p:cBhvr>
                                      <p:tavLst>
                                        <p:tav tm="0">
                                          <p:val>
                                            <p:strVal val="1+#ppt_w/2"/>
                                          </p:val>
                                        </p:tav>
                                        <p:tav tm="100000">
                                          <p:val>
                                            <p:strVal val="#ppt_x"/>
                                          </p:val>
                                        </p:tav>
                                      </p:tavLst>
                                    </p:anim>
                                    <p:anim calcmode="lin" valueType="num">
                                      <p:cBhvr additive="base">
                                        <p:cTn id="86" dur="1000" fill="hold"/>
                                        <p:tgtEl>
                                          <p:spTgt spid="28"/>
                                        </p:tgtEl>
                                        <p:attrNameLst>
                                          <p:attrName>ppt_y</p:attrName>
                                        </p:attrNameLst>
                                      </p:cBhvr>
                                      <p:tavLst>
                                        <p:tav tm="0">
                                          <p:val>
                                            <p:strVal val="#ppt_y"/>
                                          </p:val>
                                        </p:tav>
                                        <p:tav tm="100000">
                                          <p:val>
                                            <p:strVal val="#ppt_y"/>
                                          </p:val>
                                        </p:tav>
                                      </p:tavLst>
                                    </p:anim>
                                  </p:childTnLst>
                                </p:cTn>
                              </p:par>
                              <p:par>
                                <p:cTn id="87" presetID="2" presetClass="entr" presetSubtype="4" fill="hold" grpId="1"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1000" fill="hold"/>
                                        <p:tgtEl>
                                          <p:spTgt spid="29"/>
                                        </p:tgtEl>
                                        <p:attrNameLst>
                                          <p:attrName>ppt_x</p:attrName>
                                        </p:attrNameLst>
                                      </p:cBhvr>
                                      <p:tavLst>
                                        <p:tav tm="0">
                                          <p:val>
                                            <p:strVal val="#ppt_x"/>
                                          </p:val>
                                        </p:tav>
                                        <p:tav tm="100000">
                                          <p:val>
                                            <p:strVal val="#ppt_x"/>
                                          </p:val>
                                        </p:tav>
                                      </p:tavLst>
                                    </p:anim>
                                    <p:anim calcmode="lin" valueType="num">
                                      <p:cBhvr additive="base">
                                        <p:cTn id="90" dur="1000" fill="hold"/>
                                        <p:tgtEl>
                                          <p:spTgt spid="29"/>
                                        </p:tgtEl>
                                        <p:attrNameLst>
                                          <p:attrName>ppt_y</p:attrName>
                                        </p:attrNameLst>
                                      </p:cBhvr>
                                      <p:tavLst>
                                        <p:tav tm="0">
                                          <p:val>
                                            <p:strVal val="1+#ppt_h/2"/>
                                          </p:val>
                                        </p:tav>
                                        <p:tav tm="100000">
                                          <p:val>
                                            <p:strVal val="#ppt_y"/>
                                          </p:val>
                                        </p:tav>
                                      </p:tavLst>
                                    </p:anim>
                                  </p:childTnLst>
                                </p:cTn>
                              </p:par>
                              <p:par>
                                <p:cTn id="91" presetID="2" presetClass="entr" presetSubtype="4" fill="hold" grpId="1"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1000" fill="hold"/>
                                        <p:tgtEl>
                                          <p:spTgt spid="30"/>
                                        </p:tgtEl>
                                        <p:attrNameLst>
                                          <p:attrName>ppt_x</p:attrName>
                                        </p:attrNameLst>
                                      </p:cBhvr>
                                      <p:tavLst>
                                        <p:tav tm="0">
                                          <p:val>
                                            <p:strVal val="#ppt_x"/>
                                          </p:val>
                                        </p:tav>
                                        <p:tav tm="100000">
                                          <p:val>
                                            <p:strVal val="#ppt_x"/>
                                          </p:val>
                                        </p:tav>
                                      </p:tavLst>
                                    </p:anim>
                                    <p:anim calcmode="lin" valueType="num">
                                      <p:cBhvr additive="base">
                                        <p:cTn id="94" dur="1000" fill="hold"/>
                                        <p:tgtEl>
                                          <p:spTgt spid="30"/>
                                        </p:tgtEl>
                                        <p:attrNameLst>
                                          <p:attrName>ppt_y</p:attrName>
                                        </p:attrNameLst>
                                      </p:cBhvr>
                                      <p:tavLst>
                                        <p:tav tm="0">
                                          <p:val>
                                            <p:strVal val="1+#ppt_h/2"/>
                                          </p:val>
                                        </p:tav>
                                        <p:tav tm="100000">
                                          <p:val>
                                            <p:strVal val="#ppt_y"/>
                                          </p:val>
                                        </p:tav>
                                      </p:tavLst>
                                    </p:anim>
                                  </p:childTnLst>
                                </p:cTn>
                              </p:par>
                              <p:par>
                                <p:cTn id="95" presetID="2" presetClass="entr" presetSubtype="4" fill="hold" grpId="1"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1000" fill="hold"/>
                                        <p:tgtEl>
                                          <p:spTgt spid="31"/>
                                        </p:tgtEl>
                                        <p:attrNameLst>
                                          <p:attrName>ppt_x</p:attrName>
                                        </p:attrNameLst>
                                      </p:cBhvr>
                                      <p:tavLst>
                                        <p:tav tm="0">
                                          <p:val>
                                            <p:strVal val="#ppt_x"/>
                                          </p:val>
                                        </p:tav>
                                        <p:tav tm="100000">
                                          <p:val>
                                            <p:strVal val="#ppt_x"/>
                                          </p:val>
                                        </p:tav>
                                      </p:tavLst>
                                    </p:anim>
                                    <p:anim calcmode="lin" valueType="num">
                                      <p:cBhvr additive="base">
                                        <p:cTn id="98" dur="10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1000" fill="hold"/>
                                        <p:tgtEl>
                                          <p:spTgt spid="32"/>
                                        </p:tgtEl>
                                        <p:attrNameLst>
                                          <p:attrName>ppt_x</p:attrName>
                                        </p:attrNameLst>
                                      </p:cBhvr>
                                      <p:tavLst>
                                        <p:tav tm="0">
                                          <p:val>
                                            <p:strVal val="#ppt_x"/>
                                          </p:val>
                                        </p:tav>
                                        <p:tav tm="100000">
                                          <p:val>
                                            <p:strVal val="#ppt_x"/>
                                          </p:val>
                                        </p:tav>
                                      </p:tavLst>
                                    </p:anim>
                                    <p:anim calcmode="lin" valueType="num">
                                      <p:cBhvr additive="base">
                                        <p:cTn id="102" dur="1000" fill="hold"/>
                                        <p:tgtEl>
                                          <p:spTgt spid="32"/>
                                        </p:tgtEl>
                                        <p:attrNameLst>
                                          <p:attrName>ppt_y</p:attrName>
                                        </p:attrNameLst>
                                      </p:cBhvr>
                                      <p:tavLst>
                                        <p:tav tm="0">
                                          <p:val>
                                            <p:strVal val="1+#ppt_h/2"/>
                                          </p:val>
                                        </p:tav>
                                        <p:tav tm="100000">
                                          <p:val>
                                            <p:strVal val="#ppt_y"/>
                                          </p:val>
                                        </p:tav>
                                      </p:tavLst>
                                    </p:anim>
                                  </p:childTnLst>
                                </p:cTn>
                              </p:par>
                              <p:par>
                                <p:cTn id="103" presetID="53"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1000" fill="hold"/>
                                        <p:tgtEl>
                                          <p:spTgt spid="18"/>
                                        </p:tgtEl>
                                        <p:attrNameLst>
                                          <p:attrName>ppt_w</p:attrName>
                                        </p:attrNameLst>
                                      </p:cBhvr>
                                      <p:tavLst>
                                        <p:tav tm="0">
                                          <p:val>
                                            <p:fltVal val="0"/>
                                          </p:val>
                                        </p:tav>
                                        <p:tav tm="100000">
                                          <p:val>
                                            <p:strVal val="#ppt_w"/>
                                          </p:val>
                                        </p:tav>
                                      </p:tavLst>
                                    </p:anim>
                                    <p:anim calcmode="lin" valueType="num">
                                      <p:cBhvr>
                                        <p:cTn id="106" dur="1000" fill="hold"/>
                                        <p:tgtEl>
                                          <p:spTgt spid="18"/>
                                        </p:tgtEl>
                                        <p:attrNameLst>
                                          <p:attrName>ppt_h</p:attrName>
                                        </p:attrNameLst>
                                      </p:cBhvr>
                                      <p:tavLst>
                                        <p:tav tm="0">
                                          <p:val>
                                            <p:fltVal val="0"/>
                                          </p:val>
                                        </p:tav>
                                        <p:tav tm="100000">
                                          <p:val>
                                            <p:strVal val="#ppt_h"/>
                                          </p:val>
                                        </p:tav>
                                      </p:tavLst>
                                    </p:anim>
                                    <p:animEffect transition="in" filter="fade">
                                      <p:cBhvr>
                                        <p:cTn id="107" dur="1000"/>
                                        <p:tgtEl>
                                          <p:spTgt spid="18"/>
                                        </p:tgtEl>
                                      </p:cBhvr>
                                    </p:animEffect>
                                  </p:childTnLst>
                                </p:cTn>
                              </p:par>
                              <p:par>
                                <p:cTn id="108" presetID="7" presetClass="entr" presetSubtype="1" fill="hold" nodeType="withEffect">
                                  <p:stCondLst>
                                    <p:cond delay="0"/>
                                  </p:stCondLst>
                                  <p:childTnLst>
                                    <p:set>
                                      <p:cBhvr>
                                        <p:cTn id="109" dur="1" fill="hold">
                                          <p:stCondLst>
                                            <p:cond delay="0"/>
                                          </p:stCondLst>
                                        </p:cTn>
                                        <p:tgtEl>
                                          <p:spTgt spid="12"/>
                                        </p:tgtEl>
                                        <p:attrNameLst>
                                          <p:attrName>style.visibility</p:attrName>
                                        </p:attrNameLst>
                                      </p:cBhvr>
                                      <p:to>
                                        <p:strVal val="visible"/>
                                      </p:to>
                                    </p:set>
                                    <p:anim calcmode="lin" valueType="num">
                                      <p:cBhvr additive="base">
                                        <p:cTn id="110" dur="1000" fill="hold"/>
                                        <p:tgtEl>
                                          <p:spTgt spid="12"/>
                                        </p:tgtEl>
                                        <p:attrNameLst>
                                          <p:attrName>ppt_x</p:attrName>
                                        </p:attrNameLst>
                                      </p:cBhvr>
                                      <p:tavLst>
                                        <p:tav tm="0">
                                          <p:val>
                                            <p:strVal val="#ppt_x"/>
                                          </p:val>
                                        </p:tav>
                                        <p:tav tm="100000">
                                          <p:val>
                                            <p:strVal val="#ppt_x"/>
                                          </p:val>
                                        </p:tav>
                                      </p:tavLst>
                                    </p:anim>
                                    <p:anim calcmode="lin" valueType="num">
                                      <p:cBhvr additive="base">
                                        <p:cTn id="111" dur="1000" fill="hold"/>
                                        <p:tgtEl>
                                          <p:spTgt spid="12"/>
                                        </p:tgtEl>
                                        <p:attrNameLst>
                                          <p:attrName>ppt_y</p:attrName>
                                        </p:attrNameLst>
                                      </p:cBhvr>
                                      <p:tavLst>
                                        <p:tav tm="0">
                                          <p:val>
                                            <p:strVal val="0-#ppt_h/2"/>
                                          </p:val>
                                        </p:tav>
                                        <p:tav tm="100000">
                                          <p:val>
                                            <p:strVal val="#ppt_y"/>
                                          </p:val>
                                        </p:tav>
                                      </p:tavLst>
                                    </p:anim>
                                  </p:childTnLst>
                                </p:cTn>
                              </p:par>
                              <p:par>
                                <p:cTn id="112" presetID="4" presetClass="entr" presetSubtype="16" fill="hold" nodeType="with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box(in)">
                                      <p:cBhvr>
                                        <p:cTn id="114" dur="1000"/>
                                        <p:tgtEl>
                                          <p:spTgt spid="10"/>
                                        </p:tgtEl>
                                      </p:cBhvr>
                                    </p:animEffect>
                                  </p:childTnLst>
                                </p:cTn>
                              </p:par>
                              <p:par>
                                <p:cTn id="115" presetID="20" presetClass="entr" presetSubtype="0"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edge">
                                      <p:cBhvr>
                                        <p:cTn id="117" dur="1000"/>
                                        <p:tgtEl>
                                          <p:spTgt spid="38"/>
                                        </p:tgtEl>
                                      </p:cBhvr>
                                    </p:animEffect>
                                  </p:childTnLst>
                                </p:cTn>
                              </p:par>
                              <p:par>
                                <p:cTn id="118" presetID="2" presetClass="entr" presetSubtype="4" fill="hold" nodeType="with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1000" fill="hold"/>
                                        <p:tgtEl>
                                          <p:spTgt spid="8"/>
                                        </p:tgtEl>
                                        <p:attrNameLst>
                                          <p:attrName>ppt_x</p:attrName>
                                        </p:attrNameLst>
                                      </p:cBhvr>
                                      <p:tavLst>
                                        <p:tav tm="0">
                                          <p:val>
                                            <p:strVal val="#ppt_x"/>
                                          </p:val>
                                        </p:tav>
                                        <p:tav tm="100000">
                                          <p:val>
                                            <p:strVal val="#ppt_x"/>
                                          </p:val>
                                        </p:tav>
                                      </p:tavLst>
                                    </p:anim>
                                    <p:anim calcmode="lin" valueType="num">
                                      <p:cBhvr additive="base">
                                        <p:cTn id="121" dur="1000" fill="hold"/>
                                        <p:tgtEl>
                                          <p:spTgt spid="8"/>
                                        </p:tgtEl>
                                        <p:attrNameLst>
                                          <p:attrName>ppt_y</p:attrName>
                                        </p:attrNameLst>
                                      </p:cBhvr>
                                      <p:tavLst>
                                        <p:tav tm="0">
                                          <p:val>
                                            <p:strVal val="1+#ppt_h/2"/>
                                          </p:val>
                                        </p:tav>
                                        <p:tav tm="100000">
                                          <p:val>
                                            <p:strVal val="#ppt_y"/>
                                          </p:val>
                                        </p:tav>
                                      </p:tavLst>
                                    </p:anim>
                                  </p:childTnLst>
                                </p:cTn>
                              </p:par>
                              <p:par>
                                <p:cTn id="122" presetID="2" presetClass="entr" presetSubtype="4" fill="hold" nodeType="withEffect">
                                  <p:stCondLst>
                                    <p:cond delay="0"/>
                                  </p:stCondLst>
                                  <p:childTnLst>
                                    <p:set>
                                      <p:cBhvr>
                                        <p:cTn id="123" dur="1" fill="hold">
                                          <p:stCondLst>
                                            <p:cond delay="0"/>
                                          </p:stCondLst>
                                        </p:cTn>
                                        <p:tgtEl>
                                          <p:spTgt spid="9"/>
                                        </p:tgtEl>
                                        <p:attrNameLst>
                                          <p:attrName>style.visibility</p:attrName>
                                        </p:attrNameLst>
                                      </p:cBhvr>
                                      <p:to>
                                        <p:strVal val="visible"/>
                                      </p:to>
                                    </p:set>
                                    <p:anim calcmode="lin" valueType="num">
                                      <p:cBhvr additive="base">
                                        <p:cTn id="124" dur="1000" fill="hold"/>
                                        <p:tgtEl>
                                          <p:spTgt spid="9"/>
                                        </p:tgtEl>
                                        <p:attrNameLst>
                                          <p:attrName>ppt_x</p:attrName>
                                        </p:attrNameLst>
                                      </p:cBhvr>
                                      <p:tavLst>
                                        <p:tav tm="0">
                                          <p:val>
                                            <p:strVal val="#ppt_x"/>
                                          </p:val>
                                        </p:tav>
                                        <p:tav tm="100000">
                                          <p:val>
                                            <p:strVal val="#ppt_x"/>
                                          </p:val>
                                        </p:tav>
                                      </p:tavLst>
                                    </p:anim>
                                    <p:anim calcmode="lin" valueType="num">
                                      <p:cBhvr additive="base">
                                        <p:cTn id="125" dur="1000" fill="hold"/>
                                        <p:tgtEl>
                                          <p:spTgt spid="9"/>
                                        </p:tgtEl>
                                        <p:attrNameLst>
                                          <p:attrName>ppt_y</p:attrName>
                                        </p:attrNameLst>
                                      </p:cBhvr>
                                      <p:tavLst>
                                        <p:tav tm="0">
                                          <p:val>
                                            <p:strVal val="1+#ppt_h/2"/>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additive="base">
                                        <p:cTn id="128" dur="1000" fill="hold"/>
                                        <p:tgtEl>
                                          <p:spTgt spid="40"/>
                                        </p:tgtEl>
                                        <p:attrNameLst>
                                          <p:attrName>ppt_x</p:attrName>
                                        </p:attrNameLst>
                                      </p:cBhvr>
                                      <p:tavLst>
                                        <p:tav tm="0">
                                          <p:val>
                                            <p:strVal val="#ppt_x"/>
                                          </p:val>
                                        </p:tav>
                                        <p:tav tm="100000">
                                          <p:val>
                                            <p:strVal val="#ppt_x"/>
                                          </p:val>
                                        </p:tav>
                                      </p:tavLst>
                                    </p:anim>
                                    <p:anim calcmode="lin" valueType="num">
                                      <p:cBhvr additive="base">
                                        <p:cTn id="129" dur="1000" fill="hold"/>
                                        <p:tgtEl>
                                          <p:spTgt spid="40"/>
                                        </p:tgtEl>
                                        <p:attrNameLst>
                                          <p:attrName>ppt_y</p:attrName>
                                        </p:attrNameLst>
                                      </p:cBhvr>
                                      <p:tavLst>
                                        <p:tav tm="0">
                                          <p:val>
                                            <p:strVal val="1+#ppt_h/2"/>
                                          </p:val>
                                        </p:tav>
                                        <p:tav tm="100000">
                                          <p:val>
                                            <p:strVal val="#ppt_y"/>
                                          </p:val>
                                        </p:tav>
                                      </p:tavLst>
                                    </p:anim>
                                  </p:childTnLst>
                                </p:cTn>
                              </p:par>
                              <p:par>
                                <p:cTn id="130" presetID="17" presetClass="entr" presetSubtype="8" fill="hold" nodeType="with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1000" fill="hold"/>
                                        <p:tgtEl>
                                          <p:spTgt spid="37"/>
                                        </p:tgtEl>
                                        <p:attrNameLst>
                                          <p:attrName>ppt_x</p:attrName>
                                        </p:attrNameLst>
                                      </p:cBhvr>
                                      <p:tavLst>
                                        <p:tav tm="0">
                                          <p:val>
                                            <p:strVal val="#ppt_x-#ppt_w/2"/>
                                          </p:val>
                                        </p:tav>
                                        <p:tav tm="100000">
                                          <p:val>
                                            <p:strVal val="#ppt_x"/>
                                          </p:val>
                                        </p:tav>
                                      </p:tavLst>
                                    </p:anim>
                                    <p:anim calcmode="lin" valueType="num">
                                      <p:cBhvr>
                                        <p:cTn id="133" dur="1000" fill="hold"/>
                                        <p:tgtEl>
                                          <p:spTgt spid="37"/>
                                        </p:tgtEl>
                                        <p:attrNameLst>
                                          <p:attrName>ppt_y</p:attrName>
                                        </p:attrNameLst>
                                      </p:cBhvr>
                                      <p:tavLst>
                                        <p:tav tm="0">
                                          <p:val>
                                            <p:strVal val="#ppt_y"/>
                                          </p:val>
                                        </p:tav>
                                        <p:tav tm="100000">
                                          <p:val>
                                            <p:strVal val="#ppt_y"/>
                                          </p:val>
                                        </p:tav>
                                      </p:tavLst>
                                    </p:anim>
                                    <p:anim calcmode="lin" valueType="num">
                                      <p:cBhvr>
                                        <p:cTn id="134" dur="1000" fill="hold"/>
                                        <p:tgtEl>
                                          <p:spTgt spid="37"/>
                                        </p:tgtEl>
                                        <p:attrNameLst>
                                          <p:attrName>ppt_w</p:attrName>
                                        </p:attrNameLst>
                                      </p:cBhvr>
                                      <p:tavLst>
                                        <p:tav tm="0">
                                          <p:val>
                                            <p:fltVal val="0"/>
                                          </p:val>
                                        </p:tav>
                                        <p:tav tm="100000">
                                          <p:val>
                                            <p:strVal val="#ppt_w"/>
                                          </p:val>
                                        </p:tav>
                                      </p:tavLst>
                                    </p:anim>
                                    <p:anim calcmode="lin" valueType="num">
                                      <p:cBhvr>
                                        <p:cTn id="135" dur="1000" fill="hold"/>
                                        <p:tgtEl>
                                          <p:spTgt spid="37"/>
                                        </p:tgtEl>
                                        <p:attrNameLst>
                                          <p:attrName>ppt_h</p:attrName>
                                        </p:attrNameLst>
                                      </p:cBhvr>
                                      <p:tavLst>
                                        <p:tav tm="0">
                                          <p:val>
                                            <p:strVal val="#ppt_h"/>
                                          </p:val>
                                        </p:tav>
                                        <p:tav tm="100000">
                                          <p:val>
                                            <p:strVal val="#ppt_h"/>
                                          </p:val>
                                        </p:tav>
                                      </p:tavLst>
                                    </p:anim>
                                  </p:childTnLst>
                                </p:cTn>
                              </p:par>
                              <p:par>
                                <p:cTn id="136" presetID="20" presetClass="entr" presetSubtype="0" fill="hold" nodeType="with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wedge">
                                      <p:cBhvr>
                                        <p:cTn id="138" dur="1000"/>
                                        <p:tgtEl>
                                          <p:spTgt spid="41"/>
                                        </p:tgtEl>
                                      </p:cBhvr>
                                    </p:animEffect>
                                  </p:childTnLst>
                                </p:cTn>
                              </p:par>
                              <p:par>
                                <p:cTn id="139" presetID="20" presetClass="entr" presetSubtype="0" fill="hold" nodeType="with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wedge">
                                      <p:cBhvr>
                                        <p:cTn id="141" dur="1000"/>
                                        <p:tgtEl>
                                          <p:spTgt spid="44"/>
                                        </p:tgtEl>
                                      </p:cBhvr>
                                    </p:animEffect>
                                  </p:childTnLst>
                                </p:cTn>
                              </p:par>
                              <p:par>
                                <p:cTn id="142" presetID="17" presetClass="entr" presetSubtype="10" fill="hold" nodeType="withEffect">
                                  <p:stCondLst>
                                    <p:cond delay="0"/>
                                  </p:stCondLst>
                                  <p:childTnLst>
                                    <p:set>
                                      <p:cBhvr>
                                        <p:cTn id="143" dur="1" fill="hold">
                                          <p:stCondLst>
                                            <p:cond delay="0"/>
                                          </p:stCondLst>
                                        </p:cTn>
                                        <p:tgtEl>
                                          <p:spTgt spid="11"/>
                                        </p:tgtEl>
                                        <p:attrNameLst>
                                          <p:attrName>style.visibility</p:attrName>
                                        </p:attrNameLst>
                                      </p:cBhvr>
                                      <p:to>
                                        <p:strVal val="visible"/>
                                      </p:to>
                                    </p:set>
                                    <p:anim calcmode="lin" valueType="num">
                                      <p:cBhvr>
                                        <p:cTn id="144" dur="1000" fill="hold"/>
                                        <p:tgtEl>
                                          <p:spTgt spid="11"/>
                                        </p:tgtEl>
                                        <p:attrNameLst>
                                          <p:attrName>ppt_w</p:attrName>
                                        </p:attrNameLst>
                                      </p:cBhvr>
                                      <p:tavLst>
                                        <p:tav tm="0">
                                          <p:val>
                                            <p:fltVal val="0"/>
                                          </p:val>
                                        </p:tav>
                                        <p:tav tm="100000">
                                          <p:val>
                                            <p:strVal val="#ppt_w"/>
                                          </p:val>
                                        </p:tav>
                                      </p:tavLst>
                                    </p:anim>
                                    <p:anim calcmode="lin" valueType="num">
                                      <p:cBhvr>
                                        <p:cTn id="145" dur="1000" fill="hold"/>
                                        <p:tgtEl>
                                          <p:spTgt spid="11"/>
                                        </p:tgtEl>
                                        <p:attrNameLst>
                                          <p:attrName>ppt_h</p:attrName>
                                        </p:attrNameLst>
                                      </p:cBhvr>
                                      <p:tavLst>
                                        <p:tav tm="0">
                                          <p:val>
                                            <p:strVal val="#ppt_h"/>
                                          </p:val>
                                        </p:tav>
                                        <p:tav tm="100000">
                                          <p:val>
                                            <p:strVal val="#ppt_h"/>
                                          </p:val>
                                        </p:tav>
                                      </p:tavLst>
                                    </p:anim>
                                  </p:childTnLst>
                                </p:cTn>
                              </p:par>
                              <p:par>
                                <p:cTn id="146" presetID="17" presetClass="entr" presetSubtype="10" fill="hold" nodeType="withEffect">
                                  <p:stCondLst>
                                    <p:cond delay="0"/>
                                  </p:stCondLst>
                                  <p:childTnLst>
                                    <p:set>
                                      <p:cBhvr>
                                        <p:cTn id="147" dur="1" fill="hold">
                                          <p:stCondLst>
                                            <p:cond delay="0"/>
                                          </p:stCondLst>
                                        </p:cTn>
                                        <p:tgtEl>
                                          <p:spTgt spid="39"/>
                                        </p:tgtEl>
                                        <p:attrNameLst>
                                          <p:attrName>style.visibility</p:attrName>
                                        </p:attrNameLst>
                                      </p:cBhvr>
                                      <p:to>
                                        <p:strVal val="visible"/>
                                      </p:to>
                                    </p:set>
                                    <p:anim calcmode="lin" valueType="num">
                                      <p:cBhvr>
                                        <p:cTn id="148" dur="1000" fill="hold"/>
                                        <p:tgtEl>
                                          <p:spTgt spid="39"/>
                                        </p:tgtEl>
                                        <p:attrNameLst>
                                          <p:attrName>ppt_w</p:attrName>
                                        </p:attrNameLst>
                                      </p:cBhvr>
                                      <p:tavLst>
                                        <p:tav tm="0">
                                          <p:val>
                                            <p:fltVal val="0"/>
                                          </p:val>
                                        </p:tav>
                                        <p:tav tm="100000">
                                          <p:val>
                                            <p:strVal val="#ppt_w"/>
                                          </p:val>
                                        </p:tav>
                                      </p:tavLst>
                                    </p:anim>
                                    <p:anim calcmode="lin" valueType="num">
                                      <p:cBhvr>
                                        <p:cTn id="149" dur="1000" fill="hold"/>
                                        <p:tgtEl>
                                          <p:spTgt spid="39"/>
                                        </p:tgtEl>
                                        <p:attrNameLst>
                                          <p:attrName>ppt_h</p:attrName>
                                        </p:attrNameLst>
                                      </p:cBhvr>
                                      <p:tavLst>
                                        <p:tav tm="0">
                                          <p:val>
                                            <p:strVal val="#ppt_h"/>
                                          </p:val>
                                        </p:tav>
                                        <p:tav tm="100000">
                                          <p:val>
                                            <p:strVal val="#ppt_h"/>
                                          </p:val>
                                        </p:tav>
                                      </p:tavLst>
                                    </p:anim>
                                  </p:childTnLst>
                                </p:cTn>
                              </p:par>
                              <p:par>
                                <p:cTn id="150" presetID="20" presetClass="entr" presetSubtype="0" fill="hold" nodeType="withEffect">
                                  <p:stCondLst>
                                    <p:cond delay="0"/>
                                  </p:stCondLst>
                                  <p:childTnLst>
                                    <p:set>
                                      <p:cBhvr>
                                        <p:cTn id="151" dur="1" fill="hold">
                                          <p:stCondLst>
                                            <p:cond delay="0"/>
                                          </p:stCondLst>
                                        </p:cTn>
                                        <p:tgtEl>
                                          <p:spTgt spid="7"/>
                                        </p:tgtEl>
                                        <p:attrNameLst>
                                          <p:attrName>style.visibility</p:attrName>
                                        </p:attrNameLst>
                                      </p:cBhvr>
                                      <p:to>
                                        <p:strVal val="visible"/>
                                      </p:to>
                                    </p:set>
                                    <p:animEffect transition="in" filter="wedge">
                                      <p:cBhvr>
                                        <p:cTn id="152" dur="1000"/>
                                        <p:tgtEl>
                                          <p:spTgt spid="7"/>
                                        </p:tgtEl>
                                      </p:cBhvr>
                                    </p:animEffect>
                                  </p:childTnLst>
                                </p:cTn>
                              </p:par>
                              <p:par>
                                <p:cTn id="153" presetID="20" presetClass="entr" presetSubtype="0" fill="hold" nodeType="with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wedge">
                                      <p:cBhvr>
                                        <p:cTn id="155" dur="1000"/>
                                        <p:tgtEl>
                                          <p:spTgt spid="46"/>
                                        </p:tgtEl>
                                      </p:cBhvr>
                                    </p:animEffect>
                                  </p:childTnLst>
                                </p:cTn>
                              </p:par>
                            </p:childTnLst>
                          </p:cTn>
                        </p:par>
                        <p:par>
                          <p:cTn id="156" fill="hold">
                            <p:stCondLst>
                              <p:cond delay="1000"/>
                            </p:stCondLst>
                            <p:childTnLst>
                              <p:par>
                                <p:cTn id="157" presetID="4" presetClass="entr" presetSubtype="16" fill="hold" grpId="0" nodeType="after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box(in)">
                                      <p:cBhvr>
                                        <p:cTn id="1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5" grpId="0"/>
      <p:bldP spid="16" grpId="0" animBg="1"/>
      <p:bldP spid="17" grpId="0" animBg="1"/>
      <p:bldP spid="18" grpId="0" animBg="1"/>
      <p:bldP spid="19" grpId="0" animBg="1"/>
      <p:bldP spid="20" grpId="0" animBg="1"/>
      <p:bldP spid="21" grpId="0"/>
      <p:bldP spid="22" grpId="0" animBg="1"/>
      <p:bldP spid="22" grpId="1" animBg="1"/>
      <p:bldP spid="23" grpId="0" animBg="1"/>
      <p:bldP spid="24" grpId="0" animBg="1"/>
      <p:bldP spid="25" grpId="0" animBg="1"/>
      <p:bldP spid="26" grpId="0" animBg="1"/>
      <p:bldP spid="27" grpId="0" animBg="1"/>
      <p:bldP spid="28" grpId="0" animBg="1"/>
      <p:bldP spid="29" grpId="0" animBg="1"/>
      <p:bldP spid="29" grpId="1" animBg="1"/>
      <p:bldP spid="30" grpId="0" animBg="1"/>
      <p:bldP spid="30" grpId="1" animBg="1"/>
      <p:bldP spid="31" grpId="0" animBg="1"/>
      <p:bldP spid="31" grpId="1" animBg="1"/>
      <p:bldP spid="32" grpId="0"/>
      <p:bldP spid="33" grpId="0" animBg="1"/>
      <p:bldP spid="34" grpId="0" animBg="1"/>
      <p:bldP spid="3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bwMode="auto">
          <a:xfrm>
            <a:off x="0" y="0"/>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0" name="9 Rectángulo"/>
          <p:cNvSpPr/>
          <p:nvPr/>
        </p:nvSpPr>
        <p:spPr>
          <a:xfrm>
            <a:off x="395537" y="332656"/>
            <a:ext cx="2376263" cy="2308324"/>
          </a:xfrm>
          <a:prstGeom prst="rect">
            <a:avLst/>
          </a:prstGeom>
          <a:solidFill>
            <a:srgbClr val="091019"/>
          </a:solidFill>
          <a:scene3d>
            <a:camera prst="orthographicFront"/>
            <a:lightRig rig="threePt" dir="t"/>
          </a:scene3d>
          <a:sp3d extrusionH="196850" contourW="76200">
            <a:bevelT w="165100" prst="coolSlant"/>
            <a:bevelB w="165100" prst="coolSlant"/>
          </a:sp3d>
        </p:spPr>
        <p:txBody>
          <a:bodyPr wrap="square">
            <a:spAutoFit/>
          </a:bodyPr>
          <a:lstStyle/>
          <a:p>
            <a:pPr algn="ctr">
              <a:lnSpc>
                <a:spcPct val="200000"/>
              </a:lnSpc>
            </a:pPr>
            <a:r>
              <a:rPr lang="es-ES" b="1" i="1"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LOS COMPLEJOS</a:t>
            </a:r>
          </a:p>
          <a:p>
            <a:pPr algn="ctr">
              <a:lnSpc>
                <a:spcPct val="200000"/>
              </a:lnSpc>
            </a:pPr>
            <a:r>
              <a:rPr lang="es-ES" b="1" i="1"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PRODUCTIVOS: </a:t>
            </a:r>
          </a:p>
          <a:p>
            <a:pPr algn="ctr">
              <a:lnSpc>
                <a:spcPct val="200000"/>
              </a:lnSpc>
            </a:pPr>
            <a:r>
              <a:rPr lang="es-ES" b="1" i="1"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de la Teoría</a:t>
            </a:r>
          </a:p>
          <a:p>
            <a:pPr algn="ctr">
              <a:lnSpc>
                <a:spcPct val="200000"/>
              </a:lnSpc>
            </a:pPr>
            <a:r>
              <a:rPr lang="es-ES" b="1" i="1"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a la Práctica</a:t>
            </a:r>
            <a:endParaRPr lang="en-US" b="1" i="1"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1" name="10 Rectángulo"/>
          <p:cNvSpPr/>
          <p:nvPr/>
        </p:nvSpPr>
        <p:spPr>
          <a:xfrm>
            <a:off x="0" y="6309320"/>
            <a:ext cx="4572000" cy="369332"/>
          </a:xfrm>
          <a:prstGeom prst="rect">
            <a:avLst/>
          </a:prstGeom>
        </p:spPr>
        <p:txBody>
          <a:bodyPr>
            <a:spAutoFit/>
          </a:bodyPr>
          <a:lstStyle/>
          <a:p>
            <a:r>
              <a:rPr lang="en-US" sz="900" dirty="0" smtClean="0">
                <a:solidFill>
                  <a:schemeClr val="bg2">
                    <a:lumMod val="50000"/>
                    <a:lumOff val="50000"/>
                  </a:schemeClr>
                </a:solidFill>
              </a:rPr>
              <a:t>CUADERNO TÉCNICO No 15. </a:t>
            </a:r>
            <a:r>
              <a:rPr lang="en-US" sz="900" b="1" dirty="0" smtClean="0">
                <a:solidFill>
                  <a:schemeClr val="bg2">
                    <a:lumMod val="50000"/>
                    <a:lumOff val="50000"/>
                  </a:schemeClr>
                </a:solidFill>
              </a:rPr>
              <a:t>LOS COMPLEJOS PRODUCTIVOS:</a:t>
            </a:r>
          </a:p>
          <a:p>
            <a:r>
              <a:rPr lang="es-ES" sz="900" b="1" dirty="0" smtClean="0">
                <a:solidFill>
                  <a:schemeClr val="bg2">
                    <a:lumMod val="50000"/>
                    <a:lumOff val="50000"/>
                  </a:schemeClr>
                </a:solidFill>
              </a:rPr>
              <a:t>DE LA TEORIA A LA PRÁCTICA. </a:t>
            </a:r>
            <a:r>
              <a:rPr lang="en-US" sz="900" dirty="0" smtClean="0">
                <a:solidFill>
                  <a:schemeClr val="bg2">
                    <a:lumMod val="50000"/>
                    <a:lumOff val="50000"/>
                  </a:schemeClr>
                </a:solidFill>
              </a:rPr>
              <a:t>IICA, 2000</a:t>
            </a:r>
            <a:endParaRPr lang="en-US" sz="900" dirty="0">
              <a:solidFill>
                <a:schemeClr val="bg2">
                  <a:lumMod val="50000"/>
                  <a:lumOff val="50000"/>
                </a:schemeClr>
              </a:solidFill>
            </a:endParaRPr>
          </a:p>
        </p:txBody>
      </p:sp>
      <p:sp>
        <p:nvSpPr>
          <p:cNvPr id="9" name="8 Llamada de flecha hacia arriba"/>
          <p:cNvSpPr/>
          <p:nvPr/>
        </p:nvSpPr>
        <p:spPr bwMode="auto">
          <a:xfrm rot="18737830">
            <a:off x="2125433" y="-66598"/>
            <a:ext cx="6856008" cy="5177572"/>
          </a:xfrm>
          <a:prstGeom prst="upArrowCallout">
            <a:avLst/>
          </a:prstGeom>
          <a:solidFill>
            <a:srgbClr val="091019">
              <a:alpha val="74118"/>
            </a:srgbClr>
          </a:solidFill>
          <a:ln w="9525" cap="flat" cmpd="sng" algn="ctr">
            <a:noFill/>
            <a:prstDash val="solid"/>
            <a:round/>
            <a:headEnd type="none" w="med" len="med"/>
            <a:tailEnd type="none" w="med" len="med"/>
          </a:ln>
          <a:effectLst>
            <a:outerShdw blurRad="152400" dist="2349500" sx="41000" sy="41000" rotWithShape="0">
              <a:prstClr val="black">
                <a:alpha val="60000"/>
              </a:prstClr>
            </a:outerShdw>
          </a:effectLst>
          <a:scene3d>
            <a:camera prst="perspectiveRight"/>
            <a:lightRig rig="threePt" dir="t"/>
          </a:scene3d>
          <a:sp3d extrusionH="139700" contourW="101600">
            <a:bevelT/>
            <a:bevelB w="165100" prst="coolSlant"/>
            <a:contourClr>
              <a:srgbClr val="0E123A"/>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7" name="6 Rectángulo"/>
          <p:cNvSpPr/>
          <p:nvPr/>
        </p:nvSpPr>
        <p:spPr>
          <a:xfrm>
            <a:off x="2987824" y="1124744"/>
            <a:ext cx="5400600" cy="5078313"/>
          </a:xfrm>
          <a:prstGeom prst="rect">
            <a:avLst/>
          </a:prstGeom>
        </p:spPr>
        <p:txBody>
          <a:bodyPr wrap="square">
            <a:spAutoFit/>
          </a:bodyPr>
          <a:lstStyle/>
          <a:p>
            <a:pPr algn="ctr">
              <a:lnSpc>
                <a:spcPct val="150000"/>
              </a:lnSpc>
            </a:pPr>
            <a:r>
              <a:rPr lang="es-ES" spc="300" dirty="0" smtClean="0">
                <a:solidFill>
                  <a:srgbClr val="FFFFFF"/>
                </a:solidFill>
                <a:latin typeface="Segoe UI" pitchFamily="34" charset="0"/>
                <a:ea typeface="Segoe UI" pitchFamily="34" charset="0"/>
                <a:cs typeface="Segoe UI" pitchFamily="34" charset="0"/>
              </a:rPr>
              <a:t>Los subsecuentes procesos de transformación que enfrenta el</a:t>
            </a:r>
          </a:p>
          <a:p>
            <a:pPr algn="ctr">
              <a:lnSpc>
                <a:spcPct val="150000"/>
              </a:lnSpc>
            </a:pPr>
            <a:r>
              <a:rPr lang="es-ES" spc="300" dirty="0" smtClean="0">
                <a:solidFill>
                  <a:srgbClr val="FFFFFF"/>
                </a:solidFill>
                <a:latin typeface="Segoe UI" pitchFamily="34" charset="0"/>
                <a:ea typeface="Segoe UI" pitchFamily="34" charset="0"/>
                <a:cs typeface="Segoe UI" pitchFamily="34" charset="0"/>
              </a:rPr>
              <a:t> producto conforman los eslabones intermedios de las cadenas agroalimentarias.</a:t>
            </a:r>
          </a:p>
          <a:p>
            <a:pPr algn="ctr">
              <a:lnSpc>
                <a:spcPct val="150000"/>
              </a:lnSpc>
            </a:pPr>
            <a:r>
              <a:rPr lang="es-ES" spc="300" dirty="0" smtClean="0">
                <a:solidFill>
                  <a:srgbClr val="FFFFFF"/>
                </a:solidFill>
                <a:latin typeface="Segoe UI" pitchFamily="34" charset="0"/>
                <a:ea typeface="Segoe UI" pitchFamily="34" charset="0"/>
                <a:cs typeface="Segoe UI" pitchFamily="34" charset="0"/>
              </a:rPr>
              <a:t>Cada eslabón, por su parte,</a:t>
            </a:r>
          </a:p>
          <a:p>
            <a:pPr algn="ctr">
              <a:lnSpc>
                <a:spcPct val="150000"/>
              </a:lnSpc>
            </a:pPr>
            <a:r>
              <a:rPr lang="es-ES" spc="300" dirty="0" smtClean="0">
                <a:solidFill>
                  <a:srgbClr val="FFFFFF"/>
                </a:solidFill>
                <a:latin typeface="Segoe UI" pitchFamily="34" charset="0"/>
                <a:ea typeface="Segoe UI" pitchFamily="34" charset="0"/>
                <a:cs typeface="Segoe UI" pitchFamily="34" charset="0"/>
              </a:rPr>
              <a:t> está conformado por una serie de empresas de cuyas interacciones y desempeño dependerá  la </a:t>
            </a:r>
          </a:p>
          <a:p>
            <a:pPr algn="ctr">
              <a:lnSpc>
                <a:spcPct val="150000"/>
              </a:lnSpc>
            </a:pPr>
            <a:r>
              <a:rPr lang="es-ES" spc="300" dirty="0" smtClean="0">
                <a:solidFill>
                  <a:srgbClr val="FFFFFF"/>
                </a:solidFill>
                <a:latin typeface="Segoe UI" pitchFamily="34" charset="0"/>
                <a:ea typeface="Segoe UI" pitchFamily="34" charset="0"/>
                <a:cs typeface="Segoe UI" pitchFamily="34" charset="0"/>
              </a:rPr>
              <a:t>competitividad de la cadena </a:t>
            </a:r>
          </a:p>
          <a:p>
            <a:pPr algn="ctr">
              <a:lnSpc>
                <a:spcPct val="150000"/>
              </a:lnSpc>
            </a:pPr>
            <a:r>
              <a:rPr lang="es-ES" i="1" spc="300" dirty="0" smtClean="0">
                <a:solidFill>
                  <a:srgbClr val="FFFFFF"/>
                </a:solidFill>
                <a:latin typeface="Segoe UI" pitchFamily="34" charset="0"/>
                <a:ea typeface="Segoe UI" pitchFamily="34" charset="0"/>
                <a:cs typeface="Segoe UI" pitchFamily="34" charset="0"/>
              </a:rPr>
              <a:t>(VÍNCULOS  HACIA  ATRÁS, </a:t>
            </a:r>
          </a:p>
          <a:p>
            <a:pPr algn="ctr">
              <a:lnSpc>
                <a:spcPct val="150000"/>
              </a:lnSpc>
            </a:pPr>
            <a:r>
              <a:rPr lang="es-ES" i="1" spc="300" dirty="0" smtClean="0">
                <a:solidFill>
                  <a:srgbClr val="FFFFFF"/>
                </a:solidFill>
                <a:latin typeface="Segoe UI" pitchFamily="34" charset="0"/>
                <a:ea typeface="Segoe UI" pitchFamily="34" charset="0"/>
                <a:cs typeface="Segoe UI" pitchFamily="34" charset="0"/>
              </a:rPr>
              <a:t>DELANTE  Y  LOS  LADOS).</a:t>
            </a:r>
            <a:endParaRPr lang="en-US" i="1" spc="300" dirty="0">
              <a:solidFill>
                <a:srgbClr val="FFFFFF"/>
              </a:solidFill>
              <a:latin typeface="Segoe UI" pitchFamily="34" charset="0"/>
              <a:ea typeface="Segoe UI" pitchFamily="34" charset="0"/>
              <a:cs typeface="Segoe UI" pitchFamily="34" charset="0"/>
            </a:endParaRP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par>
                                <p:cTn id="11" presetID="13" presetClass="entr" presetSubtype="16"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plus(in)">
                                      <p:cBhvr>
                                        <p:cTn id="13" dur="2000"/>
                                        <p:tgtEl>
                                          <p:spTgt spid="11">
                                            <p:txEl>
                                              <p:pRg st="0" end="0"/>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plus(in)">
                                      <p:cBhvr>
                                        <p:cTn id="16" dur="2000"/>
                                        <p:tgtEl>
                                          <p:spTgt spid="11">
                                            <p:txEl>
                                              <p:pRg st="1" end="1"/>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par>
                                <p:cTn id="20" presetID="9" presetClass="emph" presetSubtype="0" grpId="1" nodeType="withEffect">
                                  <p:stCondLst>
                                    <p:cond delay="0"/>
                                  </p:stCondLst>
                                  <p:childTnLst>
                                    <p:set>
                                      <p:cBhvr rctx="PPT">
                                        <p:cTn id="21" dur="indefinite"/>
                                        <p:tgtEl>
                                          <p:spTgt spid="9"/>
                                        </p:tgtEl>
                                        <p:attrNameLst>
                                          <p:attrName>style.opacity</p:attrName>
                                        </p:attrNameLst>
                                      </p:cBhvr>
                                      <p:to>
                                        <p:strVal val="0.25"/>
                                      </p:to>
                                    </p:set>
                                    <p:animEffect filter="image" prLst="opacity: 0.25">
                                      <p:cBhvr rctx="IE">
                                        <p:cTn id="22"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9" grpId="1"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660000"/>
            </a:gs>
          </a:gsLst>
          <a:lin ang="18900000" scaled="1"/>
        </a:gradFill>
        <a:effectLst/>
      </p:bgPr>
    </p:bg>
    <p:spTree>
      <p:nvGrpSpPr>
        <p:cNvPr id="1" name=""/>
        <p:cNvGrpSpPr/>
        <p:nvPr/>
      </p:nvGrpSpPr>
      <p:grpSpPr>
        <a:xfrm>
          <a:off x="0" y="0"/>
          <a:ext cx="0" cy="0"/>
          <a:chOff x="0" y="0"/>
          <a:chExt cx="0" cy="0"/>
        </a:xfrm>
      </p:grpSpPr>
      <p:sp>
        <p:nvSpPr>
          <p:cNvPr id="2" name="1 Rectángulo"/>
          <p:cNvSpPr/>
          <p:nvPr/>
        </p:nvSpPr>
        <p:spPr>
          <a:xfrm>
            <a:off x="1691680" y="1916832"/>
            <a:ext cx="6246440" cy="2543517"/>
          </a:xfrm>
          <a:prstGeom prst="rect">
            <a:avLst/>
          </a:prstGeom>
        </p:spPr>
        <p:txBody>
          <a:bodyPr wrap="square">
            <a:spAutoFit/>
          </a:bodyPr>
          <a:lstStyle/>
          <a:p>
            <a:pPr>
              <a:lnSpc>
                <a:spcPct val="200000"/>
              </a:lnSpc>
            </a:pPr>
            <a:r>
              <a:rPr lang="es-ES_tradnl" sz="2800" i="1" dirty="0" smtClean="0">
                <a:latin typeface="Segoe UI Semibold" pitchFamily="34" charset="0"/>
              </a:rPr>
              <a:t>Capacitar al estudiante para el análisis técnico-económico </a:t>
            </a:r>
          </a:p>
          <a:p>
            <a:pPr>
              <a:lnSpc>
                <a:spcPct val="200000"/>
              </a:lnSpc>
            </a:pPr>
            <a:r>
              <a:rPr lang="es-ES_tradnl" sz="2800" i="1" dirty="0" smtClean="0">
                <a:latin typeface="Segoe UI Semibold" pitchFamily="34" charset="0"/>
              </a:rPr>
              <a:t>de la EMPRESA</a:t>
            </a:r>
            <a:endParaRPr lang="es-ES_tradnl" sz="2800" i="1" dirty="0">
              <a:latin typeface="Segoe UI Semibold" pitchFamily="34" charset="0"/>
            </a:endParaRPr>
          </a:p>
        </p:txBody>
      </p:sp>
      <p:sp>
        <p:nvSpPr>
          <p:cNvPr id="3" name="Rectangle 2"/>
          <p:cNvSpPr txBox="1">
            <a:spLocks noChangeArrowheads="1"/>
          </p:cNvSpPr>
          <p:nvPr/>
        </p:nvSpPr>
        <p:spPr>
          <a:xfrm>
            <a:off x="4572000" y="692696"/>
            <a:ext cx="4264968"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s-ES_tradnl" sz="4400" b="1" i="0" u="none" strike="noStrike" kern="0" cap="none" spc="0" normalizeH="0" baseline="0" noProof="0" dirty="0" smtClean="0">
                <a:ln>
                  <a:noFill/>
                </a:ln>
                <a:solidFill>
                  <a:schemeClr val="tx1">
                    <a:lumMod val="20000"/>
                    <a:lumOff val="80000"/>
                  </a:schemeClr>
                </a:solidFill>
                <a:effectLst/>
                <a:uLnTx/>
                <a:uFillTx/>
                <a:latin typeface="Agency FB" pitchFamily="34" charset="0"/>
                <a:ea typeface="+mj-ea"/>
                <a:cs typeface="+mj-cs"/>
              </a:rPr>
              <a:t>OBJETIVOS  ……….</a:t>
            </a:r>
            <a:endParaRPr kumimoji="1" lang="en-US" sz="4400" b="1" i="0" u="none" strike="noStrike" kern="0" cap="none" spc="0" normalizeH="0" baseline="0" noProof="0" dirty="0">
              <a:ln>
                <a:noFill/>
              </a:ln>
              <a:solidFill>
                <a:schemeClr val="tx1">
                  <a:lumMod val="20000"/>
                  <a:lumOff val="80000"/>
                </a:schemeClr>
              </a:solidFill>
              <a:effectLst/>
              <a:uLnTx/>
              <a:uFillTx/>
              <a:latin typeface="Agency FB" pitchFamily="34" charset="0"/>
              <a:ea typeface="+mj-ea"/>
              <a:cs typeface="+mj-cs"/>
            </a:endParaRPr>
          </a:p>
        </p:txBody>
      </p:sp>
      <p:sp>
        <p:nvSpPr>
          <p:cNvPr id="4" name="3 CuadroTexto"/>
          <p:cNvSpPr txBox="1"/>
          <p:nvPr/>
        </p:nvSpPr>
        <p:spPr>
          <a:xfrm>
            <a:off x="0" y="6488668"/>
            <a:ext cx="1433406" cy="276999"/>
          </a:xfrm>
          <a:prstGeom prst="rect">
            <a:avLst/>
          </a:prstGeom>
          <a:noFill/>
        </p:spPr>
        <p:txBody>
          <a:bodyPr wrap="none" rtlCol="0">
            <a:spAutoFit/>
          </a:bodyPr>
          <a:lstStyle/>
          <a:p>
            <a:r>
              <a:rPr lang="es-ES_tradnl" sz="1200" i="1" dirty="0" smtClean="0">
                <a:solidFill>
                  <a:schemeClr val="bg2"/>
                </a:solidFill>
                <a:latin typeface="Sakkal Majalla" pitchFamily="2" charset="-78"/>
                <a:cs typeface="Sakkal Majalla" pitchFamily="2" charset="-78"/>
              </a:rPr>
              <a:t>Mary Medina – Julio 2011</a:t>
            </a:r>
            <a:endParaRPr lang="en-US" sz="1200" i="1" dirty="0">
              <a:solidFill>
                <a:schemeClr val="bg2"/>
              </a:solidFill>
              <a:latin typeface="Sakkal Majalla" pitchFamily="2" charset="-78"/>
              <a:cs typeface="Sakkal Majalla" pitchFamily="2" charset="-78"/>
            </a:endParaRPr>
          </a:p>
        </p:txBody>
      </p:sp>
      <p:pic>
        <p:nvPicPr>
          <p:cNvPr id="5" name="Picture 12" descr="http://t3.gstatic.com/images?q=tbn:ANd9GcROCA8NMLisbO3YVFLU7Z2QF7j3fCLo0A9mdnGdWLNlmW-HXBMaVvKvJe1dxA"/>
          <p:cNvPicPr>
            <a:picLocks noChangeAspect="1" noChangeArrowheads="1"/>
          </p:cNvPicPr>
          <p:nvPr/>
        </p:nvPicPr>
        <p:blipFill>
          <a:blip r:embed="rId3" cstate="print">
            <a:duotone>
              <a:prstClr val="black"/>
              <a:schemeClr val="accent2">
                <a:tint val="45000"/>
                <a:satMod val="400000"/>
              </a:schemeClr>
            </a:duotone>
            <a:lum bright="-40000" contrast="17000"/>
          </a:blip>
          <a:stretch>
            <a:fillRect/>
          </a:stretch>
        </p:blipFill>
        <p:spPr bwMode="auto">
          <a:xfrm>
            <a:off x="5652120" y="3645024"/>
            <a:ext cx="2845668" cy="2845668"/>
          </a:xfrm>
          <a:prstGeom prst="rect">
            <a:avLst/>
          </a:prstGeom>
          <a:noFill/>
          <a:ln>
            <a:noFill/>
          </a:ln>
          <a:effectLst>
            <a:outerShdw blurRad="76200" dist="571500" sx="133000" sy="133000" kx="-1200000" algn="bl" rotWithShape="0">
              <a:prstClr val="black">
                <a:alpha val="36000"/>
              </a:prstClr>
            </a:outerShdw>
          </a:effectLst>
          <a:scene3d>
            <a:camera prst="perspectiveRelaxedModerately"/>
            <a:lightRig rig="threePt" dir="t"/>
          </a:scene3d>
          <a:sp3d>
            <a:bevelT w="165100" prst="coolSlant"/>
            <a:bevelB w="165100" prst="coolSlant"/>
          </a:sp3d>
        </p:spPr>
      </p:pic>
      <p:sp>
        <p:nvSpPr>
          <p:cNvPr id="6" name="5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1000"/>
                                        <p:tgtEl>
                                          <p:spTgt spid="3"/>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bwMode="auto">
          <a:xfrm>
            <a:off x="0" y="0"/>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4 CuadroTexto"/>
          <p:cNvSpPr txBox="1"/>
          <p:nvPr/>
        </p:nvSpPr>
        <p:spPr>
          <a:xfrm>
            <a:off x="7164288" y="6581001"/>
            <a:ext cx="1433406" cy="276999"/>
          </a:xfrm>
          <a:prstGeom prst="rect">
            <a:avLst/>
          </a:prstGeom>
          <a:noFill/>
        </p:spPr>
        <p:txBody>
          <a:bodyPr wrap="none" rtlCol="0">
            <a:spAutoFit/>
          </a:bodyPr>
          <a:lstStyle/>
          <a:p>
            <a:r>
              <a:rPr lang="es-ES_tradnl" sz="1200" i="1" dirty="0" smtClean="0">
                <a:solidFill>
                  <a:schemeClr val="bg2"/>
                </a:solidFill>
                <a:latin typeface="Sakkal Majalla" pitchFamily="2" charset="-78"/>
                <a:cs typeface="Sakkal Majalla" pitchFamily="2" charset="-78"/>
              </a:rPr>
              <a:t>Mary Medina – Julio 2011</a:t>
            </a:r>
            <a:endParaRPr lang="en-US" sz="1200" i="1" dirty="0">
              <a:solidFill>
                <a:schemeClr val="bg2"/>
              </a:solidFill>
              <a:latin typeface="Sakkal Majalla" pitchFamily="2" charset="-78"/>
              <a:cs typeface="Sakkal Majalla" pitchFamily="2" charset="-78"/>
            </a:endParaRPr>
          </a:p>
        </p:txBody>
      </p:sp>
      <p:sp>
        <p:nvSpPr>
          <p:cNvPr id="4" name="3 Rectángulo"/>
          <p:cNvSpPr/>
          <p:nvPr/>
        </p:nvSpPr>
        <p:spPr>
          <a:xfrm>
            <a:off x="539552" y="764704"/>
            <a:ext cx="5222304" cy="4708981"/>
          </a:xfrm>
          <a:prstGeom prst="rect">
            <a:avLst/>
          </a:prstGeom>
          <a:scene3d>
            <a:camera prst="perspectiveRight"/>
            <a:lightRig rig="threePt" dir="t"/>
          </a:scene3d>
        </p:spPr>
        <p:txBody>
          <a:bodyPr wrap="square">
            <a:spAutoFit/>
          </a:bodyPr>
          <a:lstStyle/>
          <a:p>
            <a:pPr>
              <a:lnSpc>
                <a:spcPct val="150000"/>
              </a:lnSpc>
            </a:pPr>
            <a:r>
              <a:rPr lang="es-ES" sz="2000" i="1" dirty="0" smtClean="0">
                <a:solidFill>
                  <a:srgbClr val="FFFFFF"/>
                </a:solidFill>
                <a:effectLst>
                  <a:outerShdw blurRad="38100" dist="38100" dir="2700000" algn="tl">
                    <a:srgbClr val="000000">
                      <a:alpha val="43137"/>
                    </a:srgbClr>
                  </a:outerShdw>
                </a:effectLst>
                <a:latin typeface="Kalinga" pitchFamily="34" charset="0"/>
                <a:cs typeface="Kalinga" pitchFamily="34" charset="0"/>
              </a:rPr>
              <a:t>Cada uno de esos eslabones está localizado en un espacio geográfico, cuyas características agroecológicas, de oferta de servicios de apoyo a la producción y la infraestructura, condicionan el grado de </a:t>
            </a:r>
            <a:r>
              <a:rPr lang="es-ES" sz="2000" i="1" dirty="0" smtClean="0">
                <a:solidFill>
                  <a:srgbClr val="FFFFFF"/>
                </a:solidFill>
                <a:latin typeface="Kalinga" pitchFamily="34" charset="0"/>
                <a:cs typeface="Kalinga" pitchFamily="34" charset="0"/>
              </a:rPr>
              <a:t>competitividad</a:t>
            </a:r>
            <a:r>
              <a:rPr lang="es-ES" sz="2000" i="1" dirty="0" smtClean="0">
                <a:solidFill>
                  <a:srgbClr val="FFFFFF"/>
                </a:solidFill>
                <a:effectLst>
                  <a:outerShdw blurRad="38100" dist="38100" dir="2700000" algn="tl">
                    <a:srgbClr val="000000">
                      <a:alpha val="43137"/>
                    </a:srgbClr>
                  </a:outerShdw>
                </a:effectLst>
                <a:latin typeface="Kalinga" pitchFamily="34" charset="0"/>
                <a:cs typeface="Kalinga" pitchFamily="34" charset="0"/>
              </a:rPr>
              <a:t> de la cadena. </a:t>
            </a:r>
          </a:p>
          <a:p>
            <a:pPr>
              <a:lnSpc>
                <a:spcPct val="150000"/>
              </a:lnSpc>
            </a:pPr>
            <a:r>
              <a:rPr lang="es-ES" sz="2000" i="1" dirty="0" smtClean="0">
                <a:solidFill>
                  <a:srgbClr val="FFFFFF"/>
                </a:solidFill>
                <a:effectLst>
                  <a:outerShdw blurRad="38100" dist="38100" dir="2700000" algn="tl">
                    <a:srgbClr val="000000">
                      <a:alpha val="43137"/>
                    </a:srgbClr>
                  </a:outerShdw>
                </a:effectLst>
                <a:latin typeface="Kalinga" pitchFamily="34" charset="0"/>
                <a:cs typeface="Kalinga" pitchFamily="34" charset="0"/>
              </a:rPr>
              <a:t>Estos espacios geográficos (regiones) están a su vez articulados, en diversos grados, con el resto del territorio nacional.</a:t>
            </a:r>
            <a:endParaRPr lang="en-US" sz="2000" i="1" dirty="0">
              <a:solidFill>
                <a:srgbClr val="FFFFFF"/>
              </a:solidFill>
              <a:effectLst>
                <a:outerShdw blurRad="38100" dist="38100" dir="2700000" algn="tl">
                  <a:srgbClr val="000000">
                    <a:alpha val="43137"/>
                  </a:srgbClr>
                </a:outerShdw>
              </a:effectLst>
              <a:latin typeface="Kalinga" pitchFamily="34" charset="0"/>
              <a:cs typeface="Kalinga" pitchFamily="34" charset="0"/>
            </a:endParaRPr>
          </a:p>
        </p:txBody>
      </p:sp>
      <p:sp>
        <p:nvSpPr>
          <p:cNvPr id="7" name="6 Rectángulo"/>
          <p:cNvSpPr/>
          <p:nvPr/>
        </p:nvSpPr>
        <p:spPr>
          <a:xfrm>
            <a:off x="5436096" y="332656"/>
            <a:ext cx="3497669" cy="2169825"/>
          </a:xfrm>
          <a:prstGeom prst="rect">
            <a:avLst/>
          </a:prstGeom>
          <a:solidFill>
            <a:srgbClr val="091019"/>
          </a:solidFill>
          <a:scene3d>
            <a:camera prst="isometricOffAxis2Left"/>
            <a:lightRig rig="threePt" dir="t"/>
          </a:scene3d>
          <a:sp3d extrusionH="196850" contourW="76200">
            <a:bevelT w="165100" prst="coolSlant"/>
            <a:bevelB w="165100" prst="coolSlant"/>
          </a:sp3d>
        </p:spPr>
        <p:txBody>
          <a:bodyPr wrap="square">
            <a:spAutoFit/>
          </a:bodyPr>
          <a:lstStyle/>
          <a:p>
            <a:pPr algn="ctr">
              <a:lnSpc>
                <a:spcPct val="150000"/>
              </a:lnSpc>
            </a:pPr>
            <a:endParaRPr lang="es-ES" b="1" i="1"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endParaRPr>
          </a:p>
          <a:p>
            <a:pPr algn="ctr">
              <a:lnSpc>
                <a:spcPct val="150000"/>
              </a:lnSpc>
            </a:pPr>
            <a:r>
              <a:rPr lang="es-ES" b="1" i="1"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LOS COMPLEJOS PRODUCTIVOS: </a:t>
            </a:r>
          </a:p>
          <a:p>
            <a:pPr algn="ctr">
              <a:lnSpc>
                <a:spcPct val="150000"/>
              </a:lnSpc>
            </a:pPr>
            <a:r>
              <a:rPr lang="es-ES" b="1" i="1"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de la teoría </a:t>
            </a:r>
          </a:p>
          <a:p>
            <a:pPr algn="ctr">
              <a:lnSpc>
                <a:spcPct val="150000"/>
              </a:lnSpc>
            </a:pPr>
            <a:r>
              <a:rPr lang="es-ES" b="1" i="1"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a la práctica</a:t>
            </a:r>
          </a:p>
          <a:p>
            <a:pPr algn="ctr">
              <a:lnSpc>
                <a:spcPct val="150000"/>
              </a:lnSpc>
            </a:pPr>
            <a:endParaRPr lang="en-US" b="1" i="1" dirty="0">
              <a:solidFill>
                <a:srgbClr val="FFFFFF"/>
              </a:solidFill>
              <a:effectLst>
                <a:outerShdw blurRad="38100" dist="38100" dir="2700000" algn="tl">
                  <a:srgbClr val="000000">
                    <a:alpha val="43137"/>
                  </a:srgbClr>
                </a:outerShdw>
              </a:effectLst>
              <a:latin typeface="SimHei" pitchFamily="49" charset="-122"/>
              <a:ea typeface="SimHei" pitchFamily="49" charset="-122"/>
            </a:endParaRPr>
          </a:p>
        </p:txBody>
      </p:sp>
      <p:sp>
        <p:nvSpPr>
          <p:cNvPr id="8" name="7 Rectángulo"/>
          <p:cNvSpPr/>
          <p:nvPr/>
        </p:nvSpPr>
        <p:spPr>
          <a:xfrm>
            <a:off x="533400" y="6248400"/>
            <a:ext cx="4572000" cy="369332"/>
          </a:xfrm>
          <a:prstGeom prst="rect">
            <a:avLst/>
          </a:prstGeom>
        </p:spPr>
        <p:txBody>
          <a:bodyPr>
            <a:spAutoFit/>
          </a:bodyPr>
          <a:lstStyle/>
          <a:p>
            <a:r>
              <a:rPr lang="en-US" sz="900" b="1" dirty="0" smtClean="0">
                <a:solidFill>
                  <a:schemeClr val="accent1">
                    <a:lumMod val="20000"/>
                    <a:lumOff val="80000"/>
                  </a:schemeClr>
                </a:solidFill>
                <a:latin typeface="SimHei" pitchFamily="49" charset="-122"/>
                <a:ea typeface="SimHei" pitchFamily="49" charset="-122"/>
              </a:rPr>
              <a:t>CUADERNO TÉCNICO No 15. LOS COMPLEJOS PRODUCTIVOS:</a:t>
            </a:r>
          </a:p>
          <a:p>
            <a:r>
              <a:rPr lang="es-ES" sz="900" b="1" dirty="0" smtClean="0">
                <a:solidFill>
                  <a:schemeClr val="accent1">
                    <a:lumMod val="20000"/>
                    <a:lumOff val="80000"/>
                  </a:schemeClr>
                </a:solidFill>
                <a:latin typeface="SimHei" pitchFamily="49" charset="-122"/>
                <a:ea typeface="SimHei" pitchFamily="49" charset="-122"/>
              </a:rPr>
              <a:t>DE LA TEORIA A LA PRÁCTICA. </a:t>
            </a:r>
            <a:r>
              <a:rPr lang="en-US" sz="900" b="1" dirty="0" smtClean="0">
                <a:solidFill>
                  <a:schemeClr val="accent1">
                    <a:lumMod val="20000"/>
                    <a:lumOff val="80000"/>
                  </a:schemeClr>
                </a:solidFill>
                <a:latin typeface="SimHei" pitchFamily="49" charset="-122"/>
                <a:ea typeface="SimHei" pitchFamily="49" charset="-122"/>
              </a:rPr>
              <a:t>IICA, 2000</a:t>
            </a:r>
            <a:endParaRPr lang="en-US" sz="900" b="1" dirty="0">
              <a:solidFill>
                <a:schemeClr val="accent1">
                  <a:lumMod val="20000"/>
                  <a:lumOff val="80000"/>
                </a:schemeClr>
              </a:solidFill>
              <a:latin typeface="SimHei" pitchFamily="49" charset="-122"/>
              <a:ea typeface="SimHei" pitchFamily="49" charset="-122"/>
            </a:endParaRPr>
          </a:p>
        </p:txBody>
      </p:sp>
      <p:pic>
        <p:nvPicPr>
          <p:cNvPr id="10" name="Picture 2" descr="D:\FIGURITAS 2011\imageearth.jpg"/>
          <p:cNvPicPr>
            <a:picLocks noChangeAspect="1" noChangeArrowheads="1"/>
          </p:cNvPicPr>
          <p:nvPr/>
        </p:nvPicPr>
        <p:blipFill>
          <a:blip r:embed="rId3" cstate="print"/>
          <a:srcRect/>
          <a:stretch>
            <a:fillRect/>
          </a:stretch>
        </p:blipFill>
        <p:spPr bwMode="auto">
          <a:xfrm>
            <a:off x="6372200" y="2291680"/>
            <a:ext cx="2525486"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Left"/>
            <a:lightRig rig="threePt" dir="t"/>
          </a:scene3d>
          <a:sp3d extrusionH="82550">
            <a:bevelT w="165100" prst="coolSlant"/>
            <a:bevelB w="165100" prst="coolSlant"/>
          </a:sp3d>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7"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par>
                                <p:cTn id="12" presetID="4" presetClass="entr" presetSubtype="16"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cTn>
                              </p:par>
                              <p:par>
                                <p:cTn id="15" presetID="13" presetClass="entr" presetSubtype="16"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plus(in)">
                                      <p:cBhvr>
                                        <p:cTn id="17" dur="2000"/>
                                        <p:tgtEl>
                                          <p:spTgt spid="8">
                                            <p:txEl>
                                              <p:pRg st="0" end="0"/>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plus(in)">
                                      <p:cBhvr>
                                        <p:cTn id="20" dur="2000"/>
                                        <p:tgtEl>
                                          <p:spTgt spid="8">
                                            <p:txEl>
                                              <p:pRg st="1" end="1"/>
                                            </p:txEl>
                                          </p:spTgt>
                                        </p:tgtEl>
                                      </p:cBhvr>
                                    </p:animEffect>
                                  </p:childTnLst>
                                </p:cTn>
                              </p:par>
                              <p:par>
                                <p:cTn id="21" presetID="17"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36512" y="0"/>
            <a:ext cx="9144000" cy="6858000"/>
          </a:xfrm>
          <a:prstGeom prst="rect">
            <a:avLst/>
          </a:prstGeom>
          <a:solidFill>
            <a:srgbClr val="1A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47" name="46 Rectángulo"/>
          <p:cNvSpPr/>
          <p:nvPr/>
        </p:nvSpPr>
        <p:spPr bwMode="auto">
          <a:xfrm>
            <a:off x="-36512" y="-27384"/>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4 CuadroTexto"/>
          <p:cNvSpPr txBox="1"/>
          <p:nvPr/>
        </p:nvSpPr>
        <p:spPr>
          <a:xfrm>
            <a:off x="0" y="6488668"/>
            <a:ext cx="1433406"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Julio 2011</a:t>
            </a:r>
            <a:endParaRPr lang="en-US" sz="1200" i="1" dirty="0">
              <a:latin typeface="Sakkal Majalla" pitchFamily="2" charset="-78"/>
              <a:cs typeface="Sakkal Majalla" pitchFamily="2" charset="-78"/>
            </a:endParaRPr>
          </a:p>
        </p:txBody>
      </p:sp>
      <p:pic>
        <p:nvPicPr>
          <p:cNvPr id="7" name="Picture 33" descr="http://t0.gstatic.com/images?q=tbn:ANd9GcStuo6HpzpBNysNSrkbNU7j4WgHhzm8NxudClrgxxWRmYPTOd6y"/>
          <p:cNvPicPr>
            <a:picLocks noChangeAspect="1" noChangeArrowheads="1"/>
          </p:cNvPicPr>
          <p:nvPr/>
        </p:nvPicPr>
        <p:blipFill>
          <a:blip r:embed="rId3" cstate="print"/>
          <a:srcRect/>
          <a:stretch>
            <a:fillRect/>
          </a:stretch>
        </p:blipFill>
        <p:spPr bwMode="auto">
          <a:xfrm>
            <a:off x="3016194" y="1752600"/>
            <a:ext cx="1840020" cy="1171576"/>
          </a:xfrm>
          <a:prstGeom prst="rect">
            <a:avLst/>
          </a:prstGeom>
          <a:noFill/>
          <a:effectLst>
            <a:outerShdw blurRad="152400" dist="317500" dir="5400000" sx="90000" sy="-19000" rotWithShape="0">
              <a:prstClr val="black">
                <a:alpha val="15000"/>
              </a:prstClr>
            </a:outerShdw>
          </a:effectLst>
          <a:scene3d>
            <a:camera prst="perspectiveContrastingRightFacing"/>
            <a:lightRig rig="threePt" dir="t"/>
          </a:scene3d>
          <a:sp3d>
            <a:bevelT w="165100" prst="coolSlant"/>
          </a:sp3d>
        </p:spPr>
      </p:pic>
      <p:pic>
        <p:nvPicPr>
          <p:cNvPr id="8" name="Picture 21" descr="http://t0.gstatic.com/images?q=tbn:ANd9GcTX7NMewAkt6M5WZA-IgORqE4-P1ETnlBWKA0gKJSZX3tWMmlIzxA"/>
          <p:cNvPicPr>
            <a:picLocks noChangeAspect="1" noChangeArrowheads="1"/>
          </p:cNvPicPr>
          <p:nvPr/>
        </p:nvPicPr>
        <p:blipFill>
          <a:blip r:embed="rId4" cstate="print">
            <a:lum bright="-40000"/>
          </a:blip>
          <a:srcRect/>
          <a:stretch>
            <a:fillRect/>
          </a:stretch>
        </p:blipFill>
        <p:spPr bwMode="auto">
          <a:xfrm>
            <a:off x="806394" y="5249862"/>
            <a:ext cx="1742149" cy="1608138"/>
          </a:xfrm>
          <a:prstGeom prst="rect">
            <a:avLst/>
          </a:prstGeom>
          <a:noFill/>
          <a:scene3d>
            <a:camera prst="perspectiveRelaxed"/>
            <a:lightRig rig="threePt" dir="t"/>
          </a:scene3d>
          <a:sp3d>
            <a:bevelT w="165100" prst="coolSlant"/>
          </a:sp3d>
        </p:spPr>
      </p:pic>
      <p:pic>
        <p:nvPicPr>
          <p:cNvPr id="9" name="Picture 13" descr="http://t2.gstatic.com/images?q=tbn:ANd9GcSIwR86gX52zZ8kLpGVAHHpWIs_11RFCb5j8SPOZ_XNpHi-8rTOnOBfgPj1"/>
          <p:cNvPicPr>
            <a:picLocks noChangeAspect="1" noChangeArrowheads="1"/>
          </p:cNvPicPr>
          <p:nvPr/>
        </p:nvPicPr>
        <p:blipFill>
          <a:blip r:embed="rId5" cstate="print"/>
          <a:srcRect/>
          <a:stretch>
            <a:fillRect/>
          </a:stretch>
        </p:blipFill>
        <p:spPr bwMode="auto">
          <a:xfrm>
            <a:off x="2077616" y="4969266"/>
            <a:ext cx="838200" cy="1268046"/>
          </a:xfrm>
          <a:prstGeom prst="rect">
            <a:avLst/>
          </a:prstGeom>
          <a:noFill/>
          <a:scene3d>
            <a:camera prst="isometricOffAxis2Left"/>
            <a:lightRig rig="threePt" dir="t"/>
          </a:scene3d>
          <a:sp3d>
            <a:bevelT w="165100" prst="coolSlant"/>
            <a:bevelB w="165100" prst="coolSlant"/>
          </a:sp3d>
        </p:spPr>
      </p:pic>
      <p:pic>
        <p:nvPicPr>
          <p:cNvPr id="10" name="Picture 3" descr="D:\imagesCAZ7AN3Q.jpg"/>
          <p:cNvPicPr>
            <a:picLocks noChangeAspect="1" noChangeArrowheads="1"/>
          </p:cNvPicPr>
          <p:nvPr/>
        </p:nvPicPr>
        <p:blipFill>
          <a:blip r:embed="rId6" cstate="print">
            <a:lum bright="-21000"/>
          </a:blip>
          <a:srcRect/>
          <a:stretch>
            <a:fillRect/>
          </a:stretch>
        </p:blipFill>
        <p:spPr bwMode="auto">
          <a:xfrm rot="1727551">
            <a:off x="7492832" y="1169185"/>
            <a:ext cx="1371600" cy="12217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1594000" lon="1200000" rev="21594000"/>
            </a:camera>
            <a:lightRig rig="threePt" dir="t"/>
          </a:scene3d>
          <a:sp3d contourW="6350" prstMaterial="matte">
            <a:bevelT w="101600" h="101600"/>
            <a:contourClr>
              <a:srgbClr val="969696"/>
            </a:contourClr>
          </a:sp3d>
        </p:spPr>
      </p:pic>
      <p:pic>
        <p:nvPicPr>
          <p:cNvPr id="11" name="Picture 2" descr="D:\imagesCAMEYDAC.jpg"/>
          <p:cNvPicPr>
            <a:picLocks noChangeAspect="1" noChangeArrowheads="1"/>
          </p:cNvPicPr>
          <p:nvPr/>
        </p:nvPicPr>
        <p:blipFill>
          <a:blip r:embed="rId7" cstate="print">
            <a:lum bright="-25000"/>
          </a:blip>
          <a:srcRect/>
          <a:stretch>
            <a:fillRect/>
          </a:stretch>
        </p:blipFill>
        <p:spPr bwMode="auto">
          <a:xfrm>
            <a:off x="6673794" y="5105400"/>
            <a:ext cx="952500" cy="1248941"/>
          </a:xfrm>
          <a:prstGeom prst="rect">
            <a:avLst/>
          </a:prstGeom>
          <a:noFill/>
          <a:scene3d>
            <a:camera prst="isometricOffAxis2Left"/>
            <a:lightRig rig="threePt" dir="t"/>
          </a:scene3d>
          <a:sp3d>
            <a:bevelT w="165100" prst="coolSlant"/>
            <a:bevelB w="165100" prst="coolSlant"/>
          </a:sp3d>
        </p:spPr>
      </p:pic>
      <p:pic>
        <p:nvPicPr>
          <p:cNvPr id="12" name="Picture 1" descr="D:\imagesCAIBE32N.jpg"/>
          <p:cNvPicPr>
            <a:picLocks noChangeAspect="1" noChangeArrowheads="1"/>
          </p:cNvPicPr>
          <p:nvPr/>
        </p:nvPicPr>
        <p:blipFill>
          <a:blip r:embed="rId8" cstate="print"/>
          <a:srcRect/>
          <a:stretch>
            <a:fillRect/>
          </a:stretch>
        </p:blipFill>
        <p:spPr bwMode="auto">
          <a:xfrm rot="973028">
            <a:off x="5682570" y="218139"/>
            <a:ext cx="1752600" cy="13366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Text Box 8"/>
          <p:cNvSpPr txBox="1">
            <a:spLocks noChangeArrowheads="1"/>
          </p:cNvSpPr>
          <p:nvPr/>
        </p:nvSpPr>
        <p:spPr bwMode="auto">
          <a:xfrm>
            <a:off x="520644" y="1754813"/>
            <a:ext cx="2016125" cy="954107"/>
          </a:xfrm>
          <a:prstGeom prst="rect">
            <a:avLst/>
          </a:prstGeom>
          <a:solidFill>
            <a:srgbClr val="E0F0D4"/>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spAutoFit/>
          </a:bodyPr>
          <a:lstStyle/>
          <a:p>
            <a:pPr eaLnBrk="1" hangingPunct="1"/>
            <a:r>
              <a:rPr lang="es-ES" sz="1300" b="1">
                <a:solidFill>
                  <a:srgbClr val="CC0066"/>
                </a:solidFill>
                <a:effectLst>
                  <a:outerShdw blurRad="38100" dist="38100" dir="2700000" algn="tl">
                    <a:srgbClr val="000000"/>
                  </a:outerShdw>
                </a:effectLst>
                <a:latin typeface="Simplified Arabic" pitchFamily="18" charset="-78"/>
                <a:cs typeface="Simplified Arabic" pitchFamily="18" charset="-78"/>
              </a:rPr>
              <a:t>SECTOR INDUSTRIAL</a:t>
            </a:r>
            <a:r>
              <a:rPr lang="es-ES" sz="1400" b="1">
                <a:solidFill>
                  <a:schemeClr val="accent2"/>
                </a:solidFill>
                <a:latin typeface="Simplified Arabic" pitchFamily="18" charset="-78"/>
                <a:cs typeface="Simplified Arabic" pitchFamily="18" charset="-78"/>
              </a:rPr>
              <a:t> </a:t>
            </a:r>
            <a:r>
              <a:rPr lang="es-ES" sz="1400" b="1">
                <a:solidFill>
                  <a:srgbClr val="000066"/>
                </a:solidFill>
                <a:latin typeface="Simplified Arabic" pitchFamily="18" charset="-78"/>
                <a:cs typeface="Simplified Arabic" pitchFamily="18" charset="-78"/>
              </a:rPr>
              <a:t>para la agricultura primaria y la agroindustria</a:t>
            </a:r>
          </a:p>
        </p:txBody>
      </p:sp>
      <p:sp>
        <p:nvSpPr>
          <p:cNvPr id="14" name="Text Box 9"/>
          <p:cNvSpPr txBox="1">
            <a:spLocks noChangeArrowheads="1"/>
          </p:cNvSpPr>
          <p:nvPr/>
        </p:nvSpPr>
        <p:spPr bwMode="auto">
          <a:xfrm>
            <a:off x="425394" y="4005064"/>
            <a:ext cx="2016125" cy="889411"/>
          </a:xfrm>
          <a:prstGeom prst="rect">
            <a:avLst/>
          </a:prstGeom>
          <a:solidFill>
            <a:srgbClr val="E0F0D4"/>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square">
            <a:spAutoFit/>
          </a:bodyPr>
          <a:lstStyle/>
          <a:p>
            <a:pPr eaLnBrk="1" hangingPunct="1">
              <a:lnSpc>
                <a:spcPct val="150000"/>
              </a:lnSpc>
              <a:spcBef>
                <a:spcPts val="600"/>
              </a:spcBef>
              <a:spcAft>
                <a:spcPts val="600"/>
              </a:spcAft>
            </a:pPr>
            <a:r>
              <a:rPr lang="es-ES" sz="1200" b="1" dirty="0">
                <a:solidFill>
                  <a:srgbClr val="CC0066"/>
                </a:solidFill>
                <a:effectLst>
                  <a:outerShdw blurRad="38100" dist="38100" dir="2700000" algn="tl">
                    <a:srgbClr val="000000"/>
                  </a:outerShdw>
                </a:effectLst>
                <a:latin typeface="Franklin Gothic Book" pitchFamily="34" charset="0"/>
              </a:rPr>
              <a:t>SECTOR SERVICIOS </a:t>
            </a:r>
            <a:r>
              <a:rPr lang="es-ES" sz="1200" b="1" dirty="0">
                <a:solidFill>
                  <a:srgbClr val="000066"/>
                </a:solidFill>
                <a:latin typeface="Franklin Gothic Book" pitchFamily="34" charset="0"/>
              </a:rPr>
              <a:t>para la agricultura primaria y la </a:t>
            </a:r>
            <a:r>
              <a:rPr lang="es-ES" sz="1200" b="1" dirty="0" smtClean="0">
                <a:solidFill>
                  <a:srgbClr val="000066"/>
                </a:solidFill>
                <a:latin typeface="Franklin Gothic Book" pitchFamily="34" charset="0"/>
              </a:rPr>
              <a:t>agroindustria</a:t>
            </a:r>
            <a:endParaRPr lang="es-ES" sz="1200" b="1" dirty="0">
              <a:solidFill>
                <a:srgbClr val="000066"/>
              </a:solidFill>
              <a:latin typeface="Franklin Gothic Book" pitchFamily="34" charset="0"/>
            </a:endParaRPr>
          </a:p>
        </p:txBody>
      </p:sp>
      <p:sp>
        <p:nvSpPr>
          <p:cNvPr id="15" name="Rectangle 10"/>
          <p:cNvSpPr>
            <a:spLocks noChangeArrowheads="1"/>
          </p:cNvSpPr>
          <p:nvPr/>
        </p:nvSpPr>
        <p:spPr bwMode="auto">
          <a:xfrm>
            <a:off x="3016194" y="620688"/>
            <a:ext cx="2663825" cy="503237"/>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nchor="ctr"/>
          <a:lstStyle/>
          <a:p>
            <a:pPr algn="ctr" eaLnBrk="1" hangingPunct="1">
              <a:lnSpc>
                <a:spcPct val="200000"/>
              </a:lnSpc>
            </a:pPr>
            <a:r>
              <a:rPr lang="es-ES" sz="2000" b="1" i="1" spc="300" dirty="0" smtClean="0">
                <a:solidFill>
                  <a:schemeClr val="tx1">
                    <a:lumMod val="20000"/>
                    <a:lumOff val="80000"/>
                  </a:schemeClr>
                </a:solidFill>
                <a:effectLst>
                  <a:outerShdw blurRad="38100" dist="38100" dir="2700000" algn="tl">
                    <a:srgbClr val="FFFFFF"/>
                  </a:outerShdw>
                </a:effectLst>
                <a:latin typeface="Franklin Gothic Book" pitchFamily="34" charset="0"/>
              </a:rPr>
              <a:t>COMPLEJOS </a:t>
            </a:r>
          </a:p>
          <a:p>
            <a:pPr algn="ctr" eaLnBrk="1" hangingPunct="1">
              <a:lnSpc>
                <a:spcPct val="200000"/>
              </a:lnSpc>
            </a:pPr>
            <a:r>
              <a:rPr lang="es-ES" sz="2000" b="1" i="1" spc="300" dirty="0" smtClean="0">
                <a:solidFill>
                  <a:schemeClr val="tx1">
                    <a:lumMod val="20000"/>
                    <a:lumOff val="80000"/>
                  </a:schemeClr>
                </a:solidFill>
                <a:effectLst>
                  <a:outerShdw blurRad="38100" dist="38100" dir="2700000" algn="tl">
                    <a:srgbClr val="FFFFFF"/>
                  </a:outerShdw>
                </a:effectLst>
                <a:latin typeface="Franklin Gothic Book" pitchFamily="34" charset="0"/>
              </a:rPr>
              <a:t>Productivos</a:t>
            </a:r>
            <a:endParaRPr lang="es-ES" sz="2000" b="1" i="1" spc="300" dirty="0">
              <a:solidFill>
                <a:schemeClr val="tx1">
                  <a:lumMod val="20000"/>
                  <a:lumOff val="80000"/>
                </a:schemeClr>
              </a:solidFill>
              <a:effectLst>
                <a:outerShdw blurRad="38100" dist="38100" dir="2700000" algn="tl">
                  <a:srgbClr val="FFFFFF"/>
                </a:outerShdw>
              </a:effectLst>
              <a:latin typeface="Franklin Gothic Book" pitchFamily="34" charset="0"/>
            </a:endParaRPr>
          </a:p>
        </p:txBody>
      </p:sp>
      <p:sp>
        <p:nvSpPr>
          <p:cNvPr id="16" name="Text Box 11"/>
          <p:cNvSpPr txBox="1">
            <a:spLocks noChangeArrowheads="1"/>
          </p:cNvSpPr>
          <p:nvPr/>
        </p:nvSpPr>
        <p:spPr bwMode="auto">
          <a:xfrm>
            <a:off x="3040007" y="3141663"/>
            <a:ext cx="1130300" cy="517525"/>
          </a:xfrm>
          <a:prstGeom prst="rect">
            <a:avLst/>
          </a:prstGeom>
          <a:solidFill>
            <a:srgbClr val="D4FF5B"/>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eaLnBrk="1" hangingPunct="1"/>
            <a:r>
              <a:rPr lang="es-ES" sz="1400" b="1">
                <a:solidFill>
                  <a:srgbClr val="000066"/>
                </a:solidFill>
                <a:latin typeface="Arial" pitchFamily="34" charset="0"/>
              </a:rPr>
              <a:t>Agricultura</a:t>
            </a:r>
          </a:p>
          <a:p>
            <a:pPr eaLnBrk="1" hangingPunct="1"/>
            <a:r>
              <a:rPr lang="es-ES" sz="1400" b="1">
                <a:solidFill>
                  <a:srgbClr val="000066"/>
                </a:solidFill>
                <a:latin typeface="Arial" pitchFamily="34" charset="0"/>
              </a:rPr>
              <a:t> Primaria</a:t>
            </a:r>
          </a:p>
        </p:txBody>
      </p:sp>
      <p:sp>
        <p:nvSpPr>
          <p:cNvPr id="17" name="Text Box 12"/>
          <p:cNvSpPr txBox="1">
            <a:spLocks noChangeArrowheads="1"/>
          </p:cNvSpPr>
          <p:nvPr/>
        </p:nvSpPr>
        <p:spPr bwMode="auto">
          <a:xfrm>
            <a:off x="5056132" y="3213100"/>
            <a:ext cx="1346200" cy="304800"/>
          </a:xfrm>
          <a:prstGeom prst="rect">
            <a:avLst/>
          </a:prstGeom>
          <a:solidFill>
            <a:srgbClr val="B0B6EE"/>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eaLnBrk="1" hangingPunct="1"/>
            <a:r>
              <a:rPr lang="es-ES" sz="1400" b="1" dirty="0">
                <a:solidFill>
                  <a:schemeClr val="bg2">
                    <a:lumMod val="95000"/>
                    <a:lumOff val="5000"/>
                  </a:schemeClr>
                </a:solidFill>
                <a:effectLst>
                  <a:outerShdw blurRad="38100" dist="38100" dir="2700000" algn="tl">
                    <a:srgbClr val="FFFFFF"/>
                  </a:outerShdw>
                </a:effectLst>
                <a:latin typeface="Arial" pitchFamily="34" charset="0"/>
              </a:rPr>
              <a:t>Agroindustria</a:t>
            </a:r>
          </a:p>
        </p:txBody>
      </p:sp>
      <p:sp>
        <p:nvSpPr>
          <p:cNvPr id="18" name="Rectangle 13"/>
          <p:cNvSpPr>
            <a:spLocks noChangeArrowheads="1"/>
          </p:cNvSpPr>
          <p:nvPr/>
        </p:nvSpPr>
        <p:spPr bwMode="auto">
          <a:xfrm>
            <a:off x="2824107" y="2133600"/>
            <a:ext cx="3744912" cy="2303463"/>
          </a:xfrm>
          <a:prstGeom prst="rect">
            <a:avLst/>
          </a:prstGeom>
          <a:noFill/>
          <a:ln w="9525">
            <a:solidFill>
              <a:srgbClr val="EAEAEA"/>
            </a:solid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nchor="ctr"/>
          <a:lstStyle/>
          <a:p>
            <a:endParaRPr lang="en-US"/>
          </a:p>
        </p:txBody>
      </p:sp>
      <p:sp>
        <p:nvSpPr>
          <p:cNvPr id="19" name="Line 14"/>
          <p:cNvSpPr>
            <a:spLocks noChangeShapeType="1"/>
          </p:cNvSpPr>
          <p:nvPr/>
        </p:nvSpPr>
        <p:spPr bwMode="auto">
          <a:xfrm>
            <a:off x="4336994" y="3357563"/>
            <a:ext cx="576263"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0" name="Line 15"/>
          <p:cNvSpPr>
            <a:spLocks noChangeShapeType="1"/>
          </p:cNvSpPr>
          <p:nvPr/>
        </p:nvSpPr>
        <p:spPr bwMode="auto">
          <a:xfrm flipH="1">
            <a:off x="2031944" y="3357563"/>
            <a:ext cx="792163" cy="0"/>
          </a:xfrm>
          <a:prstGeom prst="line">
            <a:avLst/>
          </a:prstGeom>
          <a:noFill/>
          <a:ln w="57150">
            <a:solidFill>
              <a:schemeClr val="tx1"/>
            </a:solidFill>
            <a:round/>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1" name="Text Box 16"/>
          <p:cNvSpPr txBox="1">
            <a:spLocks noChangeArrowheads="1"/>
          </p:cNvSpPr>
          <p:nvPr/>
        </p:nvSpPr>
        <p:spPr bwMode="auto">
          <a:xfrm>
            <a:off x="23612" y="3117850"/>
            <a:ext cx="1957588" cy="646331"/>
          </a:xfrm>
          <a:prstGeom prst="rect">
            <a:avLst/>
          </a:prstGeom>
          <a:noFill/>
          <a:ln w="9525" cap="rnd">
            <a:noFill/>
            <a:prstDash val="sysDot"/>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algn="ctr" eaLnBrk="1" hangingPunct="1"/>
            <a:r>
              <a:rPr lang="es-ES" b="1" dirty="0">
                <a:solidFill>
                  <a:srgbClr val="EAEAEA"/>
                </a:solidFill>
                <a:latin typeface="Dotum" pitchFamily="34" charset="-127"/>
                <a:ea typeface="Dotum" pitchFamily="34" charset="-127"/>
              </a:rPr>
              <a:t>Encadenamiento</a:t>
            </a:r>
          </a:p>
          <a:p>
            <a:pPr algn="ctr" eaLnBrk="1" hangingPunct="1"/>
            <a:r>
              <a:rPr lang="es-ES" b="1" dirty="0">
                <a:solidFill>
                  <a:srgbClr val="EAEAEA"/>
                </a:solidFill>
                <a:latin typeface="Dotum" pitchFamily="34" charset="-127"/>
                <a:ea typeface="Dotum" pitchFamily="34" charset="-127"/>
              </a:rPr>
              <a:t>Hacia atrás</a:t>
            </a:r>
          </a:p>
        </p:txBody>
      </p:sp>
      <p:sp>
        <p:nvSpPr>
          <p:cNvPr id="22" name="Line 17"/>
          <p:cNvSpPr>
            <a:spLocks noChangeShapeType="1"/>
          </p:cNvSpPr>
          <p:nvPr/>
        </p:nvSpPr>
        <p:spPr bwMode="auto">
          <a:xfrm>
            <a:off x="6569019" y="3357563"/>
            <a:ext cx="5048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3" name="Text Box 18"/>
          <p:cNvSpPr txBox="1">
            <a:spLocks noChangeArrowheads="1"/>
          </p:cNvSpPr>
          <p:nvPr/>
        </p:nvSpPr>
        <p:spPr bwMode="auto">
          <a:xfrm>
            <a:off x="7588194" y="381000"/>
            <a:ext cx="1439862" cy="646331"/>
          </a:xfrm>
          <a:prstGeom prst="rect">
            <a:avLst/>
          </a:prstGeom>
          <a:solidFill>
            <a:srgbClr val="002060"/>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spAutoFit/>
          </a:bodyPr>
          <a:lstStyle/>
          <a:p>
            <a:pPr algn="ctr" eaLnBrk="1" hangingPunct="1"/>
            <a:r>
              <a:rPr lang="es-ES" sz="1200" b="1" dirty="0">
                <a:solidFill>
                  <a:srgbClr val="FFFF00"/>
                </a:solidFill>
                <a:latin typeface="Verdana" pitchFamily="34" charset="0"/>
              </a:rPr>
              <a:t>Sector </a:t>
            </a:r>
          </a:p>
          <a:p>
            <a:pPr algn="ctr" eaLnBrk="1" hangingPunct="1"/>
            <a:r>
              <a:rPr lang="es-ES" sz="1200" b="1" dirty="0">
                <a:solidFill>
                  <a:srgbClr val="FFFF00"/>
                </a:solidFill>
                <a:latin typeface="Verdana" pitchFamily="34" charset="0"/>
              </a:rPr>
              <a:t>Comercio </a:t>
            </a:r>
          </a:p>
          <a:p>
            <a:pPr algn="ctr" eaLnBrk="1" hangingPunct="1"/>
            <a:r>
              <a:rPr lang="es-ES" sz="1200" b="1" dirty="0">
                <a:solidFill>
                  <a:srgbClr val="FFFF00"/>
                </a:solidFill>
                <a:latin typeface="Verdana" pitchFamily="34" charset="0"/>
              </a:rPr>
              <a:t>Internacional</a:t>
            </a:r>
          </a:p>
        </p:txBody>
      </p:sp>
      <p:sp>
        <p:nvSpPr>
          <p:cNvPr id="24" name="Text Box 19"/>
          <p:cNvSpPr txBox="1">
            <a:spLocks noChangeArrowheads="1"/>
          </p:cNvSpPr>
          <p:nvPr/>
        </p:nvSpPr>
        <p:spPr bwMode="auto">
          <a:xfrm>
            <a:off x="7588194" y="2209800"/>
            <a:ext cx="1355725" cy="523220"/>
          </a:xfrm>
          <a:prstGeom prst="rect">
            <a:avLst/>
          </a:prstGeom>
          <a:solidFill>
            <a:srgbClr val="F0FFC5"/>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spAutoFit/>
          </a:bodyPr>
          <a:lstStyle/>
          <a:p>
            <a:pPr algn="ctr" eaLnBrk="1" hangingPunct="1"/>
            <a:r>
              <a:rPr lang="es-ES" sz="1400" b="1" dirty="0">
                <a:solidFill>
                  <a:schemeClr val="bg1">
                    <a:lumMod val="75000"/>
                  </a:schemeClr>
                </a:solidFill>
                <a:latin typeface="Simplified Arabic" pitchFamily="18" charset="-78"/>
                <a:cs typeface="Simplified Arabic" pitchFamily="18" charset="-78"/>
              </a:rPr>
              <a:t>Agroindustria</a:t>
            </a:r>
          </a:p>
          <a:p>
            <a:pPr algn="ctr" eaLnBrk="1" hangingPunct="1"/>
            <a:r>
              <a:rPr lang="es-ES" sz="1400" b="1" dirty="0">
                <a:solidFill>
                  <a:schemeClr val="bg1">
                    <a:lumMod val="75000"/>
                  </a:schemeClr>
                </a:solidFill>
                <a:latin typeface="Simplified Arabic" pitchFamily="18" charset="-78"/>
                <a:cs typeface="Simplified Arabic" pitchFamily="18" charset="-78"/>
              </a:rPr>
              <a:t>Alimentaria</a:t>
            </a:r>
          </a:p>
        </p:txBody>
      </p:sp>
      <p:sp>
        <p:nvSpPr>
          <p:cNvPr id="25" name="Text Box 20"/>
          <p:cNvSpPr txBox="1">
            <a:spLocks noChangeArrowheads="1"/>
          </p:cNvSpPr>
          <p:nvPr/>
        </p:nvSpPr>
        <p:spPr bwMode="auto">
          <a:xfrm>
            <a:off x="7721544" y="3703638"/>
            <a:ext cx="1355725" cy="639762"/>
          </a:xfrm>
          <a:prstGeom prst="rect">
            <a:avLst/>
          </a:prstGeom>
          <a:solidFill>
            <a:srgbClr val="E0F1F2"/>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algn="ctr" eaLnBrk="1" hangingPunct="1"/>
            <a:r>
              <a:rPr lang="es-ES" sz="1200" b="1">
                <a:solidFill>
                  <a:srgbClr val="000066"/>
                </a:solidFill>
                <a:latin typeface="Verdana" pitchFamily="34" charset="0"/>
              </a:rPr>
              <a:t>Agroindustria</a:t>
            </a:r>
          </a:p>
          <a:p>
            <a:pPr algn="ctr" eaLnBrk="1" hangingPunct="1"/>
            <a:r>
              <a:rPr lang="es-ES" sz="1200" b="1">
                <a:solidFill>
                  <a:srgbClr val="000066"/>
                </a:solidFill>
                <a:latin typeface="Verdana" pitchFamily="34" charset="0"/>
              </a:rPr>
              <a:t> para la </a:t>
            </a:r>
          </a:p>
          <a:p>
            <a:pPr algn="ctr" eaLnBrk="1" hangingPunct="1"/>
            <a:r>
              <a:rPr lang="es-ES" sz="1200" b="1">
                <a:solidFill>
                  <a:srgbClr val="000066"/>
                </a:solidFill>
                <a:latin typeface="Verdana" pitchFamily="34" charset="0"/>
              </a:rPr>
              <a:t>Industria</a:t>
            </a:r>
          </a:p>
        </p:txBody>
      </p:sp>
      <p:sp>
        <p:nvSpPr>
          <p:cNvPr id="26" name="Text Box 21"/>
          <p:cNvSpPr txBox="1">
            <a:spLocks noChangeArrowheads="1"/>
          </p:cNvSpPr>
          <p:nvPr/>
        </p:nvSpPr>
        <p:spPr bwMode="auto">
          <a:xfrm>
            <a:off x="7717380" y="4648200"/>
            <a:ext cx="992579" cy="646331"/>
          </a:xfrm>
          <a:prstGeom prst="rect">
            <a:avLst/>
          </a:prstGeom>
          <a:solidFill>
            <a:schemeClr val="accent1">
              <a:lumMod val="50000"/>
            </a:schemeClr>
          </a:solid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algn="ctr" eaLnBrk="1" hangingPunct="1"/>
            <a:r>
              <a:rPr lang="es-ES" sz="1200" b="1" dirty="0">
                <a:solidFill>
                  <a:schemeClr val="accent3">
                    <a:lumMod val="20000"/>
                    <a:lumOff val="80000"/>
                  </a:schemeClr>
                </a:solidFill>
                <a:latin typeface="Verdana" pitchFamily="34" charset="0"/>
              </a:rPr>
              <a:t>Sector </a:t>
            </a:r>
          </a:p>
          <a:p>
            <a:pPr algn="ctr" eaLnBrk="1" hangingPunct="1"/>
            <a:r>
              <a:rPr lang="es-ES" sz="1200" b="1" dirty="0">
                <a:solidFill>
                  <a:schemeClr val="accent3">
                    <a:lumMod val="20000"/>
                    <a:lumOff val="80000"/>
                  </a:schemeClr>
                </a:solidFill>
                <a:latin typeface="Verdana" pitchFamily="34" charset="0"/>
              </a:rPr>
              <a:t>Comercio</a:t>
            </a:r>
          </a:p>
          <a:p>
            <a:pPr algn="ctr" eaLnBrk="1" hangingPunct="1"/>
            <a:r>
              <a:rPr lang="es-ES" sz="1200" b="1" dirty="0">
                <a:solidFill>
                  <a:schemeClr val="accent3">
                    <a:lumMod val="20000"/>
                    <a:lumOff val="80000"/>
                  </a:schemeClr>
                </a:solidFill>
                <a:latin typeface="Verdana" pitchFamily="34" charset="0"/>
              </a:rPr>
              <a:t> Nacional</a:t>
            </a:r>
          </a:p>
        </p:txBody>
      </p:sp>
      <p:sp>
        <p:nvSpPr>
          <p:cNvPr id="27" name="Line 22"/>
          <p:cNvSpPr>
            <a:spLocks noChangeShapeType="1"/>
          </p:cNvSpPr>
          <p:nvPr/>
        </p:nvSpPr>
        <p:spPr bwMode="auto">
          <a:xfrm flipH="1">
            <a:off x="7207194" y="908051"/>
            <a:ext cx="9525" cy="4121150"/>
          </a:xfrm>
          <a:prstGeom prst="line">
            <a:avLst/>
          </a:prstGeom>
          <a:noFill/>
          <a:ln w="57150">
            <a:solidFill>
              <a:schemeClr val="tx1"/>
            </a:solidFill>
            <a:round/>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8" name="Line 23"/>
          <p:cNvSpPr>
            <a:spLocks noChangeShapeType="1"/>
          </p:cNvSpPr>
          <p:nvPr/>
        </p:nvSpPr>
        <p:spPr bwMode="auto">
          <a:xfrm>
            <a:off x="7216719" y="908050"/>
            <a:ext cx="2889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29" name="Line 24"/>
          <p:cNvSpPr>
            <a:spLocks noChangeShapeType="1"/>
          </p:cNvSpPr>
          <p:nvPr/>
        </p:nvSpPr>
        <p:spPr bwMode="auto">
          <a:xfrm>
            <a:off x="7216719" y="2514600"/>
            <a:ext cx="2889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0" name="Line 25"/>
          <p:cNvSpPr>
            <a:spLocks noChangeShapeType="1"/>
          </p:cNvSpPr>
          <p:nvPr/>
        </p:nvSpPr>
        <p:spPr bwMode="auto">
          <a:xfrm>
            <a:off x="7216719" y="3789363"/>
            <a:ext cx="2889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1" name="Line 26"/>
          <p:cNvSpPr>
            <a:spLocks noChangeShapeType="1"/>
          </p:cNvSpPr>
          <p:nvPr/>
        </p:nvSpPr>
        <p:spPr bwMode="auto">
          <a:xfrm>
            <a:off x="7216719" y="5029200"/>
            <a:ext cx="288925" cy="0"/>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2" name="Text Box 29"/>
          <p:cNvSpPr txBox="1">
            <a:spLocks noChangeArrowheads="1"/>
          </p:cNvSpPr>
          <p:nvPr/>
        </p:nvSpPr>
        <p:spPr bwMode="auto">
          <a:xfrm>
            <a:off x="7162800" y="2981980"/>
            <a:ext cx="1957588" cy="646331"/>
          </a:xfrm>
          <a:prstGeom prst="rect">
            <a:avLst/>
          </a:prstGeom>
          <a:noFill/>
          <a:ln w="9525" cap="rnd">
            <a:noFill/>
            <a:prstDash val="sysDot"/>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algn="ctr" eaLnBrk="1" hangingPunct="1"/>
            <a:r>
              <a:rPr lang="es-ES" b="1" dirty="0">
                <a:solidFill>
                  <a:schemeClr val="tx1">
                    <a:lumMod val="20000"/>
                    <a:lumOff val="80000"/>
                  </a:schemeClr>
                </a:solidFill>
                <a:latin typeface="Dotum" pitchFamily="34" charset="-127"/>
                <a:ea typeface="Dotum" pitchFamily="34" charset="-127"/>
              </a:rPr>
              <a:t>Encadenamiento</a:t>
            </a:r>
          </a:p>
          <a:p>
            <a:pPr algn="ctr" eaLnBrk="1" hangingPunct="1"/>
            <a:r>
              <a:rPr lang="es-ES" b="1" dirty="0">
                <a:solidFill>
                  <a:schemeClr val="tx1">
                    <a:lumMod val="20000"/>
                    <a:lumOff val="80000"/>
                  </a:schemeClr>
                </a:solidFill>
                <a:latin typeface="Dotum" pitchFamily="34" charset="-127"/>
                <a:ea typeface="Dotum" pitchFamily="34" charset="-127"/>
              </a:rPr>
              <a:t>Hacia adelante</a:t>
            </a:r>
          </a:p>
        </p:txBody>
      </p:sp>
      <p:sp>
        <p:nvSpPr>
          <p:cNvPr id="33" name="Line 31"/>
          <p:cNvSpPr>
            <a:spLocks noChangeShapeType="1"/>
          </p:cNvSpPr>
          <p:nvPr/>
        </p:nvSpPr>
        <p:spPr bwMode="auto">
          <a:xfrm flipH="1">
            <a:off x="1600144" y="3357563"/>
            <a:ext cx="431800" cy="792162"/>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4" name="Line 32"/>
          <p:cNvSpPr>
            <a:spLocks noChangeShapeType="1"/>
          </p:cNvSpPr>
          <p:nvPr/>
        </p:nvSpPr>
        <p:spPr bwMode="auto">
          <a:xfrm flipH="1" flipV="1">
            <a:off x="1528707" y="2565400"/>
            <a:ext cx="503237" cy="792163"/>
          </a:xfrm>
          <a:prstGeom prst="line">
            <a:avLst/>
          </a:prstGeom>
          <a:noFill/>
          <a:ln w="57150">
            <a:solidFill>
              <a:schemeClr val="tx1"/>
            </a:solidFill>
            <a:round/>
            <a:headEnd/>
            <a:tailEnd type="triangle" w="med" len="me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lstStyle/>
          <a:p>
            <a:endParaRPr lang="en-US"/>
          </a:p>
        </p:txBody>
      </p:sp>
      <p:sp>
        <p:nvSpPr>
          <p:cNvPr id="35" name="Text Box 37"/>
          <p:cNvSpPr txBox="1">
            <a:spLocks noChangeArrowheads="1"/>
          </p:cNvSpPr>
          <p:nvPr/>
        </p:nvSpPr>
        <p:spPr bwMode="auto">
          <a:xfrm>
            <a:off x="3320994" y="6400800"/>
            <a:ext cx="2597150" cy="228600"/>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wrap="none">
            <a:spAutoFit/>
          </a:bodyPr>
          <a:lstStyle/>
          <a:p>
            <a:pPr eaLnBrk="1" hangingPunct="1"/>
            <a:r>
              <a:rPr lang="es-ES" sz="900" dirty="0">
                <a:latin typeface="Arial" pitchFamily="34" charset="0"/>
              </a:rPr>
              <a:t>FUENTE: Adaptado de </a:t>
            </a:r>
            <a:r>
              <a:rPr lang="es-ES" sz="900" dirty="0" err="1">
                <a:latin typeface="Arial" pitchFamily="34" charset="0"/>
              </a:rPr>
              <a:t>Trejos</a:t>
            </a:r>
            <a:r>
              <a:rPr lang="es-ES" sz="900" dirty="0">
                <a:latin typeface="Arial" pitchFamily="34" charset="0"/>
              </a:rPr>
              <a:t> y Santana, 1991 </a:t>
            </a:r>
          </a:p>
        </p:txBody>
      </p:sp>
      <p:pic>
        <p:nvPicPr>
          <p:cNvPr id="36" name="Picture 40" descr="j0283229"/>
          <p:cNvPicPr>
            <a:picLocks noChangeAspect="1" noChangeArrowheads="1" noCrop="1"/>
          </p:cNvPicPr>
          <p:nvPr/>
        </p:nvPicPr>
        <p:blipFill>
          <a:blip r:embed="rId9" cstate="print"/>
          <a:srcRect/>
          <a:stretch>
            <a:fillRect/>
          </a:stretch>
        </p:blipFill>
        <p:spPr bwMode="auto">
          <a:xfrm>
            <a:off x="2897132" y="3933825"/>
            <a:ext cx="1146175" cy="941388"/>
          </a:xfrm>
          <a:prstGeom prst="rect">
            <a:avLst/>
          </a:prstGeom>
          <a:noFill/>
          <a:effectLst>
            <a:outerShdw blurRad="76200" dir="18900000" sy="23000" kx="-1200000" algn="bl" rotWithShape="0">
              <a:prstClr val="black">
                <a:alpha val="20000"/>
              </a:prstClr>
            </a:outerShdw>
          </a:effectLst>
          <a:scene3d>
            <a:camera prst="isometricOffAxis1Right"/>
            <a:lightRig rig="threePt" dir="t"/>
          </a:scene3d>
          <a:sp3d>
            <a:bevelT w="165100" prst="coolSlant"/>
          </a:sp3d>
        </p:spPr>
      </p:pic>
      <p:pic>
        <p:nvPicPr>
          <p:cNvPr id="37" name="Picture 2" descr="http://t2.gstatic.com/images?q=tbn:ANd9GcQTdaOyVD0DAMmYG8BXGt_oMGCZCHuTdx-urBpxCCNYbHpjepcKwYl2bx9ifA"/>
          <p:cNvPicPr>
            <a:picLocks noChangeAspect="1" noChangeArrowheads="1"/>
          </p:cNvPicPr>
          <p:nvPr/>
        </p:nvPicPr>
        <p:blipFill>
          <a:blip r:embed="rId10" cstate="print"/>
          <a:stretch>
            <a:fillRect/>
          </a:stretch>
        </p:blipFill>
        <p:spPr bwMode="auto">
          <a:xfrm>
            <a:off x="3625794" y="4800600"/>
            <a:ext cx="1166632" cy="1123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a:sp3d>
            <a:bevelT w="165100" prst="coolSlant"/>
          </a:sp3d>
        </p:spPr>
      </p:pic>
      <p:pic>
        <p:nvPicPr>
          <p:cNvPr id="38" name="Picture 4" descr="D:\imagesCALXGPUQ.jpg"/>
          <p:cNvPicPr>
            <a:picLocks noChangeAspect="1" noChangeArrowheads="1"/>
          </p:cNvPicPr>
          <p:nvPr/>
        </p:nvPicPr>
        <p:blipFill>
          <a:blip r:embed="rId11" cstate="print">
            <a:lum bright="-21000"/>
          </a:blip>
          <a:srcRect/>
          <a:stretch>
            <a:fillRect/>
          </a:stretch>
        </p:blipFill>
        <p:spPr bwMode="auto">
          <a:xfrm>
            <a:off x="4997394" y="3886200"/>
            <a:ext cx="1576148" cy="1171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prstMaterial="matte">
            <a:bevelT w="222250" prst="coolSlant"/>
            <a:bevelB w="165100" prst="coolSlant"/>
          </a:sp3d>
        </p:spPr>
      </p:pic>
      <p:pic>
        <p:nvPicPr>
          <p:cNvPr id="39" name="Picture 11" descr="D:\imagesCAL1X56K.jpg"/>
          <p:cNvPicPr>
            <a:picLocks noChangeAspect="1" noChangeArrowheads="1"/>
          </p:cNvPicPr>
          <p:nvPr/>
        </p:nvPicPr>
        <p:blipFill>
          <a:blip r:embed="rId12" cstate="print">
            <a:lum bright="-16000"/>
          </a:blip>
          <a:srcRect/>
          <a:stretch>
            <a:fillRect/>
          </a:stretch>
        </p:blipFill>
        <p:spPr bwMode="auto">
          <a:xfrm rot="713204">
            <a:off x="7759837" y="5334000"/>
            <a:ext cx="1436949" cy="1076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0" name="Picture 15" descr="http://t2.gstatic.com/images?q=tbn:ANd9GcTfjaOWQGduEOHPncA5fFTrnmE82ARaGnX_3H323nA7WPPy3R9dS687ol3j"/>
          <p:cNvPicPr>
            <a:picLocks noChangeAspect="1" noChangeArrowheads="1"/>
          </p:cNvPicPr>
          <p:nvPr/>
        </p:nvPicPr>
        <p:blipFill>
          <a:blip r:embed="rId13" cstate="print">
            <a:lum bright="-31000"/>
          </a:blip>
          <a:srcRect/>
          <a:stretch>
            <a:fillRect/>
          </a:stretch>
        </p:blipFill>
        <p:spPr bwMode="auto">
          <a:xfrm>
            <a:off x="107504" y="4984203"/>
            <a:ext cx="1085850" cy="1181101"/>
          </a:xfrm>
          <a:prstGeom prst="rect">
            <a:avLst/>
          </a:prstGeom>
          <a:noFill/>
          <a:scene3d>
            <a:camera prst="isometricOffAxis1Right"/>
            <a:lightRig rig="threePt" dir="t"/>
          </a:scene3d>
          <a:sp3d>
            <a:bevelT w="165100" prst="coolSlant"/>
          </a:sp3d>
        </p:spPr>
      </p:pic>
      <p:pic>
        <p:nvPicPr>
          <p:cNvPr id="41" name="Picture 23" descr="http://t3.gstatic.com/images?q=tbn:ANd9GcSpYzaGRRfQDKhUbWRe3dAML4HWQju-GBoNlb93uwfxwyNYgrQPzDF6cNHmfA"/>
          <p:cNvPicPr>
            <a:picLocks noChangeAspect="1" noChangeArrowheads="1"/>
          </p:cNvPicPr>
          <p:nvPr/>
        </p:nvPicPr>
        <p:blipFill>
          <a:blip r:embed="rId14" cstate="print">
            <a:lum bright="-11000"/>
          </a:blip>
          <a:srcRect/>
          <a:stretch>
            <a:fillRect/>
          </a:stretch>
        </p:blipFill>
        <p:spPr bwMode="auto">
          <a:xfrm>
            <a:off x="1691680" y="304800"/>
            <a:ext cx="1408157" cy="1396223"/>
          </a:xfrm>
          <a:prstGeom prst="rect">
            <a:avLst/>
          </a:prstGeom>
          <a:noFill/>
          <a:effectLst>
            <a:outerShdw blurRad="152400" dist="317500" dir="5400000" sx="90000" sy="-19000" rotWithShape="0">
              <a:prstClr val="black">
                <a:alpha val="15000"/>
              </a:prstClr>
            </a:outerShdw>
          </a:effectLst>
          <a:scene3d>
            <a:camera prst="isometricOffAxis2Left"/>
            <a:lightRig rig="threePt" dir="t"/>
          </a:scene3d>
          <a:sp3d>
            <a:bevelT w="165100" prst="coolSlant"/>
            <a:bevelB w="165100" prst="coolSlant"/>
          </a:sp3d>
        </p:spPr>
      </p:pic>
      <p:sp>
        <p:nvSpPr>
          <p:cNvPr id="42" name="AutoShape 25" descr="data:image/jpg;base64,/9j/4AAQSkZJRgABAQAAAQABAAD/2wBDAAkGBwgHBgkIBwgKCgkLDRYPDQwMDRsUFRAWIB0iIiAdHx8kKDQsJCYxJx8fLT0tMTU3Ojo6Iys/RD84QzQ5Ojf/2wBDAQoKCg0MDRoPDxo3JR8lNzc3Nzc3Nzc3Nzc3Nzc3Nzc3Nzc3Nzc3Nzc3Nzc3Nzc3Nzc3Nzc3Nzc3Nzc3Nzc3Nzf/wAARCACNALkDASIAAhEBAxEB/8QAHAAAAQUBAQEAAAAAAAAAAAAAAAMEBQYHAQII/8QAPBAAAgEDAwEGBQMDAgMJAAAAAQIDAAQRBRIhMQYTIkFRYRRxgZGhBzJCI7HRUsFigvAVFyQzQ3KS4fH/xAAaAQADAQEBAQAAAAAAAAAAAAAAAgMBBAUG/8QAJhEAAgICAgICAgIDAAAAAAAAAAECEQMSITEEURNBYcFCcYGx8P/aAAwDAQACEQMRAD8A3GiiigAooooAKKKKACiiigAoorhOKAO0Ui8wFN5bkDoaj8+PbWxtWPqKYpcEtgHj3p0kgPmKsuVaFFKK4K7QAUUUUAFFFFABRRRQAUUUUAFcJrtNbucRITmgD3LcJH1P5plLqqIccVX9Vv5zHvgBYc/3qoT61LJOVBZTnHI4qbmhWzSv+3IQPEwri6/bsMhulZyplDMJbmNUIznvFz/eo+51Fre6SK2laRG/c5Iwp+fQ59qFmiZbNej1aF+jU6juUfo1ZFbavcJJk4wffk1adJ1jLgSyKB6781qyJmpl6DA03vJ1hQsxwB70jY3ImTOfzUR2pndLJwOhNTzt68FsSTkNNU7QRW0bSGTwZ/3qKsu00VwhCzrnnJJ6DH/7WZ9oL+9SZu4leMZ/i2KrsGpXcDsS2d3Xyz7GvIy+HKf3yejCeJcUfQtvqPxCiWNQ2eQN3l6kU9t9QUylCWPH5rLeyOuiWPaXbf1kPr6j71o+lTxBRM7KCR6fb51HwvNzeLkeKacl9EfJ8ZJbRLJZzbxg/mnVRljy4ILkE9X61JE19JdpM887RXgtgcUmZiPKtoG6F6KRWRj5cV7D+tFMLPdFcBzXaw0KKKKAOHpVc7S3jWtq7L18qsZ6VCa5aLdRiORcozgHmsYGL692juOdgi3eIZYE+3TNVG47S3qggyRZPRQlWHtXoFz8U5to2KZIwT0NQFp2Ovb242RuscMcPe3FxMpVIjnG3nk8lRn3J6CkfxiuiRtb671EtJapHCpZUWNssxYgdWOAASc+2fanl1rtva9rX7+wEekpcdz3TlwdobYXznJPBJA4zkU30PTjZ2UsE7rKZHJbGSpHQdRyPpTq90pNWvLR7maZVjIVihyxUnoM55BOahvDdoVNXRb/ANUbS20js7a32kqlu8lwq7oVDB0ZSRknOOmfrUJ+m09zrl7cWdxPcDMBkjnRMiJl/wBXsRx71ZO2XwKaCnZwRXc1vDBHB8QFztZQCrZPG7GOODg46c017Bw6f2djmktTc3F1OgRiwCKF6njp1HvTqUFwVdWaBpyXVtHaJcEPIY8u6DCk5+Q8sU41uwNzasUJJPUV60qZrq0G9GRkf9rddvlmpZR4aq1suTU9XaMV1zs6Q7bkIUk4JHXHpVPutAmjfiPI69K+jr7ToLyMpMOPLjpUBcdj43ZmXu29M+f0rmeOafJVSi+zKuyej3HxHhQ5P9q1vRNOkjgXveCB6c0607QIbPDMo3Y5walkhjj5FccvCnky7dFsvkrTVHmCLu15Oa9uwwfFXJWIBpBic4wc/KvZx41GNI4JN2NL3XLGxuIoLiYrLLu2KI3fO3r+0HH1r1p+s2epxu9k5cI7RtujZSGGMjDAHzH3rB/1jN5b9rJ1glnEJRBySFXI3Hpx5+lef0m1G+XVnWC6iWW5j2KbqQmNDuHO3OWPoAR8xRtyVWO1S7o3m/1W205FNxJhpG2xRKNzyN6Ko5JrthqDXVsZZoHt3RmWSKRgSmPUg46YP1qINhHp9jfXkEjXuqG2kPxEpDO7BSQoA/auceFcD59axXTtU1TXd66ld3Um1ljVFBVcquDkDjdgAZOT4TTSlRzyf0j6RRzxS6nIqm6Hrtrb9nNNknuGndkERIbczMOD09KtNncxXEYkhYsrdCQQfzWSoaLY6ooopRwpCWMMVyOjZpeuEUAUnXtJZ2cxw7hkniqkbK7h+OVYnjDwbeSPGdynH2B+1a5NbrIOQKjLvSUk5IH1FRnjsRxMe1m11Bp43s1iZDBGCrEqQwQAjA9x+aW0ewnuAO9MCSA/tZmH5rRJ9CiUkkqPak4dCty4KmMt09DUHhsEqdkHdxTajHexFR/WlSQHkhmUkZx5eE/2p/o2jQROrTEAefXFONVgsNDjFxdzFSx8ES8vIR/p8/r5UhEuqX6RnXIpLXS522IsUhEvP7e9YYOD7Y9+uaSSePsxyi3S5ZalvrS1YqZO9lPVIVLt+On1qSt5e9jDd2yD0bGfwTVJmvLTsnPuhu7OOyLhZrVpQNv/ABp79MqevUc9bhp+oWuoQCaznimRuhjcMPxXRizbPVjr+xp2h1NtNsHliXdJg7F9T0A+pIFNez+o3IZrDU23X0UCSsR0cHIyPqCPtUXrcsmp9pbOwhWTu4nMruEJTKjwqT05Jz/y14uLnULLXbe4uAsynEDpFAwdEY5D9eRkDI98+Vc2eeT5rinUf32Xio602SNrfX+sNcvauIYIZWiTA5cqcMfvkD5U4tJNVigkF0ySDIEbhdrfUZI+v4qIs7g6LdX1lcQ3BsriZpobiKMt3ZY5ZGAyRgkkHpg+opXRoI9P7ya2a5NiihQs7Endk5I3cjqOPao76zvlyb9/X+qNq1+BPTdS1GXs9p+oG5WWR9nexkHLgkA4I6EdfpScVvINYntbW4kZIYldy/O0tkqv25+oplo4m0zRNEuo4Z8INlxbtGdzKxxuA65U8+4JpzLcy6V2iurkwSz2t1GqzrGMvGV/awHVgQcHHIwKjFZXFpt1/noZuN+xlqEUV5KLXWIYJoJpBCZFTZJEzcKepDAnA9iRUI36dta6hJ8HOsEf8doGcf8Axz1FWySK21S4j+FWTu1dZXdkYZ2nIHPuAfpjzqUmO5nckAAeRq+DLTax3X/ezX+TOtR0HVLHUIhbX73EbxSB2llA27lZQRhck5wc+1Vh+z/aRRJEbRZzNHxLbSZKyYA3ckHkLz67j61qFx/4m6cs3GcL7j/o0pa2jbucEHmrLPksyUYsrP6d6drOmYtr60+HgMeQMghGyeMZznkfatT09W2jJB+lMbG23EZGT64qahjEaAV1Y7lyyMqXCFKKKKsIFFFI3D7E64J4FY3Ss1KxlqerR2h7tcNJ558qRi1Deu535Izk8Yqldp9QaK4jJJyzbW+YNPdOvxJahmZV8JGWPGa4s+fWNopjjcqLDe3myB5XVgqfubg8VXNf1yPR4/inw8pykUQP/mN/geZ8qcNqC7W8SncoIwwzk8Y/eT/aqNYwt2q7QSt3wFtBmGEk/tjXq2D1JIz9vSoYMznbJefJ4ILXt8IW0e51XU9VmuxbC8v2UbJZABHb+nXgD0Hr6mrKvZC6vM3mu6lPdzxjvBFHIUx8j18vLFc0i/gTda2sSxRQOVdOpIP8icHJz51ZIZ5NhVyd6+FgPI+RPPp5mqRyRbqRz+P4NR3m7f7Ijs4lteS3un3Ucct5b4e3nnRXkaFslMkjqCCp/wDb71zsrdNpOvz6S/ht7hWnt18o2ziRB7ZwwHo1N2VrDtZp1zERslE0EmD/AB8LLn65+9eu1+2y1zSr5PCwvEBP/DIpB/IFSclFSjD+PKO9R6ddnvtDqF/bXOsJZzGKWOziePacYYzEZ+oGKdS6jJe63baa87wXNv3onCHaZYyh2SJ7Zz8iKU1w23eXks1rDKVsVY71zvwXIU88jKg4ppaXdteXdlNNbwjUFg7yUY8SK6bsof8ASSCPmCK7Yy3W3s4JKpO39/sZveX0eiwyi9u5Z31T4XPegMYxKVxnHUgAZqVuLi5m1Kz0qW4uLOJopZSDKDJMysMKHHoDnjnGPSo7uoJtIuI9RsYUaJ5J0tu68BbLESA5O7PBz6k9KeGKxvBptvcWsLWstqZ2UjgNhCCvp+5qaqFS+rGl7q0gWwSJ9TIjvWSaFyqzY7pm2ZB5xgHk55o1PVXFvpUUl7GJXhe6knTxZRQdikgfyYrnj+JrmmXts9npax2dvC6TfEFVTHcxN4Q6/wDEd4GfnTq0gWC61MaRDaWiWhCOWQlpCR3nXI2L4j08yT5UvLFt+x7pd4dS1OB7eTNvNp/ehc8B94B+o5FTElgzqVKZVhg/71VUtrRb+xuYdPhitJI2meYxbzG8hDYIyNqnJJb1A6VehcRhlTJy3TimjFPs6cUpU0yHj0VwTnHOeT8gP9qewaWinLn6CnyyIwypGM4pQU8ccV0VcmeI4kjXCAAV7ooqgoUUUUAFMtQLAKF9Oae02vo98eQMkUmRXFjR7Mq/UBSvdsD0lVjjHr8q52auC1u6hiGXnrjqPYj09RUz2z0t7uzMcIzIeFUDqciq/wBn4mjuJUx1HA+VeVlTeL+i0eMtkvOPiIUQyhFYFQwl4OPmwHl5Z+tREGmabpc6GGzgXjKSIGByQcEHjPQ1PKJAC43AhwxwW4z6nA9fNs/KmV9bby3AJIOSvPIOeoz6nqxNefinOHC6OvyMUZxtogNBv3XWpBKcgytBLwOhG5T9sj/lFX+zDPB3TZG3+kx+nBHQDqOgJxWdGzki125aMHbJbCU8dCp4P3x960SynBs1uSdv9Pa7HPz6/fpivScG2pI4sUqTixG27OaeHe7ugsk+/wARbIOQPn7Ua1Y2eqyxd+UaKPH9JmyODxWa6pqlzrnfoL6SNI5igVF42k5YjB4bPGeeKjoLONLw77u8aEJ4iZA2Cf5YOB/ivVxwxqPK5ZCcpXwzYX06KVSHUHcgQ5zygJ4+XJ+9eU0qCOZZkXEkaFIm841OMge3FZjpuuXWkaixn1e9FsrvbJvUSEADwkqSeeV9eprV9Dhv00i0TV3SW/WMCd4/2s3qOB7eVXiodJEqsYwaNDbwyCHwyScs/J88458smi00a2tI2WFArMu0sCeF/wBIyeB7DFTndcdK8mKm1j6DUjrXS7NMK8SmMxiIgj/0xyF+QNe7rS9MuZ2ublRMoXxkceHrhsHkZPANPZUMcLMFyR5etMJJ5Y3aBbcF5wQiqQOgP7j5VyeS4xXBXHC+xC+s4b29E8cPfiLAjbqvqVI3DPQdeKkGucl2Yosm4sZQeIvXg+30qvSXen2lxBErvp8quqSwQKNu5gOox5/6vcGnMF6O/vYrCzluZEKytIY+GJ4CluBkAdOuMV5jzSOpY0icjnAlLJNMY153kAoWPkfxwPWpO0vpf23ERXPTb4gfrVRmuY8m3tLpUgIMk0ca+IAt4tuOmeeucc1I2l7AHLG9kZFwqNkY+ROME5quLOzJQLepBGRXajtNuN8a95kSN+4e/tUjXfGWysg1QUUUUxgVwjNdooAjb2xLyKycgHOPT/NVubQ/hL34mBf6JblccqfP6VdqTkiWQYYdfQ4qMsEZWNsyotYgFwFB48J/x4f7VyWyZypZeTgEsCT09W5+2BVpNhATyje/jb/NcFhbgYVCB7Ma5V4KTLPPaop7aNlmdUy7R7Bx5Zzj74r3rEDaP2XvZJNokeFlRCeeR+cdcVdI4Uj/AGKAao/6rQ3J0dprYqSit4WXOcjmuzHiUas57Mg7L3Clru1dJO+SRncqOADx1z1qSuhawRtOsT/0hvwrAlsckcN581U7a/s0u734q5u7ZXRObTBZmAAIbJ48z868R3+lAOXudWlmwe6DOgU+m4enrV04VTQlSu0STaja6mJO7VoS04bBTcANgB8+hx71r/YjtXLrEMUN/bd0xi/p3CsCszDqMfxYAZx54NfPtiJm2IkhhBOd5AzjAHn86sOj6tf6BfQ3MEj3awOwUnAWMyLtzj1+fFJKSVUNGFuz6S2qB1o2L61jy/qdqti6w3aWs0jYG1iSVOeeVIHP44qbH6lnu7eabSjDDMMxu0o8WOuB1zweuKX5kXWFs0S4gR4SCT5HjyqDvbSR3lMeZWVcxSDarRn2J8/xVR/71o0PetbQ/DsdqEl1z55ztIPFSNt2j7y4HxFgIlfapZLkhckZUHI67eRXPmlsrGjBpjl7y3htLl7e6nWbPeJJMcKcAD0HhyKbXd3PbWU18dTRbnhTDEhkQgHyHBLEHyxU00ZeO3e3txJJAQIpZBuCqeOvy86ZLY26yTpZ6fE16koeeRYwAxJzkk+oHlXnOLRSxK2nsTqMUmm3VvHP3W2WR4h3jAtkZIxzkE8/7UqbmSHFpMO/s1cvLNGmFiOd3OOmfI5rxqFi+sxDUbi03CEZWMnDvg+eD049/pUrp8NupNtEkloHTLqVJy2MZOfPH3pscZNmNqib05wxjVZ94ChuRyalh0plaI5KblTah4I8vlT6vVxqonLLsKKKKoYFFFFABRRRQAUUUUAFR+tWC6jYS27fyXFSFGKAPmrtbpF1o9/J39vFcRKoEYmPCgfIVV7i/V4ZENnZpuBAKk5H4r6g7Q9nLLWYHW4t1kYjA3Vifav9P5tPkd7ewLJ6q2eKxjKmUHTw6uhypAz0Y5/HPlU9Yo18l1YxOqtcxbUJJILAghc8AZI8h6Z86hJrK4tZyz2rxbRgZz1zSthO4u4DyAJEGSeQM/8AXSklzyPDjgkbOwfVbdGhTF5D4ZEdMb+fLPngYx148zxTAvco9rDMGCxhgowQOhB6+fHTj5VsGp6ZG0Ml9bx7d5zcqq9T5P8A5+/rTR+ziakh3Li5xgzBdwb0Djz4xz196jvTqjo0+7MwvpX1p7XvYjGYY0hTaf4KACeR5+QHqa0LsHoeo6jcE3UsjwGczMGGAxxjd09MfKpfQP09IuS11boni528q3uP/utP0rTYNOt1ihQDHpTwUn30Sm4pcPkRj0sQwd3BIy8cg8j3+9N30mNJd8URiUjMgTqxxgZ61O0UzxRZHZkBFo8auFRJY7fH7EJGWznPrUhDavsKSkMuc+IZp99KKI4ooNmcRFQYUAD0Ar1RRVRQooooAKKKKACiiigAooooAKKKKACkpoI5l2yIrD3FK0UAQF/2R0i+Dd9aqSfMVDt+muhkki3GT6npV3oxWUbbRE22iwQAZ58ODnz9acWul2tquyGMKo6D0p9RWar0bvL2cCgDA6eldoophQooooAKKKKACiiigAooooA//9k="/>
          <p:cNvSpPr>
            <a:spLocks noChangeAspect="1" noChangeArrowheads="1"/>
          </p:cNvSpPr>
          <p:nvPr/>
        </p:nvSpPr>
        <p:spPr bwMode="auto">
          <a:xfrm>
            <a:off x="76200" y="-563563"/>
            <a:ext cx="1543050" cy="1181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 name="AutoShape 27" descr="data:image/jpg;base64,/9j/4AAQSkZJRgABAQAAAQABAAD/2wBDAAkGBwgHBgkIBwgKCgkLDRYPDQwMDRsUFRAWIB0iIiAdHx8kKDQsJCYxJx8fLT0tMTU3Ojo6Iys/RD84QzQ5Ojf/2wBDAQoKCg0MDRoPDxo3JR8lNzc3Nzc3Nzc3Nzc3Nzc3Nzc3Nzc3Nzc3Nzc3Nzc3Nzc3Nzc3Nzc3Nzc3Nzc3Nzc3Nzf/wAARCACNALkDASIAAhEBAxEB/8QAHAAAAQUBAQEAAAAAAAAAAAAAAAMEBQYHAQII/8QAPBAAAgEDAwEGBQMDAgMJAAAAAQIDAAQRBRIhMQYTIkFRYRRxgZGhBzJCI7HRUsFigvAVFyQzQ3KS4fH/xAAaAQADAQEBAQAAAAAAAAAAAAAAAgMBBAUG/8QAJhEAAgICAgICAgIDAAAAAAAAAAECEQMSITEEURNBYcFCcYGx8P/aAAwDAQACEQMRAD8A3GiiigAooooAKKKKACiiigAoorhOKAO0Ui8wFN5bkDoaj8+PbWxtWPqKYpcEtgHj3p0kgPmKsuVaFFKK4K7QAUUUUAFFFFABRRRQAUUUUAFcJrtNbucRITmgD3LcJH1P5plLqqIccVX9Vv5zHvgBYc/3qoT61LJOVBZTnHI4qbmhWzSv+3IQPEwri6/bsMhulZyplDMJbmNUIznvFz/eo+51Fre6SK2laRG/c5Iwp+fQ59qFmiZbNej1aF+jU6juUfo1ZFbavcJJk4wffk1adJ1jLgSyKB6781qyJmpl6DA03vJ1hQsxwB70jY3ImTOfzUR2pndLJwOhNTzt68FsSTkNNU7QRW0bSGTwZ/3qKsu00VwhCzrnnJJ6DH/7WZ9oL+9SZu4leMZ/i2KrsGpXcDsS2d3Xyz7GvIy+HKf3yejCeJcUfQtvqPxCiWNQ2eQN3l6kU9t9QUylCWPH5rLeyOuiWPaXbf1kPr6j71o+lTxBRM7KCR6fb51HwvNzeLkeKacl9EfJ8ZJbRLJZzbxg/mnVRljy4ILkE9X61JE19JdpM887RXgtgcUmZiPKtoG6F6KRWRj5cV7D+tFMLPdFcBzXaw0KKKKAOHpVc7S3jWtq7L18qsZ6VCa5aLdRiORcozgHmsYGL692juOdgi3eIZYE+3TNVG47S3qggyRZPRQlWHtXoFz8U5to2KZIwT0NQFp2Ovb242RuscMcPe3FxMpVIjnG3nk8lRn3J6CkfxiuiRtb671EtJapHCpZUWNssxYgdWOAASc+2fanl1rtva9rX7+wEekpcdz3TlwdobYXznJPBJA4zkU30PTjZ2UsE7rKZHJbGSpHQdRyPpTq90pNWvLR7maZVjIVihyxUnoM55BOahvDdoVNXRb/ANUbS20js7a32kqlu8lwq7oVDB0ZSRknOOmfrUJ+m09zrl7cWdxPcDMBkjnRMiJl/wBXsRx71ZO2XwKaCnZwRXc1vDBHB8QFztZQCrZPG7GOODg46c017Bw6f2djmktTc3F1OgRiwCKF6njp1HvTqUFwVdWaBpyXVtHaJcEPIY8u6DCk5+Q8sU41uwNzasUJJPUV60qZrq0G9GRkf9rddvlmpZR4aq1suTU9XaMV1zs6Q7bkIUk4JHXHpVPutAmjfiPI69K+jr7ToLyMpMOPLjpUBcdj43ZmXu29M+f0rmeOafJVSi+zKuyej3HxHhQ5P9q1vRNOkjgXveCB6c0607QIbPDMo3Y5walkhjj5FccvCnky7dFsvkrTVHmCLu15Oa9uwwfFXJWIBpBic4wc/KvZx41GNI4JN2NL3XLGxuIoLiYrLLu2KI3fO3r+0HH1r1p+s2epxu9k5cI7RtujZSGGMjDAHzH3rB/1jN5b9rJ1glnEJRBySFXI3Hpx5+lef0m1G+XVnWC6iWW5j2KbqQmNDuHO3OWPoAR8xRtyVWO1S7o3m/1W205FNxJhpG2xRKNzyN6Ko5JrthqDXVsZZoHt3RmWSKRgSmPUg46YP1qINhHp9jfXkEjXuqG2kPxEpDO7BSQoA/auceFcD59axXTtU1TXd66ld3Um1ljVFBVcquDkDjdgAZOT4TTSlRzyf0j6RRzxS6nIqm6Hrtrb9nNNknuGndkERIbczMOD09KtNncxXEYkhYsrdCQQfzWSoaLY6ooopRwpCWMMVyOjZpeuEUAUnXtJZ2cxw7hkniqkbK7h+OVYnjDwbeSPGdynH2B+1a5NbrIOQKjLvSUk5IH1FRnjsRxMe1m11Bp43s1iZDBGCrEqQwQAjA9x+aW0ewnuAO9MCSA/tZmH5rRJ9CiUkkqPak4dCty4KmMt09DUHhsEqdkHdxTajHexFR/WlSQHkhmUkZx5eE/2p/o2jQROrTEAefXFONVgsNDjFxdzFSx8ES8vIR/p8/r5UhEuqX6RnXIpLXS522IsUhEvP7e9YYOD7Y9+uaSSePsxyi3S5ZalvrS1YqZO9lPVIVLt+On1qSt5e9jDd2yD0bGfwTVJmvLTsnPuhu7OOyLhZrVpQNv/ABp79MqevUc9bhp+oWuoQCaznimRuhjcMPxXRizbPVjr+xp2h1NtNsHliXdJg7F9T0A+pIFNez+o3IZrDU23X0UCSsR0cHIyPqCPtUXrcsmp9pbOwhWTu4nMruEJTKjwqT05Jz/y14uLnULLXbe4uAsynEDpFAwdEY5D9eRkDI98+Vc2eeT5rinUf32Xio602SNrfX+sNcvauIYIZWiTA5cqcMfvkD5U4tJNVigkF0ySDIEbhdrfUZI+v4qIs7g6LdX1lcQ3BsriZpobiKMt3ZY5ZGAyRgkkHpg+opXRoI9P7ya2a5NiihQs7Endk5I3cjqOPao76zvlyb9/X+qNq1+BPTdS1GXs9p+oG5WWR9nexkHLgkA4I6EdfpScVvINYntbW4kZIYldy/O0tkqv25+oplo4m0zRNEuo4Z8INlxbtGdzKxxuA65U8+4JpzLcy6V2iurkwSz2t1GqzrGMvGV/awHVgQcHHIwKjFZXFpt1/noZuN+xlqEUV5KLXWIYJoJpBCZFTZJEzcKepDAnA9iRUI36dta6hJ8HOsEf8doGcf8Axz1FWySK21S4j+FWTu1dZXdkYZ2nIHPuAfpjzqUmO5nckAAeRq+DLTax3X/ezX+TOtR0HVLHUIhbX73EbxSB2llA27lZQRhck5wc+1Vh+z/aRRJEbRZzNHxLbSZKyYA3ckHkLz67j61qFx/4m6cs3GcL7j/o0pa2jbucEHmrLPksyUYsrP6d6drOmYtr60+HgMeQMghGyeMZznkfatT09W2jJB+lMbG23EZGT64qahjEaAV1Y7lyyMqXCFKKKKsIFFFI3D7E64J4FY3Ss1KxlqerR2h7tcNJ558qRi1Deu535Izk8Yqldp9QaK4jJJyzbW+YNPdOvxJahmZV8JGWPGa4s+fWNopjjcqLDe3myB5XVgqfubg8VXNf1yPR4/inw8pykUQP/mN/geZ8qcNqC7W8SncoIwwzk8Y/eT/aqNYwt2q7QSt3wFtBmGEk/tjXq2D1JIz9vSoYMznbJefJ4ILXt8IW0e51XU9VmuxbC8v2UbJZABHb+nXgD0Hr6mrKvZC6vM3mu6lPdzxjvBFHIUx8j18vLFc0i/gTda2sSxRQOVdOpIP8icHJz51ZIZ5NhVyd6+FgPI+RPPp5mqRyRbqRz+P4NR3m7f7Ijs4lteS3un3Ucct5b4e3nnRXkaFslMkjqCCp/wDb71zsrdNpOvz6S/ht7hWnt18o2ziRB7ZwwHo1N2VrDtZp1zERslE0EmD/AB8LLn65+9eu1+2y1zSr5PCwvEBP/DIpB/IFSclFSjD+PKO9R6ddnvtDqF/bXOsJZzGKWOziePacYYzEZ+oGKdS6jJe63baa87wXNv3onCHaZYyh2SJ7Zz8iKU1w23eXks1rDKVsVY71zvwXIU88jKg4ppaXdteXdlNNbwjUFg7yUY8SK6bsof8ASSCPmCK7Yy3W3s4JKpO39/sZveX0eiwyi9u5Z31T4XPegMYxKVxnHUgAZqVuLi5m1Kz0qW4uLOJopZSDKDJMysMKHHoDnjnGPSo7uoJtIuI9RsYUaJ5J0tu68BbLESA5O7PBz6k9KeGKxvBptvcWsLWstqZ2UjgNhCCvp+5qaqFS+rGl7q0gWwSJ9TIjvWSaFyqzY7pm2ZB5xgHk55o1PVXFvpUUl7GJXhe6knTxZRQdikgfyYrnj+JrmmXts9npax2dvC6TfEFVTHcxN4Q6/wDEd4GfnTq0gWC61MaRDaWiWhCOWQlpCR3nXI2L4j08yT5UvLFt+x7pd4dS1OB7eTNvNp/ehc8B94B+o5FTElgzqVKZVhg/71VUtrRb+xuYdPhitJI2meYxbzG8hDYIyNqnJJb1A6VehcRhlTJy3TimjFPs6cUpU0yHj0VwTnHOeT8gP9qewaWinLn6CnyyIwypGM4pQU8ccV0VcmeI4kjXCAAV7ooqgoUUUUAFMtQLAKF9Oae02vo98eQMkUmRXFjR7Mq/UBSvdsD0lVjjHr8q52auC1u6hiGXnrjqPYj09RUz2z0t7uzMcIzIeFUDqciq/wBn4mjuJUx1HA+VeVlTeL+i0eMtkvOPiIUQyhFYFQwl4OPmwHl5Z+tREGmabpc6GGzgXjKSIGByQcEHjPQ1PKJAC43AhwxwW4z6nA9fNs/KmV9bby3AJIOSvPIOeoz6nqxNefinOHC6OvyMUZxtogNBv3XWpBKcgytBLwOhG5T9sj/lFX+zDPB3TZG3+kx+nBHQDqOgJxWdGzki125aMHbJbCU8dCp4P3x960SynBs1uSdv9Pa7HPz6/fpivScG2pI4sUqTixG27OaeHe7ugsk+/wARbIOQPn7Ua1Y2eqyxd+UaKPH9JmyODxWa6pqlzrnfoL6SNI5igVF42k5YjB4bPGeeKjoLONLw77u8aEJ4iZA2Cf5YOB/ivVxwxqPK5ZCcpXwzYX06KVSHUHcgQ5zygJ4+XJ+9eU0qCOZZkXEkaFIm841OMge3FZjpuuXWkaixn1e9FsrvbJvUSEADwkqSeeV9eprV9Dhv00i0TV3SW/WMCd4/2s3qOB7eVXiodJEqsYwaNDbwyCHwyScs/J88458smi00a2tI2WFArMu0sCeF/wBIyeB7DFTndcdK8mKm1j6DUjrXS7NMK8SmMxiIgj/0xyF+QNe7rS9MuZ2ublRMoXxkceHrhsHkZPANPZUMcLMFyR5etMJJ5Y3aBbcF5wQiqQOgP7j5VyeS4xXBXHC+xC+s4b29E8cPfiLAjbqvqVI3DPQdeKkGucl2Yosm4sZQeIvXg+30qvSXen2lxBErvp8quqSwQKNu5gOox5/6vcGnMF6O/vYrCzluZEKytIY+GJ4CluBkAdOuMV5jzSOpY0icjnAlLJNMY153kAoWPkfxwPWpO0vpf23ERXPTb4gfrVRmuY8m3tLpUgIMk0ca+IAt4tuOmeeucc1I2l7AHLG9kZFwqNkY+ROME5quLOzJQLepBGRXajtNuN8a95kSN+4e/tUjXfGWysg1QUUUUxgVwjNdooAjb2xLyKycgHOPT/NVubQ/hL34mBf6JblccqfP6VdqTkiWQYYdfQ4qMsEZWNsyotYgFwFB48J/x4f7VyWyZypZeTgEsCT09W5+2BVpNhATyje/jb/NcFhbgYVCB7Ma5V4KTLPPaop7aNlmdUy7R7Bx5Zzj74r3rEDaP2XvZJNokeFlRCeeR+cdcVdI4Uj/AGKAao/6rQ3J0dprYqSit4WXOcjmuzHiUas57Mg7L3Clru1dJO+SRncqOADx1z1qSuhawRtOsT/0hvwrAlsckcN581U7a/s0u734q5u7ZXRObTBZmAAIbJ48z868R3+lAOXudWlmwe6DOgU+m4enrV04VTQlSu0STaja6mJO7VoS04bBTcANgB8+hx71r/YjtXLrEMUN/bd0xi/p3CsCszDqMfxYAZx54NfPtiJm2IkhhBOd5AzjAHn86sOj6tf6BfQ3MEj3awOwUnAWMyLtzj1+fFJKSVUNGFuz6S2qB1o2L61jy/qdqti6w3aWs0jYG1iSVOeeVIHP44qbH6lnu7eabSjDDMMxu0o8WOuB1zweuKX5kXWFs0S4gR4SCT5HjyqDvbSR3lMeZWVcxSDarRn2J8/xVR/71o0PetbQ/DsdqEl1z55ztIPFSNt2j7y4HxFgIlfapZLkhckZUHI67eRXPmlsrGjBpjl7y3htLl7e6nWbPeJJMcKcAD0HhyKbXd3PbWU18dTRbnhTDEhkQgHyHBLEHyxU00ZeO3e3txJJAQIpZBuCqeOvy86ZLY26yTpZ6fE16koeeRYwAxJzkk+oHlXnOLRSxK2nsTqMUmm3VvHP3W2WR4h3jAtkZIxzkE8/7UqbmSHFpMO/s1cvLNGmFiOd3OOmfI5rxqFi+sxDUbi03CEZWMnDvg+eD049/pUrp8NupNtEkloHTLqVJy2MZOfPH3pscZNmNqib05wxjVZ94ChuRyalh0plaI5KblTah4I8vlT6vVxqonLLsKKKKoYFFFFABRRRQAUUUUAFR+tWC6jYS27fyXFSFGKAPmrtbpF1o9/J39vFcRKoEYmPCgfIVV7i/V4ZENnZpuBAKk5H4r6g7Q9nLLWYHW4t1kYjA3Vifav9P5tPkd7ewLJ6q2eKxjKmUHTw6uhypAz0Y5/HPlU9Yo18l1YxOqtcxbUJJILAghc8AZI8h6Z86hJrK4tZyz2rxbRgZz1zSthO4u4DyAJEGSeQM/8AXSklzyPDjgkbOwfVbdGhTF5D4ZEdMb+fLPngYx148zxTAvco9rDMGCxhgowQOhB6+fHTj5VsGp6ZG0Ml9bx7d5zcqq9T5P8A5+/rTR+ziakh3Li5xgzBdwb0Djz4xz196jvTqjo0+7MwvpX1p7XvYjGYY0hTaf4KACeR5+QHqa0LsHoeo6jcE3UsjwGczMGGAxxjd09MfKpfQP09IuS11boni528q3uP/utP0rTYNOt1ihQDHpTwUn30Sm4pcPkRj0sQwd3BIy8cg8j3+9N30mNJd8URiUjMgTqxxgZ61O0UzxRZHZkBFo8auFRJY7fH7EJGWznPrUhDavsKSkMuc+IZp99KKI4ooNmcRFQYUAD0Ar1RRVRQooooAKKKKACiiigAooooAKKKKACkpoI5l2yIrD3FK0UAQF/2R0i+Dd9aqSfMVDt+muhkki3GT6npV3oxWUbbRE22iwQAZ58ODnz9acWul2tquyGMKo6D0p9RWar0bvL2cCgDA6eldoophQooooAKKKKACiiigAooooA//9k="/>
          <p:cNvSpPr>
            <a:spLocks noChangeAspect="1" noChangeArrowheads="1"/>
          </p:cNvSpPr>
          <p:nvPr/>
        </p:nvSpPr>
        <p:spPr bwMode="auto">
          <a:xfrm>
            <a:off x="76200" y="-563563"/>
            <a:ext cx="1543050" cy="1181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 name="Picture 31" descr="http://t1.gstatic.com/images?q=tbn:ANd9GcSIwjTolr5LT7c9suJMjmbKKP0tcYCMRuJGkX2bvnJ7e7OvY3uaHw"/>
          <p:cNvPicPr>
            <a:picLocks noChangeAspect="1" noChangeArrowheads="1"/>
          </p:cNvPicPr>
          <p:nvPr/>
        </p:nvPicPr>
        <p:blipFill>
          <a:blip r:embed="rId15" cstate="print">
            <a:lum bright="-10000"/>
          </a:blip>
          <a:srcRect/>
          <a:stretch>
            <a:fillRect/>
          </a:stretch>
        </p:blipFill>
        <p:spPr bwMode="auto">
          <a:xfrm>
            <a:off x="106518" y="228600"/>
            <a:ext cx="1873194" cy="1428584"/>
          </a:xfrm>
          <a:prstGeom prst="rect">
            <a:avLst/>
          </a:prstGeom>
          <a:noFill/>
          <a:scene3d>
            <a:camera prst="perspectiveHeroicExtremeRightFacing"/>
            <a:lightRig rig="threePt" dir="t"/>
          </a:scene3d>
          <a:sp3d>
            <a:bevelT w="165100" prst="coolSlant"/>
            <a:bevelB/>
          </a:sp3d>
        </p:spPr>
      </p:pic>
      <p:sp>
        <p:nvSpPr>
          <p:cNvPr id="45" name="AutoShape 35" descr="data:image/jpg;base64,/9j/4AAQSkZJRgABAQAAAQABAAD/2wBDAAkGBwgHBgkIBwgKCgkLDRYPDQwMDRsUFRAWIB0iIiAdHx8kKDQsJCYxJx8fLT0tMTU3Ojo6Iys/RD84QzQ5Ojf/2wBDAQoKCg0MDRoPDxo3JR8lNzc3Nzc3Nzc3Nzc3Nzc3Nzc3Nzc3Nzc3Nzc3Nzc3Nzc3Nzc3Nzc3Nzc3Nzc3Nzc3Nzf/wAARCACQALQDASIAAhEBAxEB/8QAGwAAAgMBAQEAAAAAAAAAAAAAAwQBAgUABgf/xAA9EAACAQIEBAMFBQYGAwEAAAABAgMAEQQSITEFE0FhUXGRBhQiUoEyQqGx8COSwdHh8RUzQ2JjciRTgtL/xAAZAQADAQEBAAAAAAAAAAAAAAAAAQIDBAX/xAAgEQACAgIDAQEBAQAAAAAAAAAAAQIRITEDEhNRQQQU/9oADAMBAAIRAxEAPwDyQNXBNSq1cJXrI5mytzUgt81XCVOU3oCyoLfNUgsPvVfJVglArBhm+Y/SpzP8zetFEdWMVAAQ8nzt6mu5knzv60Xl1PLpDoFzJPnf96uLyfO/71F5fauyUBQLmSf+x/3q4ySH77/UmiGOuydqYAs7/Mx+pq2eT529TRMnarcugABZ/E+pquZ/mb1NM8uqNH2oAXLMfvH1qjFrfaNMGOhslFALkmuvRSlVy0UAMV1EC6V1BVh1jogjoyperZLdKESBVNakx0yqVYx0AKiOrrHptRxH2ogS/SgACxGrcumljv0qwjoAUMVRyu1PcrSoMVACXKqDFTvKqDHSAS5dTyqa5fap5fagBURVfk0yI+1EEfamAjyaq0VaBi7UNoqYGc0dDMetaDx67UEx9qQCLRVQxGnjH2obJ2oGKCO1dTYQ2/pXUrChlI9KuI6ZSKiCKmIVEdWEZpoRVcRUDFBFREjplYqKkVAhdYquIaaWLTarco0wsU5VcYqd5VQYqAsR5dVMdOmKoMVSwEeXrUiPtTfLqwipoBURVfla02sVW5VMQmYqoYqf5VQYqqgMt4tdqC0Vajxa7UB49akZnmKhGLWtExUNoqQxIR11PJDpXVLGMiO3Suya7U2YtakRa1RIsI6uI+1MCKirF2oBsWWKjJF2plIaPHD2piFRDpVuTT4gqeTTYGfyqgxabVpcjSqNDYUmBmmPtVTFen2hN6gxVIzPMVjVhHTnKv0qRFQAssVEENNrDRORVoQgYqqYq0uTVWhqrAyXipd4tdq15IaWeLWoYzOaLShmLtWi0VDMVulKxiaxm21dT6R6bV1QwDcnShSPGk0MQzM0rlPgF8ul7mtUQG1ZBwpPFQS8oVWUlQ5sdTuKcn8GkryOJB3X1oog8vWmRDY3tpRZFWFAZLi/2QBq3kKTlW2CVukgMOGL3tl0FzdgLCmI4LnS3rXYWY8uXPHmIFxlF8n1603hXjm0BCv1Un8qzXMrLlxNKwJiVFzOVAHUmr+7dvxouOgHuxzAH403H+4U2sGu1N8hnSM9sPbe3qKq+GbJmCkr49K1ThwFzHQeB3NCkRBEpy+fWofOkaR420ZRw5+U1T3cnZT6Vp8hWXMuVl8RSkMOXF4rKLXK7eVX3slxrYp7uei1YYc7ZTT4w5Y2CC9AZ443dl1IAAINhvr9KUuRRHGDZRID8poqwH5aNhxHNtbMN1IAIqcPhx79Np9xafr8Jca2CMHahtB5VqnDeA/GsrjMeKw+FlkhygMyIPjIOrKL7Gx1oXKJRsXkh30paSHwFM4uPGQRyMY0YAg/DKb28ypNK4yDFnCylcoBjbUTnw8clV6YH1B8k1Roe1H4SssuBR51UNYKLNfYeNMmHXammJiCw6bV1aKw6bV1Kx0MCIW1A+tZWQf4qUsVJZT1sdTXpBDfS1Y6xAcWtYCzA79zUSmUomVxjjWKwuLkw2HggUC37WS7HUDYCwG/faluF+8SKimVQAMoCr/Mmq+0y24zKBroum3y0bhTZWQix61yckm2zqhFJHrcDweJ8JcvIST/ALdD4jTQ1k4/DS4VyIsQ+5t9n+VeiwUxGEU7DNvasXiTMz3bYtvWVlxTt2J4PHYu6YYmJ0kxCjVLEkka3B7U7xn2imwHE2wWHw8OhW8krEkki+gHmOtBwcKj3Z7anEoR60t7URZ/ahBrqin0o7OieiczQw2Px2KaxeJQTfRCT+JNbYwzHDfFKSQA32R+ulYqx8jEjIAFOoBFbolb3NiALhP51PYqSaSo8xxKfHYORvc5Yi4a3xJoR1/ChxcblwmGxeMxuHRyHjRRCSM17gE5r2qOLyu0j/8AaleIRk8GnFvvQsT/APX9aqMmgnFNZKt7R4niSKkUMcEWYHKrls3mdL1t8HwbYghpJAN9FWvOezGBV+Hs+oKxlh5ggfxr1PA5GWVVO1yPwpdr2PrSwI8UwWIwmIiOGnUREZnzLrc7EUx7M4rHTTFeIth3ckqXjRgWAGnau45KwIFwPhHXwND9nntj4x4u3rY1SkTKNxyeokMcYBkYKCQBfxNY3F58PisBLHBKjlshUhtPtAj1tpQeJ4uce1mHwRxDrh5MKzcsGwLXOumvhROFRrLg5jI2dl2YsdKpSMo8SqwfF8Zgo8HI02IjQSR3Qv8ADex6X+nrV8Vh80TvG2UuhvbY3B/V68J7Wm8zQTzH3czAAMbhQQQbX26V7jBcS4c+fhsWKR8RhIV5qH4SAF3/AJ22rWHIKfH1ozuB4iGTCrEWVZbm6X1PS48a0WVV3YC/ia+OxYotxSXFpinw0byNyyQSevhtretBcTxfiynDvxKEwYeMujvMq5j4akG5vQv6GsB5LZ9TRAVuNQdQRXUrDx/g6RIsnFeHq2UXAxC6aeddV+kSPJm/lBrDAUcXI65xb1avPQe3eIcHNDgSRf8A1WX86XxXtLjMRjYMRh5cDDb7YLEg6MfM9NhXM/6IfTePCw3tHY8fxA30H5LXcPButhbWlMVjsJicXzpcdBzJF+JlSQLmAA+W/wDY0zh8bw2HE2fHxFVUElUe5N/C3hWcuSLezRKj2eAY+67i2caVl44/tCf9xoGF9p+ERxMnMxJBYMCITrY69aDNxrhcpuDirFif8oAgW31YVm+SK/Ro0cELxYU/80f5mqcfjze1ER/4Qd+9IwccwCQmMDEgqwOb4BlOtvvd6VXjHD4sTPjSZ8RM8jFS8i2S9ha/QaXt51H+iCxY+ubPS4uwmjB01atFXHuL/F/p/wA68ZP7ZYNpIycDNI9ixIkAW9vLa9TL7bQpA0S4Er8OU55T/wDmj1jWxPKoa4rZpmYG9m2+lD4kwHBsSDuY4iP31rJl9q8NJdnwKli1v88i2n/XbvSvE+OYbFwQpJgo1MJDxWdzra3QC/lSXMkysNHoPZNT/hbG/wDpy9PBlrU4S/8A5CqOsh/KvIwe1YwcaxLHhVSxU3R7G+/Wl8T7VHEQssZiiBKOGhRrgg3H3tBpr2oXMvgns9nxnKylSL3Q/nQODOIcVG7sFCzEknYCzCvPt7W4yVSZfdAGOVc0N99Tpel5ONY5izLNEmYXYDDizEjpvSlzpaKSTWT2OLdMT7X8PnieORPd2UuvQ3pnhWIiVMRCSqyFiApFr6X06Hf9Wr55HjeIRTu0ePmj8CqrqetiQfCrPxPHTOkxx+NL2NniIX6XApr+j6iOqqkekxmOwvD+JrjMXHmjiYBgFv8AaNgfU15X29xUXEeMDE4AyxwyQACaLTOQSPu6kaj+9RiuJ4uVTHLj+JOhWzK8+lu/jegOWVcpxOMX5VaduvYUvcbipbPKw4WecHlwSs48RYfU0wOGYueMomFd20AAXz6n+dbHufNXMZ53IOhZzcDw1pc8OQkM0rsRobuR9Kr3iyOtGCcPMrMpiYEGxHhXVurFGAAZ5Iz8rStXVp6mfVF0keNQTiZ2sBpe29zVjnKXaRyL2znZfGgK6EBQrXNrC+o8zrbS9XEwyO4zLkF79QNOnnpXO0yyURLMAz5jf7/Xv4a9aKjB0ytJsbfFtf8AV6WnxBaNDy41G1idACdjr3oD3SxkZWyg5kBAuP7Cn0sdmmyuVP7YBVHzaaePp/eqEqqKBbMu4I0Jva1vP8qzwOYlwwLn4lyFjYDx00PXT8LVfDqQzSYhHdL5GG92HW30pef0LYWaRpF5iKpU/Z3JAttUyYmcRmRAQoFjk0662oJWNTHckqSGJBINz4frtUpEZYLIGEd7AWuSOg02J09apRQryFkDSAtHM7EjQHY271aAzS3/AGjtpe7Npbb9HSosoORiCjMSViG+hue/QU3HGIo0WQspc5hFl2F/UA2B0qWxpAkhJmCkgjd2RswB06kd+naiuk0aF/AD4jpv8p6fUdbVVVMiLM8hjCDLDCoJtt4eG+nftRcjrh2xEst5SoypKc2h1N+nj/HaobLSFJUnlUxFCZpwCFsfhUbAURI0E8hWMrGrKdtDcnfp41d0YIZJgnMa4UvptYWC9P4+FdhCV4ZEGVbPKzNb8yfAafjVXgdDWDhVsEVQmVPiuR4BgNO9gDTMSRzNlTlmNhYCxXPe508NP40vw2fJhpwrMBFMXaE6AAi+99t/rRYMkoEMahZVUsl9Rl+Lc+Fz+J+mEouy1pE4mJ8wcRIVt1NyeouN+n5UuCkjiNuUCtsq3uDqNL3rjIzxDO5jkOYAsvLDa628rb9j3FARY5pGcFm5tiWAyhst99Nfw/A1UVSJeGHKcuR1TRFPhcWuL760pPh8S0WaORFzaMS2w139PwNSYklTOgbQEi6/CR1AH8e3Sq+8YeElXjJYgKqpuPXxvVJNZRIDl4kPZpmz75VBN+hG2n9qGqB2ctMWYNYHLcG99O/SiYiZkm5zsFc6hNdug8NbXpbEzMh5iqFkkII0sQNLadb6dK2SbI0XcMpsyoOxANv411CkbFF2ZAApOgJtYemtdWlEBonjw8CqVUyMLMGU2t4eeg2qWnS7Kj67gkXA21I6kbX8L1n3VDYgMzG5zDQ1JWP9pICQF6OwzX29OtPrkrsPwPFFGIgC46EILKewNjfUbbVUNCkq5YAURbsrKBn0toem2gpVI+Stncl81nG/l5jbe38iRCGOVZmuYbWGpJtc+hOv63nrQrsajW45pCEhyFJOjDvrYbj8KG80UrjKTcAZiL3JB202HfvrUSma63ldY1AZmJOUbiwPr4+dEgOGjVSWlLtfmM110NtNeo08fLrU6yxrdAJcTcoJVYqCfgDXUjbQ/T8voTDLIsUh5QCgsSSLjfYWNvEfT0nExKxeTJOz5r30XODe+3jfptVEMjqy4dijDUjU3N9wb76nWm6awL9Gg4g5arJm5n2XQ/ZHXYd7jyN71ENmgaV/iJPwAsL2sdvQ9PprRFU4IMMzc4XLnUFPitqo23O99/pR+FhMXi1SdUkjVCguCA3TQX0071m3tmiVugaYTELnxLMVKoDGdsxc2Fh0Guxvr50OeCSTEhzzcmXT7jEganfbXfb1p3jGLjmxTRR5IYY9ASoBNwdj116dh3qvDhBHhS63dEyleZbUqW0BJsRcr6ilb2yuqbpCONljSKXlg8tnbpve9hr0Oh+nS9ExRlPDMBEwT9ogA11uWNvLQfW/nSyzo6y8qVBGWCBcttSCLE2PQHbwFabwExrilIMaxKiLYgkAb2te41PrVaq0JZtoQ4UhgnxUc7tHOq5gGPw2OhN9xuPO9XdnkPvpBR0bOgRfhHgPodNP60dJc2KweISYc2X9kyZrWUg3BIN7kgW0se1AlkMc+XDqCpJzIw3NunQjXp+O9GXkEqjgNisQCZJor50Ni6PZRYmwBtfrfe3w9xS+XEB0YoTE4J+U3HiTbQ3/ACooilbhmJhzIyRtHJHIrXaxOouNDa/0ruIJJhERXCnmMIwALaADT0I6UlSB5VmeziU8twzMxDRi4W63t+tT41yCeNWKoSUuJAdQLg3H68KNiJVmVcpaSw1N9Abj09Bb60XnR4eG8+GQqLrn6dbtpfqBoRr9K11+EUJSS8+RJFKgMWvlIHQHbeoOIlLRrZmy3KqilsnjpbpoavjPtRA6pc3sgGXtcX/pQZl5sCuq8qQLYtl0cWGvod+1UvwjJ2IkkklLOISemZLG3lXUNcPzCzEqmugAa1rdga6rpEWz/9k="/>
          <p:cNvSpPr>
            <a:spLocks noChangeAspect="1" noChangeArrowheads="1"/>
          </p:cNvSpPr>
          <p:nvPr/>
        </p:nvSpPr>
        <p:spPr bwMode="auto">
          <a:xfrm>
            <a:off x="272994" y="-503238"/>
            <a:ext cx="1314450" cy="1047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 name="Picture 37" descr="http://t3.gstatic.com/images?q=tbn:ANd9GcSYX_ZTCJPDJF9Uq5JrrJExD_QYZubI9ILiD4Jddjh751EvnREFJg"/>
          <p:cNvPicPr>
            <a:picLocks noChangeAspect="1" noChangeArrowheads="1"/>
          </p:cNvPicPr>
          <p:nvPr/>
        </p:nvPicPr>
        <p:blipFill>
          <a:blip r:embed="rId16" cstate="print">
            <a:lum bright="-17000"/>
          </a:blip>
          <a:srcRect/>
          <a:stretch>
            <a:fillRect/>
          </a:stretch>
        </p:blipFill>
        <p:spPr bwMode="auto">
          <a:xfrm>
            <a:off x="4844994" y="1752600"/>
            <a:ext cx="1625727" cy="1295400"/>
          </a:xfrm>
          <a:prstGeom prst="rect">
            <a:avLst/>
          </a:prstGeom>
          <a:noFill/>
          <a:effectLst>
            <a:outerShdw blurRad="50800" dist="50800" dir="5400000" algn="ctr" rotWithShape="0">
              <a:srgbClr val="000000">
                <a:alpha val="72000"/>
              </a:srgbClr>
            </a:outerShdw>
          </a:effectLst>
          <a:scene3d>
            <a:camera prst="perspectiveHeroicExtremeLeftFacing"/>
            <a:lightRig rig="threePt" dir="t"/>
          </a:scene3d>
          <a:sp3d>
            <a:bevelT w="165100" prst="coolSlant"/>
            <a:bevelB/>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10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10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1000"/>
                                        <p:tgtEl>
                                          <p:spTgt spid="1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1000"/>
                                        <p:tgtEl>
                                          <p:spTgt spid="2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horizontal)">
                                      <p:cBhvr>
                                        <p:cTn id="25" dur="1000"/>
                                        <p:tgtEl>
                                          <p:spTgt spid="2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1000"/>
                                        <p:tgtEl>
                                          <p:spTgt spid="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1000"/>
                                        <p:tgtEl>
                                          <p:spTgt spid="31"/>
                                        </p:tgtEl>
                                      </p:cBhvr>
                                    </p:animEffect>
                                  </p:childTnLst>
                                </p:cTn>
                              </p:par>
                              <p:par>
                                <p:cTn id="32" presetID="3" presetClass="entr" presetSubtype="1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linds(horizontal)">
                                      <p:cBhvr>
                                        <p:cTn id="34" dur="1000"/>
                                        <p:tgtEl>
                                          <p:spTgt spid="36"/>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ppt_x"/>
                                          </p:val>
                                        </p:tav>
                                        <p:tav tm="100000">
                                          <p:val>
                                            <p:strVal val="#ppt_x"/>
                                          </p:val>
                                        </p:tav>
                                      </p:tavLst>
                                    </p:anim>
                                    <p:anim calcmode="lin" valueType="num">
                                      <p:cBhvr additive="base">
                                        <p:cTn id="38" dur="10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ppt_x"/>
                                          </p:val>
                                        </p:tav>
                                        <p:tav tm="100000">
                                          <p:val>
                                            <p:strVal val="#ppt_x"/>
                                          </p:val>
                                        </p:tav>
                                      </p:tavLst>
                                    </p:anim>
                                    <p:anim calcmode="lin" valueType="num">
                                      <p:cBhvr additive="base">
                                        <p:cTn id="42" dur="10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00" fill="hold"/>
                                        <p:tgtEl>
                                          <p:spTgt spid="20"/>
                                        </p:tgtEl>
                                        <p:attrNameLst>
                                          <p:attrName>ppt_x</p:attrName>
                                        </p:attrNameLst>
                                      </p:cBhvr>
                                      <p:tavLst>
                                        <p:tav tm="0">
                                          <p:val>
                                            <p:strVal val="#ppt_x"/>
                                          </p:val>
                                        </p:tav>
                                        <p:tav tm="100000">
                                          <p:val>
                                            <p:strVal val="#ppt_x"/>
                                          </p:val>
                                        </p:tav>
                                      </p:tavLst>
                                    </p:anim>
                                    <p:anim calcmode="lin" valueType="num">
                                      <p:cBhvr additive="base">
                                        <p:cTn id="46" dur="10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000" fill="hold"/>
                                        <p:tgtEl>
                                          <p:spTgt spid="21"/>
                                        </p:tgtEl>
                                        <p:attrNameLst>
                                          <p:attrName>ppt_x</p:attrName>
                                        </p:attrNameLst>
                                      </p:cBhvr>
                                      <p:tavLst>
                                        <p:tav tm="0">
                                          <p:val>
                                            <p:strVal val="#ppt_x"/>
                                          </p:val>
                                        </p:tav>
                                        <p:tav tm="100000">
                                          <p:val>
                                            <p:strVal val="#ppt_x"/>
                                          </p:val>
                                        </p:tav>
                                      </p:tavLst>
                                    </p:anim>
                                    <p:anim calcmode="lin" valueType="num">
                                      <p:cBhvr additive="base">
                                        <p:cTn id="50" dur="10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1000" fill="hold"/>
                                        <p:tgtEl>
                                          <p:spTgt spid="33"/>
                                        </p:tgtEl>
                                        <p:attrNameLst>
                                          <p:attrName>ppt_x</p:attrName>
                                        </p:attrNameLst>
                                      </p:cBhvr>
                                      <p:tavLst>
                                        <p:tav tm="0">
                                          <p:val>
                                            <p:strVal val="#ppt_x"/>
                                          </p:val>
                                        </p:tav>
                                        <p:tav tm="100000">
                                          <p:val>
                                            <p:strVal val="#ppt_x"/>
                                          </p:val>
                                        </p:tav>
                                      </p:tavLst>
                                    </p:anim>
                                    <p:anim calcmode="lin" valueType="num">
                                      <p:cBhvr additive="base">
                                        <p:cTn id="54" dur="10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1000" fill="hold"/>
                                        <p:tgtEl>
                                          <p:spTgt spid="34"/>
                                        </p:tgtEl>
                                        <p:attrNameLst>
                                          <p:attrName>ppt_x</p:attrName>
                                        </p:attrNameLst>
                                      </p:cBhvr>
                                      <p:tavLst>
                                        <p:tav tm="0">
                                          <p:val>
                                            <p:strVal val="#ppt_x"/>
                                          </p:val>
                                        </p:tav>
                                        <p:tav tm="100000">
                                          <p:val>
                                            <p:strVal val="#ppt_x"/>
                                          </p:val>
                                        </p:tav>
                                      </p:tavLst>
                                    </p:anim>
                                    <p:anim calcmode="lin" valueType="num">
                                      <p:cBhvr additive="base">
                                        <p:cTn id="58" dur="10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fill="hold" grpId="1"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1000" fill="hold"/>
                                        <p:tgtEl>
                                          <p:spTgt spid="22"/>
                                        </p:tgtEl>
                                        <p:attrNameLst>
                                          <p:attrName>ppt_x</p:attrName>
                                        </p:attrNameLst>
                                      </p:cBhvr>
                                      <p:tavLst>
                                        <p:tav tm="0">
                                          <p:val>
                                            <p:strVal val="#ppt_x"/>
                                          </p:val>
                                        </p:tav>
                                        <p:tav tm="100000">
                                          <p:val>
                                            <p:strVal val="#ppt_x"/>
                                          </p:val>
                                        </p:tav>
                                      </p:tavLst>
                                    </p:anim>
                                    <p:anim calcmode="lin" valueType="num">
                                      <p:cBhvr additive="base">
                                        <p:cTn id="62" dur="1000" fill="hold"/>
                                        <p:tgtEl>
                                          <p:spTgt spid="2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1000" fill="hold"/>
                                        <p:tgtEl>
                                          <p:spTgt spid="23"/>
                                        </p:tgtEl>
                                        <p:attrNameLst>
                                          <p:attrName>ppt_x</p:attrName>
                                        </p:attrNameLst>
                                      </p:cBhvr>
                                      <p:tavLst>
                                        <p:tav tm="0">
                                          <p:val>
                                            <p:strVal val="#ppt_x"/>
                                          </p:val>
                                        </p:tav>
                                        <p:tav tm="100000">
                                          <p:val>
                                            <p:strVal val="#ppt_x"/>
                                          </p:val>
                                        </p:tav>
                                      </p:tavLst>
                                    </p:anim>
                                    <p:anim calcmode="lin" valueType="num">
                                      <p:cBhvr additive="base">
                                        <p:cTn id="66" dur="10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1000" fill="hold"/>
                                        <p:tgtEl>
                                          <p:spTgt spid="24"/>
                                        </p:tgtEl>
                                        <p:attrNameLst>
                                          <p:attrName>ppt_x</p:attrName>
                                        </p:attrNameLst>
                                      </p:cBhvr>
                                      <p:tavLst>
                                        <p:tav tm="0">
                                          <p:val>
                                            <p:strVal val="#ppt_x"/>
                                          </p:val>
                                        </p:tav>
                                        <p:tav tm="100000">
                                          <p:val>
                                            <p:strVal val="#ppt_x"/>
                                          </p:val>
                                        </p:tav>
                                      </p:tavLst>
                                    </p:anim>
                                    <p:anim calcmode="lin" valueType="num">
                                      <p:cBhvr additive="base">
                                        <p:cTn id="70" dur="1000" fill="hold"/>
                                        <p:tgtEl>
                                          <p:spTgt spid="2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1000" fill="hold"/>
                                        <p:tgtEl>
                                          <p:spTgt spid="25"/>
                                        </p:tgtEl>
                                        <p:attrNameLst>
                                          <p:attrName>ppt_x</p:attrName>
                                        </p:attrNameLst>
                                      </p:cBhvr>
                                      <p:tavLst>
                                        <p:tav tm="0">
                                          <p:val>
                                            <p:strVal val="#ppt_x"/>
                                          </p:val>
                                        </p:tav>
                                        <p:tav tm="100000">
                                          <p:val>
                                            <p:strVal val="#ppt_x"/>
                                          </p:val>
                                        </p:tav>
                                      </p:tavLst>
                                    </p:anim>
                                    <p:anim calcmode="lin" valueType="num">
                                      <p:cBhvr additive="base">
                                        <p:cTn id="74" dur="1000" fill="hold"/>
                                        <p:tgtEl>
                                          <p:spTgt spid="25"/>
                                        </p:tgtEl>
                                        <p:attrNameLst>
                                          <p:attrName>ppt_y</p:attrName>
                                        </p:attrNameLst>
                                      </p:cBhvr>
                                      <p:tavLst>
                                        <p:tav tm="0">
                                          <p:val>
                                            <p:strVal val="1+#ppt_h/2"/>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1000" fill="hold"/>
                                        <p:tgtEl>
                                          <p:spTgt spid="26"/>
                                        </p:tgtEl>
                                        <p:attrNameLst>
                                          <p:attrName>ppt_x</p:attrName>
                                        </p:attrNameLst>
                                      </p:cBhvr>
                                      <p:tavLst>
                                        <p:tav tm="0">
                                          <p:val>
                                            <p:strVal val="1+#ppt_w/2"/>
                                          </p:val>
                                        </p:tav>
                                        <p:tav tm="100000">
                                          <p:val>
                                            <p:strVal val="#ppt_x"/>
                                          </p:val>
                                        </p:tav>
                                      </p:tavLst>
                                    </p:anim>
                                    <p:anim calcmode="lin" valueType="num">
                                      <p:cBhvr additive="base">
                                        <p:cTn id="78" dur="1000" fill="hold"/>
                                        <p:tgtEl>
                                          <p:spTgt spid="26"/>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1000" fill="hold"/>
                                        <p:tgtEl>
                                          <p:spTgt spid="27"/>
                                        </p:tgtEl>
                                        <p:attrNameLst>
                                          <p:attrName>ppt_x</p:attrName>
                                        </p:attrNameLst>
                                      </p:cBhvr>
                                      <p:tavLst>
                                        <p:tav tm="0">
                                          <p:val>
                                            <p:strVal val="1+#ppt_w/2"/>
                                          </p:val>
                                        </p:tav>
                                        <p:tav tm="100000">
                                          <p:val>
                                            <p:strVal val="#ppt_x"/>
                                          </p:val>
                                        </p:tav>
                                      </p:tavLst>
                                    </p:anim>
                                    <p:anim calcmode="lin" valueType="num">
                                      <p:cBhvr additive="base">
                                        <p:cTn id="82" dur="1000" fill="hold"/>
                                        <p:tgtEl>
                                          <p:spTgt spid="27"/>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1000" fill="hold"/>
                                        <p:tgtEl>
                                          <p:spTgt spid="28"/>
                                        </p:tgtEl>
                                        <p:attrNameLst>
                                          <p:attrName>ppt_x</p:attrName>
                                        </p:attrNameLst>
                                      </p:cBhvr>
                                      <p:tavLst>
                                        <p:tav tm="0">
                                          <p:val>
                                            <p:strVal val="1+#ppt_w/2"/>
                                          </p:val>
                                        </p:tav>
                                        <p:tav tm="100000">
                                          <p:val>
                                            <p:strVal val="#ppt_x"/>
                                          </p:val>
                                        </p:tav>
                                      </p:tavLst>
                                    </p:anim>
                                    <p:anim calcmode="lin" valueType="num">
                                      <p:cBhvr additive="base">
                                        <p:cTn id="86" dur="1000" fill="hold"/>
                                        <p:tgtEl>
                                          <p:spTgt spid="28"/>
                                        </p:tgtEl>
                                        <p:attrNameLst>
                                          <p:attrName>ppt_y</p:attrName>
                                        </p:attrNameLst>
                                      </p:cBhvr>
                                      <p:tavLst>
                                        <p:tav tm="0">
                                          <p:val>
                                            <p:strVal val="#ppt_y"/>
                                          </p:val>
                                        </p:tav>
                                        <p:tav tm="100000">
                                          <p:val>
                                            <p:strVal val="#ppt_y"/>
                                          </p:val>
                                        </p:tav>
                                      </p:tavLst>
                                    </p:anim>
                                  </p:childTnLst>
                                </p:cTn>
                              </p:par>
                              <p:par>
                                <p:cTn id="87" presetID="2" presetClass="entr" presetSubtype="4" fill="hold" grpId="1"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1000" fill="hold"/>
                                        <p:tgtEl>
                                          <p:spTgt spid="29"/>
                                        </p:tgtEl>
                                        <p:attrNameLst>
                                          <p:attrName>ppt_x</p:attrName>
                                        </p:attrNameLst>
                                      </p:cBhvr>
                                      <p:tavLst>
                                        <p:tav tm="0">
                                          <p:val>
                                            <p:strVal val="#ppt_x"/>
                                          </p:val>
                                        </p:tav>
                                        <p:tav tm="100000">
                                          <p:val>
                                            <p:strVal val="#ppt_x"/>
                                          </p:val>
                                        </p:tav>
                                      </p:tavLst>
                                    </p:anim>
                                    <p:anim calcmode="lin" valueType="num">
                                      <p:cBhvr additive="base">
                                        <p:cTn id="90" dur="1000" fill="hold"/>
                                        <p:tgtEl>
                                          <p:spTgt spid="29"/>
                                        </p:tgtEl>
                                        <p:attrNameLst>
                                          <p:attrName>ppt_y</p:attrName>
                                        </p:attrNameLst>
                                      </p:cBhvr>
                                      <p:tavLst>
                                        <p:tav tm="0">
                                          <p:val>
                                            <p:strVal val="1+#ppt_h/2"/>
                                          </p:val>
                                        </p:tav>
                                        <p:tav tm="100000">
                                          <p:val>
                                            <p:strVal val="#ppt_y"/>
                                          </p:val>
                                        </p:tav>
                                      </p:tavLst>
                                    </p:anim>
                                  </p:childTnLst>
                                </p:cTn>
                              </p:par>
                              <p:par>
                                <p:cTn id="91" presetID="2" presetClass="entr" presetSubtype="4" fill="hold" grpId="1"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1000" fill="hold"/>
                                        <p:tgtEl>
                                          <p:spTgt spid="30"/>
                                        </p:tgtEl>
                                        <p:attrNameLst>
                                          <p:attrName>ppt_x</p:attrName>
                                        </p:attrNameLst>
                                      </p:cBhvr>
                                      <p:tavLst>
                                        <p:tav tm="0">
                                          <p:val>
                                            <p:strVal val="#ppt_x"/>
                                          </p:val>
                                        </p:tav>
                                        <p:tav tm="100000">
                                          <p:val>
                                            <p:strVal val="#ppt_x"/>
                                          </p:val>
                                        </p:tav>
                                      </p:tavLst>
                                    </p:anim>
                                    <p:anim calcmode="lin" valueType="num">
                                      <p:cBhvr additive="base">
                                        <p:cTn id="94" dur="1000" fill="hold"/>
                                        <p:tgtEl>
                                          <p:spTgt spid="30"/>
                                        </p:tgtEl>
                                        <p:attrNameLst>
                                          <p:attrName>ppt_y</p:attrName>
                                        </p:attrNameLst>
                                      </p:cBhvr>
                                      <p:tavLst>
                                        <p:tav tm="0">
                                          <p:val>
                                            <p:strVal val="1+#ppt_h/2"/>
                                          </p:val>
                                        </p:tav>
                                        <p:tav tm="100000">
                                          <p:val>
                                            <p:strVal val="#ppt_y"/>
                                          </p:val>
                                        </p:tav>
                                      </p:tavLst>
                                    </p:anim>
                                  </p:childTnLst>
                                </p:cTn>
                              </p:par>
                              <p:par>
                                <p:cTn id="95" presetID="2" presetClass="entr" presetSubtype="4" fill="hold" grpId="1"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1000" fill="hold"/>
                                        <p:tgtEl>
                                          <p:spTgt spid="31"/>
                                        </p:tgtEl>
                                        <p:attrNameLst>
                                          <p:attrName>ppt_x</p:attrName>
                                        </p:attrNameLst>
                                      </p:cBhvr>
                                      <p:tavLst>
                                        <p:tav tm="0">
                                          <p:val>
                                            <p:strVal val="#ppt_x"/>
                                          </p:val>
                                        </p:tav>
                                        <p:tav tm="100000">
                                          <p:val>
                                            <p:strVal val="#ppt_x"/>
                                          </p:val>
                                        </p:tav>
                                      </p:tavLst>
                                    </p:anim>
                                    <p:anim calcmode="lin" valueType="num">
                                      <p:cBhvr additive="base">
                                        <p:cTn id="98" dur="10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1000" fill="hold"/>
                                        <p:tgtEl>
                                          <p:spTgt spid="32"/>
                                        </p:tgtEl>
                                        <p:attrNameLst>
                                          <p:attrName>ppt_x</p:attrName>
                                        </p:attrNameLst>
                                      </p:cBhvr>
                                      <p:tavLst>
                                        <p:tav tm="0">
                                          <p:val>
                                            <p:strVal val="#ppt_x"/>
                                          </p:val>
                                        </p:tav>
                                        <p:tav tm="100000">
                                          <p:val>
                                            <p:strVal val="#ppt_x"/>
                                          </p:val>
                                        </p:tav>
                                      </p:tavLst>
                                    </p:anim>
                                    <p:anim calcmode="lin" valueType="num">
                                      <p:cBhvr additive="base">
                                        <p:cTn id="102" dur="1000" fill="hold"/>
                                        <p:tgtEl>
                                          <p:spTgt spid="32"/>
                                        </p:tgtEl>
                                        <p:attrNameLst>
                                          <p:attrName>ppt_y</p:attrName>
                                        </p:attrNameLst>
                                      </p:cBhvr>
                                      <p:tavLst>
                                        <p:tav tm="0">
                                          <p:val>
                                            <p:strVal val="1+#ppt_h/2"/>
                                          </p:val>
                                        </p:tav>
                                        <p:tav tm="100000">
                                          <p:val>
                                            <p:strVal val="#ppt_y"/>
                                          </p:val>
                                        </p:tav>
                                      </p:tavLst>
                                    </p:anim>
                                  </p:childTnLst>
                                </p:cTn>
                              </p:par>
                              <p:par>
                                <p:cTn id="103" presetID="53"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1000" fill="hold"/>
                                        <p:tgtEl>
                                          <p:spTgt spid="18"/>
                                        </p:tgtEl>
                                        <p:attrNameLst>
                                          <p:attrName>ppt_w</p:attrName>
                                        </p:attrNameLst>
                                      </p:cBhvr>
                                      <p:tavLst>
                                        <p:tav tm="0">
                                          <p:val>
                                            <p:fltVal val="0"/>
                                          </p:val>
                                        </p:tav>
                                        <p:tav tm="100000">
                                          <p:val>
                                            <p:strVal val="#ppt_w"/>
                                          </p:val>
                                        </p:tav>
                                      </p:tavLst>
                                    </p:anim>
                                    <p:anim calcmode="lin" valueType="num">
                                      <p:cBhvr>
                                        <p:cTn id="106" dur="1000" fill="hold"/>
                                        <p:tgtEl>
                                          <p:spTgt spid="18"/>
                                        </p:tgtEl>
                                        <p:attrNameLst>
                                          <p:attrName>ppt_h</p:attrName>
                                        </p:attrNameLst>
                                      </p:cBhvr>
                                      <p:tavLst>
                                        <p:tav tm="0">
                                          <p:val>
                                            <p:fltVal val="0"/>
                                          </p:val>
                                        </p:tav>
                                        <p:tav tm="100000">
                                          <p:val>
                                            <p:strVal val="#ppt_h"/>
                                          </p:val>
                                        </p:tav>
                                      </p:tavLst>
                                    </p:anim>
                                    <p:animEffect transition="in" filter="fade">
                                      <p:cBhvr>
                                        <p:cTn id="107" dur="1000"/>
                                        <p:tgtEl>
                                          <p:spTgt spid="18"/>
                                        </p:tgtEl>
                                      </p:cBhvr>
                                    </p:animEffect>
                                  </p:childTnLst>
                                </p:cTn>
                              </p:par>
                              <p:par>
                                <p:cTn id="108" presetID="7" presetClass="entr" presetSubtype="1" fill="hold" nodeType="withEffect">
                                  <p:stCondLst>
                                    <p:cond delay="0"/>
                                  </p:stCondLst>
                                  <p:childTnLst>
                                    <p:set>
                                      <p:cBhvr>
                                        <p:cTn id="109" dur="1" fill="hold">
                                          <p:stCondLst>
                                            <p:cond delay="0"/>
                                          </p:stCondLst>
                                        </p:cTn>
                                        <p:tgtEl>
                                          <p:spTgt spid="12"/>
                                        </p:tgtEl>
                                        <p:attrNameLst>
                                          <p:attrName>style.visibility</p:attrName>
                                        </p:attrNameLst>
                                      </p:cBhvr>
                                      <p:to>
                                        <p:strVal val="visible"/>
                                      </p:to>
                                    </p:set>
                                    <p:anim calcmode="lin" valueType="num">
                                      <p:cBhvr additive="base">
                                        <p:cTn id="110" dur="1000" fill="hold"/>
                                        <p:tgtEl>
                                          <p:spTgt spid="12"/>
                                        </p:tgtEl>
                                        <p:attrNameLst>
                                          <p:attrName>ppt_x</p:attrName>
                                        </p:attrNameLst>
                                      </p:cBhvr>
                                      <p:tavLst>
                                        <p:tav tm="0">
                                          <p:val>
                                            <p:strVal val="#ppt_x"/>
                                          </p:val>
                                        </p:tav>
                                        <p:tav tm="100000">
                                          <p:val>
                                            <p:strVal val="#ppt_x"/>
                                          </p:val>
                                        </p:tav>
                                      </p:tavLst>
                                    </p:anim>
                                    <p:anim calcmode="lin" valueType="num">
                                      <p:cBhvr additive="base">
                                        <p:cTn id="111" dur="1000" fill="hold"/>
                                        <p:tgtEl>
                                          <p:spTgt spid="12"/>
                                        </p:tgtEl>
                                        <p:attrNameLst>
                                          <p:attrName>ppt_y</p:attrName>
                                        </p:attrNameLst>
                                      </p:cBhvr>
                                      <p:tavLst>
                                        <p:tav tm="0">
                                          <p:val>
                                            <p:strVal val="0-#ppt_h/2"/>
                                          </p:val>
                                        </p:tav>
                                        <p:tav tm="100000">
                                          <p:val>
                                            <p:strVal val="#ppt_y"/>
                                          </p:val>
                                        </p:tav>
                                      </p:tavLst>
                                    </p:anim>
                                  </p:childTnLst>
                                </p:cTn>
                              </p:par>
                              <p:par>
                                <p:cTn id="112" presetID="4" presetClass="entr" presetSubtype="16" fill="hold" nodeType="with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box(in)">
                                      <p:cBhvr>
                                        <p:cTn id="114" dur="1000"/>
                                        <p:tgtEl>
                                          <p:spTgt spid="10"/>
                                        </p:tgtEl>
                                      </p:cBhvr>
                                    </p:animEffect>
                                  </p:childTnLst>
                                </p:cTn>
                              </p:par>
                              <p:par>
                                <p:cTn id="115" presetID="20" presetClass="entr" presetSubtype="0"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edge">
                                      <p:cBhvr>
                                        <p:cTn id="117" dur="1000"/>
                                        <p:tgtEl>
                                          <p:spTgt spid="38"/>
                                        </p:tgtEl>
                                      </p:cBhvr>
                                    </p:animEffect>
                                  </p:childTnLst>
                                </p:cTn>
                              </p:par>
                              <p:par>
                                <p:cTn id="118" presetID="2" presetClass="entr" presetSubtype="4" fill="hold" nodeType="with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1000" fill="hold"/>
                                        <p:tgtEl>
                                          <p:spTgt spid="8"/>
                                        </p:tgtEl>
                                        <p:attrNameLst>
                                          <p:attrName>ppt_x</p:attrName>
                                        </p:attrNameLst>
                                      </p:cBhvr>
                                      <p:tavLst>
                                        <p:tav tm="0">
                                          <p:val>
                                            <p:strVal val="#ppt_x"/>
                                          </p:val>
                                        </p:tav>
                                        <p:tav tm="100000">
                                          <p:val>
                                            <p:strVal val="#ppt_x"/>
                                          </p:val>
                                        </p:tav>
                                      </p:tavLst>
                                    </p:anim>
                                    <p:anim calcmode="lin" valueType="num">
                                      <p:cBhvr additive="base">
                                        <p:cTn id="121" dur="1000" fill="hold"/>
                                        <p:tgtEl>
                                          <p:spTgt spid="8"/>
                                        </p:tgtEl>
                                        <p:attrNameLst>
                                          <p:attrName>ppt_y</p:attrName>
                                        </p:attrNameLst>
                                      </p:cBhvr>
                                      <p:tavLst>
                                        <p:tav tm="0">
                                          <p:val>
                                            <p:strVal val="1+#ppt_h/2"/>
                                          </p:val>
                                        </p:tav>
                                        <p:tav tm="100000">
                                          <p:val>
                                            <p:strVal val="#ppt_y"/>
                                          </p:val>
                                        </p:tav>
                                      </p:tavLst>
                                    </p:anim>
                                  </p:childTnLst>
                                </p:cTn>
                              </p:par>
                              <p:par>
                                <p:cTn id="122" presetID="2" presetClass="entr" presetSubtype="4" fill="hold" nodeType="withEffect">
                                  <p:stCondLst>
                                    <p:cond delay="0"/>
                                  </p:stCondLst>
                                  <p:childTnLst>
                                    <p:set>
                                      <p:cBhvr>
                                        <p:cTn id="123" dur="1" fill="hold">
                                          <p:stCondLst>
                                            <p:cond delay="0"/>
                                          </p:stCondLst>
                                        </p:cTn>
                                        <p:tgtEl>
                                          <p:spTgt spid="9"/>
                                        </p:tgtEl>
                                        <p:attrNameLst>
                                          <p:attrName>style.visibility</p:attrName>
                                        </p:attrNameLst>
                                      </p:cBhvr>
                                      <p:to>
                                        <p:strVal val="visible"/>
                                      </p:to>
                                    </p:set>
                                    <p:anim calcmode="lin" valueType="num">
                                      <p:cBhvr additive="base">
                                        <p:cTn id="124" dur="1000" fill="hold"/>
                                        <p:tgtEl>
                                          <p:spTgt spid="9"/>
                                        </p:tgtEl>
                                        <p:attrNameLst>
                                          <p:attrName>ppt_x</p:attrName>
                                        </p:attrNameLst>
                                      </p:cBhvr>
                                      <p:tavLst>
                                        <p:tav tm="0">
                                          <p:val>
                                            <p:strVal val="#ppt_x"/>
                                          </p:val>
                                        </p:tav>
                                        <p:tav tm="100000">
                                          <p:val>
                                            <p:strVal val="#ppt_x"/>
                                          </p:val>
                                        </p:tav>
                                      </p:tavLst>
                                    </p:anim>
                                    <p:anim calcmode="lin" valueType="num">
                                      <p:cBhvr additive="base">
                                        <p:cTn id="125" dur="1000" fill="hold"/>
                                        <p:tgtEl>
                                          <p:spTgt spid="9"/>
                                        </p:tgtEl>
                                        <p:attrNameLst>
                                          <p:attrName>ppt_y</p:attrName>
                                        </p:attrNameLst>
                                      </p:cBhvr>
                                      <p:tavLst>
                                        <p:tav tm="0">
                                          <p:val>
                                            <p:strVal val="1+#ppt_h/2"/>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additive="base">
                                        <p:cTn id="128" dur="1000" fill="hold"/>
                                        <p:tgtEl>
                                          <p:spTgt spid="40"/>
                                        </p:tgtEl>
                                        <p:attrNameLst>
                                          <p:attrName>ppt_x</p:attrName>
                                        </p:attrNameLst>
                                      </p:cBhvr>
                                      <p:tavLst>
                                        <p:tav tm="0">
                                          <p:val>
                                            <p:strVal val="#ppt_x"/>
                                          </p:val>
                                        </p:tav>
                                        <p:tav tm="100000">
                                          <p:val>
                                            <p:strVal val="#ppt_x"/>
                                          </p:val>
                                        </p:tav>
                                      </p:tavLst>
                                    </p:anim>
                                    <p:anim calcmode="lin" valueType="num">
                                      <p:cBhvr additive="base">
                                        <p:cTn id="129" dur="1000" fill="hold"/>
                                        <p:tgtEl>
                                          <p:spTgt spid="40"/>
                                        </p:tgtEl>
                                        <p:attrNameLst>
                                          <p:attrName>ppt_y</p:attrName>
                                        </p:attrNameLst>
                                      </p:cBhvr>
                                      <p:tavLst>
                                        <p:tav tm="0">
                                          <p:val>
                                            <p:strVal val="1+#ppt_h/2"/>
                                          </p:val>
                                        </p:tav>
                                        <p:tav tm="100000">
                                          <p:val>
                                            <p:strVal val="#ppt_y"/>
                                          </p:val>
                                        </p:tav>
                                      </p:tavLst>
                                    </p:anim>
                                  </p:childTnLst>
                                </p:cTn>
                              </p:par>
                              <p:par>
                                <p:cTn id="130" presetID="17" presetClass="entr" presetSubtype="8" fill="hold" nodeType="with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1000" fill="hold"/>
                                        <p:tgtEl>
                                          <p:spTgt spid="37"/>
                                        </p:tgtEl>
                                        <p:attrNameLst>
                                          <p:attrName>ppt_x</p:attrName>
                                        </p:attrNameLst>
                                      </p:cBhvr>
                                      <p:tavLst>
                                        <p:tav tm="0">
                                          <p:val>
                                            <p:strVal val="#ppt_x-#ppt_w/2"/>
                                          </p:val>
                                        </p:tav>
                                        <p:tav tm="100000">
                                          <p:val>
                                            <p:strVal val="#ppt_x"/>
                                          </p:val>
                                        </p:tav>
                                      </p:tavLst>
                                    </p:anim>
                                    <p:anim calcmode="lin" valueType="num">
                                      <p:cBhvr>
                                        <p:cTn id="133" dur="1000" fill="hold"/>
                                        <p:tgtEl>
                                          <p:spTgt spid="37"/>
                                        </p:tgtEl>
                                        <p:attrNameLst>
                                          <p:attrName>ppt_y</p:attrName>
                                        </p:attrNameLst>
                                      </p:cBhvr>
                                      <p:tavLst>
                                        <p:tav tm="0">
                                          <p:val>
                                            <p:strVal val="#ppt_y"/>
                                          </p:val>
                                        </p:tav>
                                        <p:tav tm="100000">
                                          <p:val>
                                            <p:strVal val="#ppt_y"/>
                                          </p:val>
                                        </p:tav>
                                      </p:tavLst>
                                    </p:anim>
                                    <p:anim calcmode="lin" valueType="num">
                                      <p:cBhvr>
                                        <p:cTn id="134" dur="1000" fill="hold"/>
                                        <p:tgtEl>
                                          <p:spTgt spid="37"/>
                                        </p:tgtEl>
                                        <p:attrNameLst>
                                          <p:attrName>ppt_w</p:attrName>
                                        </p:attrNameLst>
                                      </p:cBhvr>
                                      <p:tavLst>
                                        <p:tav tm="0">
                                          <p:val>
                                            <p:fltVal val="0"/>
                                          </p:val>
                                        </p:tav>
                                        <p:tav tm="100000">
                                          <p:val>
                                            <p:strVal val="#ppt_w"/>
                                          </p:val>
                                        </p:tav>
                                      </p:tavLst>
                                    </p:anim>
                                    <p:anim calcmode="lin" valueType="num">
                                      <p:cBhvr>
                                        <p:cTn id="135" dur="1000" fill="hold"/>
                                        <p:tgtEl>
                                          <p:spTgt spid="37"/>
                                        </p:tgtEl>
                                        <p:attrNameLst>
                                          <p:attrName>ppt_h</p:attrName>
                                        </p:attrNameLst>
                                      </p:cBhvr>
                                      <p:tavLst>
                                        <p:tav tm="0">
                                          <p:val>
                                            <p:strVal val="#ppt_h"/>
                                          </p:val>
                                        </p:tav>
                                        <p:tav tm="100000">
                                          <p:val>
                                            <p:strVal val="#ppt_h"/>
                                          </p:val>
                                        </p:tav>
                                      </p:tavLst>
                                    </p:anim>
                                  </p:childTnLst>
                                </p:cTn>
                              </p:par>
                              <p:par>
                                <p:cTn id="136" presetID="20" presetClass="entr" presetSubtype="0" fill="hold" nodeType="with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wedge">
                                      <p:cBhvr>
                                        <p:cTn id="138" dur="1000"/>
                                        <p:tgtEl>
                                          <p:spTgt spid="41"/>
                                        </p:tgtEl>
                                      </p:cBhvr>
                                    </p:animEffect>
                                  </p:childTnLst>
                                </p:cTn>
                              </p:par>
                              <p:par>
                                <p:cTn id="139" presetID="20" presetClass="entr" presetSubtype="0" fill="hold" nodeType="with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wedge">
                                      <p:cBhvr>
                                        <p:cTn id="141" dur="1000"/>
                                        <p:tgtEl>
                                          <p:spTgt spid="44"/>
                                        </p:tgtEl>
                                      </p:cBhvr>
                                    </p:animEffect>
                                  </p:childTnLst>
                                </p:cTn>
                              </p:par>
                              <p:par>
                                <p:cTn id="142" presetID="17" presetClass="entr" presetSubtype="10" fill="hold" nodeType="withEffect">
                                  <p:stCondLst>
                                    <p:cond delay="0"/>
                                  </p:stCondLst>
                                  <p:childTnLst>
                                    <p:set>
                                      <p:cBhvr>
                                        <p:cTn id="143" dur="1" fill="hold">
                                          <p:stCondLst>
                                            <p:cond delay="0"/>
                                          </p:stCondLst>
                                        </p:cTn>
                                        <p:tgtEl>
                                          <p:spTgt spid="11"/>
                                        </p:tgtEl>
                                        <p:attrNameLst>
                                          <p:attrName>style.visibility</p:attrName>
                                        </p:attrNameLst>
                                      </p:cBhvr>
                                      <p:to>
                                        <p:strVal val="visible"/>
                                      </p:to>
                                    </p:set>
                                    <p:anim calcmode="lin" valueType="num">
                                      <p:cBhvr>
                                        <p:cTn id="144" dur="1000" fill="hold"/>
                                        <p:tgtEl>
                                          <p:spTgt spid="11"/>
                                        </p:tgtEl>
                                        <p:attrNameLst>
                                          <p:attrName>ppt_w</p:attrName>
                                        </p:attrNameLst>
                                      </p:cBhvr>
                                      <p:tavLst>
                                        <p:tav tm="0">
                                          <p:val>
                                            <p:fltVal val="0"/>
                                          </p:val>
                                        </p:tav>
                                        <p:tav tm="100000">
                                          <p:val>
                                            <p:strVal val="#ppt_w"/>
                                          </p:val>
                                        </p:tav>
                                      </p:tavLst>
                                    </p:anim>
                                    <p:anim calcmode="lin" valueType="num">
                                      <p:cBhvr>
                                        <p:cTn id="145" dur="1000" fill="hold"/>
                                        <p:tgtEl>
                                          <p:spTgt spid="11"/>
                                        </p:tgtEl>
                                        <p:attrNameLst>
                                          <p:attrName>ppt_h</p:attrName>
                                        </p:attrNameLst>
                                      </p:cBhvr>
                                      <p:tavLst>
                                        <p:tav tm="0">
                                          <p:val>
                                            <p:strVal val="#ppt_h"/>
                                          </p:val>
                                        </p:tav>
                                        <p:tav tm="100000">
                                          <p:val>
                                            <p:strVal val="#ppt_h"/>
                                          </p:val>
                                        </p:tav>
                                      </p:tavLst>
                                    </p:anim>
                                  </p:childTnLst>
                                </p:cTn>
                              </p:par>
                              <p:par>
                                <p:cTn id="146" presetID="17" presetClass="entr" presetSubtype="10" fill="hold" nodeType="withEffect">
                                  <p:stCondLst>
                                    <p:cond delay="0"/>
                                  </p:stCondLst>
                                  <p:childTnLst>
                                    <p:set>
                                      <p:cBhvr>
                                        <p:cTn id="147" dur="1" fill="hold">
                                          <p:stCondLst>
                                            <p:cond delay="0"/>
                                          </p:stCondLst>
                                        </p:cTn>
                                        <p:tgtEl>
                                          <p:spTgt spid="39"/>
                                        </p:tgtEl>
                                        <p:attrNameLst>
                                          <p:attrName>style.visibility</p:attrName>
                                        </p:attrNameLst>
                                      </p:cBhvr>
                                      <p:to>
                                        <p:strVal val="visible"/>
                                      </p:to>
                                    </p:set>
                                    <p:anim calcmode="lin" valueType="num">
                                      <p:cBhvr>
                                        <p:cTn id="148" dur="1000" fill="hold"/>
                                        <p:tgtEl>
                                          <p:spTgt spid="39"/>
                                        </p:tgtEl>
                                        <p:attrNameLst>
                                          <p:attrName>ppt_w</p:attrName>
                                        </p:attrNameLst>
                                      </p:cBhvr>
                                      <p:tavLst>
                                        <p:tav tm="0">
                                          <p:val>
                                            <p:fltVal val="0"/>
                                          </p:val>
                                        </p:tav>
                                        <p:tav tm="100000">
                                          <p:val>
                                            <p:strVal val="#ppt_w"/>
                                          </p:val>
                                        </p:tav>
                                      </p:tavLst>
                                    </p:anim>
                                    <p:anim calcmode="lin" valueType="num">
                                      <p:cBhvr>
                                        <p:cTn id="149" dur="1000" fill="hold"/>
                                        <p:tgtEl>
                                          <p:spTgt spid="39"/>
                                        </p:tgtEl>
                                        <p:attrNameLst>
                                          <p:attrName>ppt_h</p:attrName>
                                        </p:attrNameLst>
                                      </p:cBhvr>
                                      <p:tavLst>
                                        <p:tav tm="0">
                                          <p:val>
                                            <p:strVal val="#ppt_h"/>
                                          </p:val>
                                        </p:tav>
                                        <p:tav tm="100000">
                                          <p:val>
                                            <p:strVal val="#ppt_h"/>
                                          </p:val>
                                        </p:tav>
                                      </p:tavLst>
                                    </p:anim>
                                  </p:childTnLst>
                                </p:cTn>
                              </p:par>
                              <p:par>
                                <p:cTn id="150" presetID="20" presetClass="entr" presetSubtype="0" fill="hold" nodeType="withEffect">
                                  <p:stCondLst>
                                    <p:cond delay="0"/>
                                  </p:stCondLst>
                                  <p:childTnLst>
                                    <p:set>
                                      <p:cBhvr>
                                        <p:cTn id="151" dur="1" fill="hold">
                                          <p:stCondLst>
                                            <p:cond delay="0"/>
                                          </p:stCondLst>
                                        </p:cTn>
                                        <p:tgtEl>
                                          <p:spTgt spid="7"/>
                                        </p:tgtEl>
                                        <p:attrNameLst>
                                          <p:attrName>style.visibility</p:attrName>
                                        </p:attrNameLst>
                                      </p:cBhvr>
                                      <p:to>
                                        <p:strVal val="visible"/>
                                      </p:to>
                                    </p:set>
                                    <p:animEffect transition="in" filter="wedge">
                                      <p:cBhvr>
                                        <p:cTn id="152" dur="1000"/>
                                        <p:tgtEl>
                                          <p:spTgt spid="7"/>
                                        </p:tgtEl>
                                      </p:cBhvr>
                                    </p:animEffect>
                                  </p:childTnLst>
                                </p:cTn>
                              </p:par>
                              <p:par>
                                <p:cTn id="153" presetID="20" presetClass="entr" presetSubtype="0" fill="hold" nodeType="with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wedge">
                                      <p:cBhvr>
                                        <p:cTn id="155" dur="1000"/>
                                        <p:tgtEl>
                                          <p:spTgt spid="46"/>
                                        </p:tgtEl>
                                      </p:cBhvr>
                                    </p:animEffect>
                                  </p:childTnLst>
                                </p:cTn>
                              </p:par>
                            </p:childTnLst>
                          </p:cTn>
                        </p:par>
                        <p:par>
                          <p:cTn id="156" fill="hold">
                            <p:stCondLst>
                              <p:cond delay="1000"/>
                            </p:stCondLst>
                            <p:childTnLst>
                              <p:par>
                                <p:cTn id="157" presetID="4" presetClass="entr" presetSubtype="16" fill="hold" grpId="0" nodeType="after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box(in)">
                                      <p:cBhvr>
                                        <p:cTn id="1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5" grpId="0"/>
      <p:bldP spid="16" grpId="0" animBg="1"/>
      <p:bldP spid="17" grpId="0" animBg="1"/>
      <p:bldP spid="18" grpId="0" animBg="1"/>
      <p:bldP spid="19" grpId="0" animBg="1"/>
      <p:bldP spid="20" grpId="0" animBg="1"/>
      <p:bldP spid="21" grpId="0"/>
      <p:bldP spid="22" grpId="0" animBg="1"/>
      <p:bldP spid="22" grpId="1" animBg="1"/>
      <p:bldP spid="23" grpId="0" animBg="1"/>
      <p:bldP spid="24" grpId="0" animBg="1"/>
      <p:bldP spid="25" grpId="0" animBg="1"/>
      <p:bldP spid="26" grpId="0" animBg="1"/>
      <p:bldP spid="27" grpId="0" animBg="1"/>
      <p:bldP spid="28" grpId="0" animBg="1"/>
      <p:bldP spid="29" grpId="0" animBg="1"/>
      <p:bldP spid="29" grpId="1" animBg="1"/>
      <p:bldP spid="30" grpId="0" animBg="1"/>
      <p:bldP spid="30" grpId="1" animBg="1"/>
      <p:bldP spid="31" grpId="0" animBg="1"/>
      <p:bldP spid="31" grpId="1" animBg="1"/>
      <p:bldP spid="32" grpId="0"/>
      <p:bldP spid="33" grpId="0" animBg="1"/>
      <p:bldP spid="34" grpId="0" animBg="1"/>
      <p:bldP spid="3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Rectángulo"/>
          <p:cNvSpPr/>
          <p:nvPr/>
        </p:nvSpPr>
        <p:spPr bwMode="auto">
          <a:xfrm>
            <a:off x="0" y="0"/>
            <a:ext cx="9144000"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6" name="5 Diagrama"/>
          <p:cNvGraphicFramePr/>
          <p:nvPr/>
        </p:nvGraphicFramePr>
        <p:xfrm>
          <a:off x="2339975" y="1125538"/>
          <a:ext cx="4570413" cy="4156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9"/>
          <p:cNvSpPr>
            <a:spLocks noChangeArrowheads="1"/>
          </p:cNvSpPr>
          <p:nvPr/>
        </p:nvSpPr>
        <p:spPr bwMode="auto">
          <a:xfrm>
            <a:off x="1691680" y="692696"/>
            <a:ext cx="5688013" cy="5257800"/>
          </a:xfrm>
          <a:prstGeom prst="ellipse">
            <a:avLst/>
          </a:prstGeom>
          <a:solidFill>
            <a:srgbClr val="FFA7A7">
              <a:alpha val="12157"/>
            </a:srgbClr>
          </a:solidFill>
          <a:ln w="38100">
            <a:solidFill>
              <a:schemeClr val="bg1"/>
            </a:solidFill>
            <a:prstDash val="sysDash"/>
            <a:round/>
            <a:headEnd/>
            <a:tailEnd/>
          </a:ln>
          <a:effectLst/>
        </p:spPr>
        <p:txBody>
          <a:bodyPr wrap="none" anchor="ctr"/>
          <a:lstStyle/>
          <a:p>
            <a:pPr algn="ctr" eaLnBrk="1" hangingPunct="1"/>
            <a:endParaRPr lang="es-ES" sz="1800">
              <a:solidFill>
                <a:srgbClr val="FFFFFF"/>
              </a:solidFill>
              <a:latin typeface="Arial" pitchFamily="34" charset="0"/>
            </a:endParaRPr>
          </a:p>
        </p:txBody>
      </p:sp>
      <p:sp>
        <p:nvSpPr>
          <p:cNvPr id="8" name="Oval 8"/>
          <p:cNvSpPr>
            <a:spLocks noChangeArrowheads="1"/>
          </p:cNvSpPr>
          <p:nvPr/>
        </p:nvSpPr>
        <p:spPr bwMode="auto">
          <a:xfrm>
            <a:off x="3708400" y="2349500"/>
            <a:ext cx="1944688" cy="1800225"/>
          </a:xfrm>
          <a:prstGeom prst="ellipse">
            <a:avLst/>
          </a:prstGeom>
          <a:solidFill>
            <a:schemeClr val="accent1">
              <a:lumMod val="75000"/>
            </a:schemeClr>
          </a:solidFill>
          <a:ln>
            <a:solidFill>
              <a:schemeClr val="accent1">
                <a:lumMod val="75000"/>
              </a:schemeClr>
            </a:solidFill>
            <a:headEnd/>
            <a:tailEnd/>
          </a:ln>
          <a:scene3d>
            <a:camera prst="orthographicFront"/>
            <a:lightRig rig="threePt" dir="t"/>
          </a:scene3d>
          <a:sp3d extrusionH="63500" contourW="63500">
            <a:bevelT w="165100" prst="coolSlant"/>
            <a:bevelB w="165100" prst="coolSlant"/>
            <a:contourClr>
              <a:schemeClr val="accent1">
                <a:lumMod val="50000"/>
              </a:schemeClr>
            </a:contourClr>
          </a:sp3d>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n-US">
              <a:solidFill>
                <a:srgbClr val="FFFFFF"/>
              </a:solidFill>
            </a:endParaRPr>
          </a:p>
        </p:txBody>
      </p:sp>
      <p:sp>
        <p:nvSpPr>
          <p:cNvPr id="9" name="Text Box 24"/>
          <p:cNvSpPr txBox="1">
            <a:spLocks noChangeArrowheads="1"/>
          </p:cNvSpPr>
          <p:nvPr/>
        </p:nvSpPr>
        <p:spPr bwMode="auto">
          <a:xfrm>
            <a:off x="1187450" y="1125538"/>
            <a:ext cx="1909690" cy="338554"/>
          </a:xfrm>
          <a:prstGeom prst="rect">
            <a:avLst/>
          </a:prstGeom>
          <a:solidFill>
            <a:srgbClr val="00B0F0"/>
          </a:solidFill>
          <a:ln w="9525">
            <a:noFill/>
            <a:miter lim="800000"/>
            <a:headEnd/>
            <a:tailEnd/>
          </a:ln>
          <a:effectLst>
            <a:outerShdw blurRad="152400" dist="317500" dir="5400000" sx="90000" sy="-19000" rotWithShape="0">
              <a:prstClr val="black">
                <a:alpha val="15000"/>
              </a:prstClr>
            </a:outerShdw>
          </a:effectLst>
          <a:scene3d>
            <a:camera prst="perspectiveRelaxedModerately"/>
            <a:lightRig rig="threePt" dir="t"/>
          </a:scene3d>
          <a:sp3d>
            <a:bevelT w="165100" prst="coolSlant"/>
          </a:sp3d>
        </p:spPr>
        <p:txBody>
          <a:bodyPr wrap="none">
            <a:spAutoFit/>
          </a:bodyPr>
          <a:lstStyle/>
          <a:p>
            <a:pPr eaLnBrk="1" hangingPunct="1"/>
            <a:r>
              <a:rPr lang="es-ES" sz="1600" b="1">
                <a:solidFill>
                  <a:schemeClr val="bg2"/>
                </a:solidFill>
                <a:latin typeface="Franklin Gothic Medium" pitchFamily="34" charset="0"/>
              </a:rPr>
              <a:t>Factores Ecológicos</a:t>
            </a:r>
          </a:p>
        </p:txBody>
      </p:sp>
      <p:sp>
        <p:nvSpPr>
          <p:cNvPr id="10" name="Text Box 25"/>
          <p:cNvSpPr txBox="1">
            <a:spLocks noChangeArrowheads="1"/>
          </p:cNvSpPr>
          <p:nvPr/>
        </p:nvSpPr>
        <p:spPr bwMode="auto">
          <a:xfrm>
            <a:off x="468313" y="3068638"/>
            <a:ext cx="2105385" cy="338554"/>
          </a:xfrm>
          <a:prstGeom prst="rect">
            <a:avLst/>
          </a:prstGeom>
          <a:solidFill>
            <a:srgbClr val="B6FC08"/>
          </a:solidFill>
          <a:ln w="9525">
            <a:noFill/>
            <a:miter lim="800000"/>
            <a:headEnd/>
            <a:tailEnd/>
          </a:ln>
          <a:effectLst>
            <a:outerShdw blurRad="152400" dist="317500" dir="5400000" sx="90000" sy="-19000" rotWithShape="0">
              <a:prstClr val="black">
                <a:alpha val="15000"/>
              </a:prstClr>
            </a:outerShdw>
          </a:effectLst>
          <a:scene3d>
            <a:camera prst="perspectiveRelaxedModerately"/>
            <a:lightRig rig="threePt" dir="t"/>
          </a:scene3d>
          <a:sp3d>
            <a:bevelT w="165100" prst="coolSlant"/>
          </a:sp3d>
        </p:spPr>
        <p:txBody>
          <a:bodyPr wrap="none">
            <a:spAutoFit/>
          </a:bodyPr>
          <a:lstStyle/>
          <a:p>
            <a:pPr eaLnBrk="1" hangingPunct="1"/>
            <a:r>
              <a:rPr lang="es-ES" sz="1600" b="1">
                <a:solidFill>
                  <a:schemeClr val="bg2"/>
                </a:solidFill>
                <a:latin typeface="Franklin Gothic Medium" pitchFamily="34" charset="0"/>
              </a:rPr>
              <a:t>Factores Tecnológicos</a:t>
            </a:r>
          </a:p>
        </p:txBody>
      </p:sp>
      <p:sp>
        <p:nvSpPr>
          <p:cNvPr id="11" name="Text Box 26"/>
          <p:cNvSpPr txBox="1">
            <a:spLocks noChangeArrowheads="1"/>
          </p:cNvSpPr>
          <p:nvPr/>
        </p:nvSpPr>
        <p:spPr bwMode="auto">
          <a:xfrm>
            <a:off x="914400" y="5157788"/>
            <a:ext cx="2451825" cy="338554"/>
          </a:xfrm>
          <a:prstGeom prst="rect">
            <a:avLst/>
          </a:prstGeom>
          <a:solidFill>
            <a:srgbClr val="FF6600"/>
          </a:solidFill>
          <a:ln w="9525">
            <a:noFill/>
            <a:miter lim="800000"/>
            <a:headEnd/>
            <a:tailEnd/>
          </a:ln>
          <a:effectLst>
            <a:outerShdw blurRad="152400" dist="317500" dir="5400000" sx="90000" sy="-19000" rotWithShape="0">
              <a:prstClr val="black">
                <a:alpha val="15000"/>
              </a:prstClr>
            </a:outerShdw>
          </a:effectLst>
          <a:scene3d>
            <a:camera prst="perspectiveRelaxedModerately"/>
            <a:lightRig rig="threePt" dir="t"/>
          </a:scene3d>
          <a:sp3d>
            <a:bevelT w="165100" prst="coolSlant"/>
          </a:sp3d>
        </p:spPr>
        <p:txBody>
          <a:bodyPr wrap="none">
            <a:spAutoFit/>
          </a:bodyPr>
          <a:lstStyle/>
          <a:p>
            <a:pPr eaLnBrk="1" hangingPunct="1"/>
            <a:r>
              <a:rPr lang="es-ES" sz="1600" b="1" dirty="0">
                <a:solidFill>
                  <a:schemeClr val="bg2"/>
                </a:solidFill>
                <a:latin typeface="Franklin Gothic Medium" pitchFamily="34" charset="0"/>
              </a:rPr>
              <a:t>Factores Políticos Legales</a:t>
            </a:r>
          </a:p>
        </p:txBody>
      </p:sp>
      <p:sp>
        <p:nvSpPr>
          <p:cNvPr id="12" name="Text Box 27"/>
          <p:cNvSpPr txBox="1">
            <a:spLocks noChangeArrowheads="1"/>
          </p:cNvSpPr>
          <p:nvPr/>
        </p:nvSpPr>
        <p:spPr bwMode="auto">
          <a:xfrm>
            <a:off x="6084888" y="1125538"/>
            <a:ext cx="2042739" cy="338554"/>
          </a:xfrm>
          <a:prstGeom prst="rect">
            <a:avLst/>
          </a:prstGeom>
          <a:solidFill>
            <a:srgbClr val="FF6600"/>
          </a:solidFill>
          <a:ln w="9525">
            <a:noFill/>
            <a:miter lim="800000"/>
            <a:headEnd/>
            <a:tailEnd/>
          </a:ln>
          <a:effectLst>
            <a:outerShdw blurRad="152400" dist="317500" dir="5400000" sx="90000" sy="-19000" rotWithShape="0">
              <a:prstClr val="black">
                <a:alpha val="15000"/>
              </a:prstClr>
            </a:outerShdw>
          </a:effectLst>
          <a:scene3d>
            <a:camera prst="perspectiveRelaxedModerately"/>
            <a:lightRig rig="threePt" dir="t"/>
          </a:scene3d>
          <a:sp3d>
            <a:bevelT w="165100" prst="coolSlant"/>
          </a:sp3d>
        </p:spPr>
        <p:txBody>
          <a:bodyPr wrap="none">
            <a:spAutoFit/>
          </a:bodyPr>
          <a:lstStyle/>
          <a:p>
            <a:pPr eaLnBrk="1" hangingPunct="1"/>
            <a:r>
              <a:rPr lang="es-ES" sz="1600" b="1" dirty="0">
                <a:solidFill>
                  <a:schemeClr val="bg2"/>
                </a:solidFill>
                <a:latin typeface="Franklin Gothic Medium" pitchFamily="34" charset="0"/>
              </a:rPr>
              <a:t>Factores Económicos</a:t>
            </a:r>
          </a:p>
        </p:txBody>
      </p:sp>
      <p:sp>
        <p:nvSpPr>
          <p:cNvPr id="13" name="Text Box 28"/>
          <p:cNvSpPr txBox="1">
            <a:spLocks noChangeArrowheads="1"/>
          </p:cNvSpPr>
          <p:nvPr/>
        </p:nvSpPr>
        <p:spPr bwMode="auto">
          <a:xfrm>
            <a:off x="6877050" y="2997200"/>
            <a:ext cx="2208233" cy="338554"/>
          </a:xfrm>
          <a:prstGeom prst="rect">
            <a:avLst/>
          </a:prstGeom>
          <a:solidFill>
            <a:schemeClr val="tx1">
              <a:lumMod val="95000"/>
              <a:lumOff val="5000"/>
            </a:schemeClr>
          </a:solidFill>
          <a:ln w="9525">
            <a:noFill/>
            <a:miter lim="800000"/>
            <a:headEnd/>
            <a:tailEnd/>
          </a:ln>
          <a:effectLst>
            <a:outerShdw blurRad="152400" dist="317500" dir="5400000" sx="90000" sy="-19000" rotWithShape="0">
              <a:prstClr val="black">
                <a:alpha val="15000"/>
              </a:prstClr>
            </a:outerShdw>
          </a:effectLst>
          <a:scene3d>
            <a:camera prst="perspectiveRelaxedModerately"/>
            <a:lightRig rig="threePt" dir="t"/>
          </a:scene3d>
          <a:sp3d>
            <a:bevelT w="165100" prst="coolSlant"/>
          </a:sp3d>
        </p:spPr>
        <p:txBody>
          <a:bodyPr wrap="none">
            <a:spAutoFit/>
          </a:bodyPr>
          <a:lstStyle/>
          <a:p>
            <a:pPr eaLnBrk="1" hangingPunct="1"/>
            <a:r>
              <a:rPr lang="es-ES" sz="1600" b="1" dirty="0">
                <a:solidFill>
                  <a:schemeClr val="bg2"/>
                </a:solidFill>
                <a:latin typeface="Franklin Gothic Medium" pitchFamily="34" charset="0"/>
              </a:rPr>
              <a:t>Factores Demográficos</a:t>
            </a:r>
          </a:p>
        </p:txBody>
      </p:sp>
      <p:sp>
        <p:nvSpPr>
          <p:cNvPr id="14" name="Text Box 29"/>
          <p:cNvSpPr txBox="1">
            <a:spLocks noChangeArrowheads="1"/>
          </p:cNvSpPr>
          <p:nvPr/>
        </p:nvSpPr>
        <p:spPr bwMode="auto">
          <a:xfrm>
            <a:off x="6019800" y="5157788"/>
            <a:ext cx="2397003" cy="338554"/>
          </a:xfrm>
          <a:prstGeom prst="rect">
            <a:avLst/>
          </a:prstGeom>
          <a:solidFill>
            <a:srgbClr val="00B0F0"/>
          </a:solidFill>
          <a:ln w="9525">
            <a:noFill/>
            <a:miter lim="800000"/>
            <a:headEnd/>
            <a:tailEnd/>
          </a:ln>
          <a:effectLst>
            <a:outerShdw blurRad="152400" dist="317500" dir="5400000" sx="90000" sy="-19000" rotWithShape="0">
              <a:prstClr val="black">
                <a:alpha val="15000"/>
              </a:prstClr>
            </a:outerShdw>
          </a:effectLst>
          <a:scene3d>
            <a:camera prst="perspectiveRelaxedModerately"/>
            <a:lightRig rig="threePt" dir="t"/>
          </a:scene3d>
          <a:sp3d>
            <a:bevelT w="165100" prst="coolSlant"/>
          </a:sp3d>
        </p:spPr>
        <p:txBody>
          <a:bodyPr wrap="none">
            <a:spAutoFit/>
          </a:bodyPr>
          <a:lstStyle/>
          <a:p>
            <a:pPr eaLnBrk="1" hangingPunct="1"/>
            <a:r>
              <a:rPr lang="es-ES" sz="1600" b="1" dirty="0">
                <a:solidFill>
                  <a:schemeClr val="bg2"/>
                </a:solidFill>
                <a:latin typeface="Franklin Gothic Medium" pitchFamily="34" charset="0"/>
              </a:rPr>
              <a:t>Factores Socio-Culturales</a:t>
            </a:r>
          </a:p>
        </p:txBody>
      </p:sp>
      <p:sp>
        <p:nvSpPr>
          <p:cNvPr id="15" name="Text Box 30"/>
          <p:cNvSpPr txBox="1">
            <a:spLocks noChangeArrowheads="1"/>
          </p:cNvSpPr>
          <p:nvPr/>
        </p:nvSpPr>
        <p:spPr bwMode="auto">
          <a:xfrm>
            <a:off x="2667000" y="6308725"/>
            <a:ext cx="4145687" cy="369332"/>
          </a:xfrm>
          <a:prstGeom prst="rect">
            <a:avLst/>
          </a:prstGeom>
          <a:noFill/>
          <a:ln w="9525">
            <a:noFill/>
            <a:miter lim="800000"/>
            <a:headEnd/>
            <a:tailEnd/>
          </a:ln>
          <a:effectLst/>
        </p:spPr>
        <p:txBody>
          <a:bodyPr wrap="none">
            <a:spAutoFit/>
          </a:bodyPr>
          <a:lstStyle/>
          <a:p>
            <a:pPr eaLnBrk="1" hangingPunct="1"/>
            <a:r>
              <a:rPr lang="es-ES" b="1" i="1" dirty="0">
                <a:solidFill>
                  <a:srgbClr val="FFFFFF"/>
                </a:solidFill>
                <a:effectLst>
                  <a:outerShdw blurRad="38100" dist="38100" dir="2700000" algn="tl">
                    <a:srgbClr val="000000">
                      <a:alpha val="43137"/>
                    </a:srgbClr>
                  </a:outerShdw>
                </a:effectLst>
                <a:latin typeface="Trebuchet MS" pitchFamily="34" charset="0"/>
              </a:rPr>
              <a:t>El Entorno </a:t>
            </a:r>
            <a:r>
              <a:rPr lang="es-ES" b="1" i="1" dirty="0" smtClean="0">
                <a:solidFill>
                  <a:srgbClr val="FFFFFF"/>
                </a:solidFill>
                <a:effectLst>
                  <a:outerShdw blurRad="38100" dist="38100" dir="2700000" algn="tl">
                    <a:srgbClr val="000000">
                      <a:alpha val="43137"/>
                    </a:srgbClr>
                  </a:outerShdw>
                </a:effectLst>
                <a:latin typeface="Trebuchet MS" pitchFamily="34" charset="0"/>
              </a:rPr>
              <a:t>del Complejo Productivo </a:t>
            </a:r>
            <a:endParaRPr lang="es-ES" b="1" i="1" dirty="0">
              <a:solidFill>
                <a:srgbClr val="FFFFFF"/>
              </a:solidFill>
              <a:effectLst>
                <a:outerShdw blurRad="38100" dist="38100" dir="2700000" algn="tl">
                  <a:srgbClr val="000000">
                    <a:alpha val="43137"/>
                  </a:srgbClr>
                </a:outerShdw>
              </a:effectLst>
              <a:latin typeface="Trebuchet MS" pitchFamily="34" charset="0"/>
            </a:endParaRPr>
          </a:p>
        </p:txBody>
      </p:sp>
      <p:sp>
        <p:nvSpPr>
          <p:cNvPr id="16" name="Line 33"/>
          <p:cNvSpPr>
            <a:spLocks noChangeShapeType="1"/>
          </p:cNvSpPr>
          <p:nvPr/>
        </p:nvSpPr>
        <p:spPr bwMode="auto">
          <a:xfrm flipV="1">
            <a:off x="1403350" y="1557338"/>
            <a:ext cx="647700" cy="1295400"/>
          </a:xfrm>
          <a:prstGeom prst="line">
            <a:avLst/>
          </a:prstGeom>
          <a:noFill/>
          <a:ln w="57150">
            <a:solidFill>
              <a:schemeClr val="accent1">
                <a:lumMod val="75000"/>
              </a:schemeClr>
            </a:solidFill>
            <a:round/>
            <a:headEnd type="triangle" w="med" len="med"/>
            <a:tailEnd type="triangle" w="med" len="med"/>
          </a:ln>
          <a:effectLst/>
        </p:spPr>
        <p:txBody>
          <a:bodyPr/>
          <a:lstStyle/>
          <a:p>
            <a:endParaRPr lang="en-US"/>
          </a:p>
        </p:txBody>
      </p:sp>
      <p:sp>
        <p:nvSpPr>
          <p:cNvPr id="17" name="Line 34"/>
          <p:cNvSpPr>
            <a:spLocks noChangeShapeType="1"/>
          </p:cNvSpPr>
          <p:nvPr/>
        </p:nvSpPr>
        <p:spPr bwMode="auto">
          <a:xfrm flipV="1">
            <a:off x="3419475" y="476250"/>
            <a:ext cx="2808288" cy="0"/>
          </a:xfrm>
          <a:prstGeom prst="line">
            <a:avLst/>
          </a:prstGeom>
          <a:noFill/>
          <a:ln w="57150">
            <a:solidFill>
              <a:schemeClr val="accent1">
                <a:lumMod val="75000"/>
              </a:schemeClr>
            </a:solidFill>
            <a:round/>
            <a:headEnd type="triangle" w="med" len="med"/>
            <a:tailEnd type="triangle" w="med" len="med"/>
          </a:ln>
          <a:effectLst/>
        </p:spPr>
        <p:txBody>
          <a:bodyPr/>
          <a:lstStyle/>
          <a:p>
            <a:endParaRPr lang="en-US">
              <a:solidFill>
                <a:srgbClr val="FFFFFF"/>
              </a:solidFill>
            </a:endParaRPr>
          </a:p>
        </p:txBody>
      </p:sp>
      <p:sp>
        <p:nvSpPr>
          <p:cNvPr id="18" name="Line 35"/>
          <p:cNvSpPr>
            <a:spLocks noChangeShapeType="1"/>
          </p:cNvSpPr>
          <p:nvPr/>
        </p:nvSpPr>
        <p:spPr bwMode="auto">
          <a:xfrm>
            <a:off x="7491412" y="1600200"/>
            <a:ext cx="433388" cy="1079500"/>
          </a:xfrm>
          <a:prstGeom prst="line">
            <a:avLst/>
          </a:prstGeom>
          <a:noFill/>
          <a:ln w="57150">
            <a:solidFill>
              <a:schemeClr val="accent1">
                <a:lumMod val="75000"/>
              </a:schemeClr>
            </a:solidFill>
            <a:round/>
            <a:headEnd type="triangle" w="med" len="med"/>
            <a:tailEnd type="triangle" w="med" len="med"/>
          </a:ln>
          <a:effectLst/>
        </p:spPr>
        <p:txBody>
          <a:bodyPr/>
          <a:lstStyle/>
          <a:p>
            <a:endParaRPr lang="en-US">
              <a:solidFill>
                <a:srgbClr val="FFFFFF"/>
              </a:solidFill>
            </a:endParaRPr>
          </a:p>
        </p:txBody>
      </p:sp>
      <p:sp>
        <p:nvSpPr>
          <p:cNvPr id="19" name="Line 36"/>
          <p:cNvSpPr>
            <a:spLocks noChangeShapeType="1"/>
          </p:cNvSpPr>
          <p:nvPr/>
        </p:nvSpPr>
        <p:spPr bwMode="auto">
          <a:xfrm>
            <a:off x="1331913" y="3573463"/>
            <a:ext cx="576262" cy="1439862"/>
          </a:xfrm>
          <a:prstGeom prst="line">
            <a:avLst/>
          </a:prstGeom>
          <a:noFill/>
          <a:ln w="57150">
            <a:solidFill>
              <a:schemeClr val="accent1">
                <a:lumMod val="75000"/>
              </a:schemeClr>
            </a:solidFill>
            <a:round/>
            <a:headEnd type="triangle" w="med" len="med"/>
            <a:tailEnd type="triangle" w="med" len="med"/>
          </a:ln>
          <a:effectLst/>
        </p:spPr>
        <p:txBody>
          <a:bodyPr/>
          <a:lstStyle/>
          <a:p>
            <a:endParaRPr lang="en-US"/>
          </a:p>
        </p:txBody>
      </p:sp>
      <p:sp>
        <p:nvSpPr>
          <p:cNvPr id="20" name="Line 37"/>
          <p:cNvSpPr>
            <a:spLocks noChangeShapeType="1"/>
          </p:cNvSpPr>
          <p:nvPr/>
        </p:nvSpPr>
        <p:spPr bwMode="auto">
          <a:xfrm>
            <a:off x="3132138" y="6165850"/>
            <a:ext cx="3240087" cy="0"/>
          </a:xfrm>
          <a:prstGeom prst="line">
            <a:avLst/>
          </a:prstGeom>
          <a:noFill/>
          <a:ln w="57150">
            <a:solidFill>
              <a:schemeClr val="accent1">
                <a:lumMod val="75000"/>
              </a:schemeClr>
            </a:solidFill>
            <a:round/>
            <a:headEnd type="triangle" w="med" len="med"/>
            <a:tailEnd type="triangle" w="med" len="med"/>
          </a:ln>
          <a:effectLst/>
        </p:spPr>
        <p:txBody>
          <a:bodyPr/>
          <a:lstStyle/>
          <a:p>
            <a:endParaRPr lang="en-US">
              <a:solidFill>
                <a:srgbClr val="FFFFFF"/>
              </a:solidFill>
            </a:endParaRPr>
          </a:p>
        </p:txBody>
      </p:sp>
      <p:sp>
        <p:nvSpPr>
          <p:cNvPr id="21" name="Line 38"/>
          <p:cNvSpPr>
            <a:spLocks noChangeShapeType="1"/>
          </p:cNvSpPr>
          <p:nvPr/>
        </p:nvSpPr>
        <p:spPr bwMode="auto">
          <a:xfrm flipV="1">
            <a:off x="7524750" y="3644900"/>
            <a:ext cx="503238" cy="1368425"/>
          </a:xfrm>
          <a:prstGeom prst="line">
            <a:avLst/>
          </a:prstGeom>
          <a:noFill/>
          <a:ln w="57150">
            <a:solidFill>
              <a:schemeClr val="accent1">
                <a:lumMod val="75000"/>
              </a:schemeClr>
            </a:solidFill>
            <a:round/>
            <a:headEnd type="triangle" w="med" len="med"/>
            <a:tailEnd type="triangle" w="med" len="med"/>
          </a:ln>
          <a:effectLst/>
        </p:spPr>
        <p:txBody>
          <a:bodyPr/>
          <a:lstStyle/>
          <a:p>
            <a:endParaRPr lang="en-US"/>
          </a:p>
        </p:txBody>
      </p:sp>
      <p:sp>
        <p:nvSpPr>
          <p:cNvPr id="22" name="Text Box 39"/>
          <p:cNvSpPr txBox="1">
            <a:spLocks noChangeArrowheads="1"/>
          </p:cNvSpPr>
          <p:nvPr/>
        </p:nvSpPr>
        <p:spPr bwMode="auto">
          <a:xfrm>
            <a:off x="1676400" y="5638800"/>
            <a:ext cx="1181100" cy="244475"/>
          </a:xfrm>
          <a:prstGeom prst="rect">
            <a:avLst/>
          </a:prstGeom>
          <a:noFill/>
          <a:ln w="9525">
            <a:noFill/>
            <a:miter lim="800000"/>
            <a:headEnd/>
            <a:tailEnd/>
          </a:ln>
          <a:effectLst/>
        </p:spPr>
        <p:txBody>
          <a:bodyPr wrap="none">
            <a:spAutoFit/>
          </a:bodyPr>
          <a:lstStyle/>
          <a:p>
            <a:pPr eaLnBrk="1" hangingPunct="1"/>
            <a:r>
              <a:rPr lang="es-ES" sz="1000" i="1" dirty="0">
                <a:solidFill>
                  <a:srgbClr val="FFFFFF"/>
                </a:solidFill>
                <a:latin typeface="Arial" pitchFamily="34" charset="0"/>
              </a:rPr>
              <a:t>(Guerra, G. 2002)</a:t>
            </a:r>
          </a:p>
        </p:txBody>
      </p:sp>
      <p:sp>
        <p:nvSpPr>
          <p:cNvPr id="23" name="Text Box 41"/>
          <p:cNvSpPr txBox="1">
            <a:spLocks noChangeArrowheads="1"/>
          </p:cNvSpPr>
          <p:nvPr/>
        </p:nvSpPr>
        <p:spPr bwMode="auto">
          <a:xfrm>
            <a:off x="3347864" y="908050"/>
            <a:ext cx="2347117" cy="276999"/>
          </a:xfrm>
          <a:prstGeom prst="rect">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wrap="none">
            <a:spAutoFit/>
          </a:bodyPr>
          <a:lstStyle/>
          <a:p>
            <a:pPr eaLnBrk="1" hangingPunct="1"/>
            <a:r>
              <a:rPr lang="es-ES" sz="1200" b="1" dirty="0">
                <a:solidFill>
                  <a:srgbClr val="FFFFFF"/>
                </a:solidFill>
                <a:latin typeface="Franklin Gothic Book" pitchFamily="34" charset="0"/>
              </a:rPr>
              <a:t>ELEMENTOS DE ACCIÓN DIRECTA</a:t>
            </a:r>
          </a:p>
        </p:txBody>
      </p:sp>
      <p:sp>
        <p:nvSpPr>
          <p:cNvPr id="24" name="Text Box 42"/>
          <p:cNvSpPr txBox="1">
            <a:spLocks noChangeArrowheads="1"/>
          </p:cNvSpPr>
          <p:nvPr/>
        </p:nvSpPr>
        <p:spPr bwMode="auto">
          <a:xfrm>
            <a:off x="3347864" y="5562600"/>
            <a:ext cx="2347117" cy="276999"/>
          </a:xfrm>
          <a:prstGeom prst="rect">
            <a:avLst/>
          </a:prstGeom>
          <a:noFill/>
          <a:ln w="9525">
            <a:noFill/>
            <a:miter lim="800000"/>
            <a:headEnd/>
            <a:tailEnd/>
          </a:ln>
          <a:effectLst/>
        </p:spPr>
        <p:txBody>
          <a:bodyPr wrap="none">
            <a:spAutoFit/>
          </a:bodyPr>
          <a:lstStyle/>
          <a:p>
            <a:pPr eaLnBrk="1" hangingPunct="1"/>
            <a:r>
              <a:rPr lang="es-ES" sz="1200" b="1" dirty="0">
                <a:solidFill>
                  <a:srgbClr val="FFFFFF"/>
                </a:solidFill>
                <a:latin typeface="Franklin Gothic Book" pitchFamily="34" charset="0"/>
              </a:rPr>
              <a:t>ELEMENTOS DE ACCIÓN DIRECTA</a:t>
            </a:r>
          </a:p>
        </p:txBody>
      </p:sp>
      <p:sp>
        <p:nvSpPr>
          <p:cNvPr id="25" name="Text Box 43"/>
          <p:cNvSpPr txBox="1">
            <a:spLocks noChangeArrowheads="1"/>
          </p:cNvSpPr>
          <p:nvPr/>
        </p:nvSpPr>
        <p:spPr bwMode="auto">
          <a:xfrm rot="18368123">
            <a:off x="-547803" y="915953"/>
            <a:ext cx="2627642" cy="261610"/>
          </a:xfrm>
          <a:prstGeom prst="rect">
            <a:avLst/>
          </a:prstGeom>
          <a:noFill/>
          <a:ln w="9525">
            <a:noFill/>
            <a:miter lim="800000"/>
            <a:headEnd/>
            <a:tailEnd/>
          </a:ln>
          <a:effectLst/>
        </p:spPr>
        <p:txBody>
          <a:bodyPr wrap="none">
            <a:spAutoFit/>
          </a:bodyPr>
          <a:lstStyle/>
          <a:p>
            <a:pPr eaLnBrk="1" hangingPunct="1"/>
            <a:r>
              <a:rPr lang="es-ES" sz="1100" dirty="0">
                <a:solidFill>
                  <a:srgbClr val="FFFFFF"/>
                </a:solidFill>
                <a:latin typeface="+mj-lt"/>
              </a:rPr>
              <a:t>ELEMENTOS DE ACCIÓN INDIRECTA</a:t>
            </a:r>
          </a:p>
        </p:txBody>
      </p:sp>
      <p:sp>
        <p:nvSpPr>
          <p:cNvPr id="26" name="Text Box 44"/>
          <p:cNvSpPr txBox="1">
            <a:spLocks noChangeArrowheads="1"/>
          </p:cNvSpPr>
          <p:nvPr/>
        </p:nvSpPr>
        <p:spPr bwMode="auto">
          <a:xfrm rot="2218674">
            <a:off x="6701929" y="763963"/>
            <a:ext cx="2627642" cy="261610"/>
          </a:xfrm>
          <a:prstGeom prst="rect">
            <a:avLst/>
          </a:prstGeom>
          <a:noFill/>
          <a:ln w="9525">
            <a:noFill/>
            <a:miter lim="800000"/>
            <a:headEnd/>
            <a:tailEnd/>
          </a:ln>
          <a:effectLst/>
        </p:spPr>
        <p:txBody>
          <a:bodyPr wrap="none">
            <a:spAutoFit/>
          </a:bodyPr>
          <a:lstStyle/>
          <a:p>
            <a:pPr eaLnBrk="1" hangingPunct="1"/>
            <a:r>
              <a:rPr lang="es-ES" sz="1100" dirty="0">
                <a:solidFill>
                  <a:srgbClr val="FFFFFF"/>
                </a:solidFill>
                <a:latin typeface="+mj-lt"/>
              </a:rPr>
              <a:t>ELEMENTOS DE ACCIÓN INDIRECTA</a:t>
            </a:r>
          </a:p>
        </p:txBody>
      </p:sp>
      <p:sp>
        <p:nvSpPr>
          <p:cNvPr id="27" name="Text Box 45"/>
          <p:cNvSpPr txBox="1">
            <a:spLocks noChangeArrowheads="1"/>
          </p:cNvSpPr>
          <p:nvPr/>
        </p:nvSpPr>
        <p:spPr bwMode="auto">
          <a:xfrm rot="2644797">
            <a:off x="-370701" y="5863665"/>
            <a:ext cx="2627642" cy="261610"/>
          </a:xfrm>
          <a:prstGeom prst="rect">
            <a:avLst/>
          </a:prstGeom>
          <a:noFill/>
          <a:ln w="9525">
            <a:noFill/>
            <a:miter lim="800000"/>
            <a:headEnd/>
            <a:tailEnd/>
          </a:ln>
          <a:effectLst/>
        </p:spPr>
        <p:txBody>
          <a:bodyPr wrap="none">
            <a:spAutoFit/>
          </a:bodyPr>
          <a:lstStyle/>
          <a:p>
            <a:pPr eaLnBrk="1" hangingPunct="1"/>
            <a:r>
              <a:rPr lang="es-ES" sz="1100" dirty="0">
                <a:solidFill>
                  <a:srgbClr val="FFFFFF"/>
                </a:solidFill>
                <a:latin typeface="+mj-lt"/>
              </a:rPr>
              <a:t>ELEMENTOS DE ACCIÓN INDIRECTA</a:t>
            </a:r>
          </a:p>
        </p:txBody>
      </p:sp>
      <p:pic>
        <p:nvPicPr>
          <p:cNvPr id="28" name="Picture 8" descr="http://t2.gstatic.com/images?q=tbn:ANd9GcQVlkH8eLQYnIACvZezGtyrfO_Qc6vqHYM1zWIrZu-RCyTQKORA"/>
          <p:cNvPicPr>
            <a:picLocks noChangeAspect="1" noChangeArrowheads="1"/>
          </p:cNvPicPr>
          <p:nvPr/>
        </p:nvPicPr>
        <p:blipFill>
          <a:blip r:embed="rId7" cstate="print"/>
          <a:srcRect/>
          <a:stretch>
            <a:fillRect/>
          </a:stretch>
        </p:blipFill>
        <p:spPr bwMode="auto">
          <a:xfrm>
            <a:off x="4067944" y="2636912"/>
            <a:ext cx="1229024" cy="1241438"/>
          </a:xfrm>
          <a:prstGeom prst="roundRect">
            <a:avLst>
              <a:gd name="adj" fmla="val 16667"/>
            </a:avLst>
          </a:prstGeom>
          <a:ln/>
          <a:scene3d>
            <a:camera prst="orthographicFront"/>
            <a:lightRig rig="threePt" dir="t"/>
          </a:scene3d>
          <a:sp3d extrusionH="88900" contourW="95250">
            <a:bevelT w="165100" prst="coolSlant"/>
            <a:bevelB w="165100" prst="coolSlant"/>
            <a:contourClr>
              <a:srgbClr val="FFFFFF"/>
            </a:contourClr>
          </a:sp3d>
        </p:spPr>
        <p:style>
          <a:lnRef idx="2">
            <a:schemeClr val="dk1">
              <a:shade val="50000"/>
            </a:schemeClr>
          </a:lnRef>
          <a:fillRef idx="1">
            <a:schemeClr val="dk1"/>
          </a:fillRef>
          <a:effectRef idx="0">
            <a:schemeClr val="dk1"/>
          </a:effectRef>
          <a:fontRef idx="minor">
            <a:schemeClr val="lt1"/>
          </a:fontRef>
        </p:style>
      </p:pic>
      <p:sp>
        <p:nvSpPr>
          <p:cNvPr id="29" name="Text Box 43"/>
          <p:cNvSpPr txBox="1">
            <a:spLocks noChangeArrowheads="1"/>
          </p:cNvSpPr>
          <p:nvPr/>
        </p:nvSpPr>
        <p:spPr bwMode="auto">
          <a:xfrm rot="18569307">
            <a:off x="7002929" y="5630067"/>
            <a:ext cx="2627642" cy="261610"/>
          </a:xfrm>
          <a:prstGeom prst="rect">
            <a:avLst/>
          </a:prstGeom>
          <a:noFill/>
          <a:ln w="9525">
            <a:noFill/>
            <a:miter lim="800000"/>
            <a:headEnd/>
            <a:tailEnd/>
          </a:ln>
          <a:effectLst/>
        </p:spPr>
        <p:txBody>
          <a:bodyPr wrap="none">
            <a:spAutoFit/>
          </a:bodyPr>
          <a:lstStyle/>
          <a:p>
            <a:pPr eaLnBrk="1" hangingPunct="1"/>
            <a:r>
              <a:rPr lang="es-ES" sz="1100" dirty="0">
                <a:solidFill>
                  <a:srgbClr val="FFFFFF"/>
                </a:solidFill>
                <a:latin typeface="+mj-lt"/>
              </a:rPr>
              <a:t>ELEMENTOS DE ACCIÓN </a:t>
            </a:r>
            <a:r>
              <a:rPr lang="es-ES" sz="1100" dirty="0" smtClean="0">
                <a:solidFill>
                  <a:srgbClr val="FFFFFF"/>
                </a:solidFill>
                <a:latin typeface="+mj-lt"/>
              </a:rPr>
              <a:t>INDIRECTA</a:t>
            </a:r>
            <a:endParaRPr lang="es-ES" sz="1100" dirty="0">
              <a:solidFill>
                <a:srgbClr val="FFFFFF"/>
              </a:solidFill>
              <a:latin typeface="+mj-lt"/>
            </a:endParaRP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8"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plus(in)">
                                      <p:cBhvr>
                                        <p:cTn id="15" dur="2000"/>
                                        <p:tgtEl>
                                          <p:spTgt spid="15"/>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par>
                                <p:cTn id="19" presetID="16" presetClass="entr" presetSubtype="26" fill="hold" grpId="1"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Horizontal)">
                                      <p:cBhvr>
                                        <p:cTn id="21" dur="2000"/>
                                        <p:tgtEl>
                                          <p:spTgt spid="8"/>
                                        </p:tgtEl>
                                      </p:cBhvr>
                                    </p:animEffect>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strVal val="#ppt_h"/>
                                          </p:val>
                                        </p:tav>
                                        <p:tav tm="100000">
                                          <p:val>
                                            <p:strVal val="#ppt_h"/>
                                          </p:val>
                                        </p:tav>
                                      </p:tavLst>
                                    </p:anim>
                                  </p:childTnLst>
                                </p:cTn>
                              </p:par>
                              <p:par>
                                <p:cTn id="27" presetID="12" presetClass="entr" presetSubtype="4" fill="hold" grpId="1"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lide(fromBottom)">
                                      <p:cBhvr>
                                        <p:cTn id="29" dur="1000"/>
                                        <p:tgtEl>
                                          <p:spTgt spid="7"/>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0.70"/>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Effect transition="in" filter="fade">
                                      <p:cBhvr>
                                        <p:cTn id="39" dur="1000"/>
                                        <p:tgtEl>
                                          <p:spTgt spid="10"/>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0.70"/>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0.70"/>
                                          </p:val>
                                        </p:tav>
                                        <p:tav tm="100000">
                                          <p:val>
                                            <p:strVal val="#ppt_w"/>
                                          </p:val>
                                        </p:tav>
                                      </p:tavLst>
                                    </p:anim>
                                    <p:anim calcmode="lin" valueType="num">
                                      <p:cBhvr>
                                        <p:cTn id="48" dur="1000" fill="hold"/>
                                        <p:tgtEl>
                                          <p:spTgt spid="16"/>
                                        </p:tgtEl>
                                        <p:attrNameLst>
                                          <p:attrName>ppt_h</p:attrName>
                                        </p:attrNameLst>
                                      </p:cBhvr>
                                      <p:tavLst>
                                        <p:tav tm="0">
                                          <p:val>
                                            <p:strVal val="#ppt_h"/>
                                          </p:val>
                                        </p:tav>
                                        <p:tav tm="100000">
                                          <p:val>
                                            <p:strVal val="#ppt_h"/>
                                          </p:val>
                                        </p:tav>
                                      </p:tavLst>
                                    </p:anim>
                                    <p:animEffect transition="in" filter="fade">
                                      <p:cBhvr>
                                        <p:cTn id="49" dur="1000"/>
                                        <p:tgtEl>
                                          <p:spTgt spid="16"/>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ppt_w</p:attrName>
                                        </p:attrNameLst>
                                      </p:cBhvr>
                                      <p:tavLst>
                                        <p:tav tm="0">
                                          <p:val>
                                            <p:strVal val="#ppt_w*0.70"/>
                                          </p:val>
                                        </p:tav>
                                        <p:tav tm="100000">
                                          <p:val>
                                            <p:strVal val="#ppt_w"/>
                                          </p:val>
                                        </p:tav>
                                      </p:tavLst>
                                    </p:anim>
                                    <p:anim calcmode="lin" valueType="num">
                                      <p:cBhvr>
                                        <p:cTn id="53" dur="1000" fill="hold"/>
                                        <p:tgtEl>
                                          <p:spTgt spid="19"/>
                                        </p:tgtEl>
                                        <p:attrNameLst>
                                          <p:attrName>ppt_h</p:attrName>
                                        </p:attrNameLst>
                                      </p:cBhvr>
                                      <p:tavLst>
                                        <p:tav tm="0">
                                          <p:val>
                                            <p:strVal val="#ppt_h"/>
                                          </p:val>
                                        </p:tav>
                                        <p:tav tm="100000">
                                          <p:val>
                                            <p:strVal val="#ppt_h"/>
                                          </p:val>
                                        </p:tav>
                                      </p:tavLst>
                                    </p:anim>
                                    <p:animEffect transition="in" filter="fade">
                                      <p:cBhvr>
                                        <p:cTn id="54" dur="1000"/>
                                        <p:tgtEl>
                                          <p:spTgt spid="19"/>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strVal val="#ppt_w*0.70"/>
                                          </p:val>
                                        </p:tav>
                                        <p:tav tm="100000">
                                          <p:val>
                                            <p:strVal val="#ppt_w"/>
                                          </p:val>
                                        </p:tav>
                                      </p:tavLst>
                                    </p:anim>
                                    <p:anim calcmode="lin" valueType="num">
                                      <p:cBhvr>
                                        <p:cTn id="58" dur="1000" fill="hold"/>
                                        <p:tgtEl>
                                          <p:spTgt spid="25"/>
                                        </p:tgtEl>
                                        <p:attrNameLst>
                                          <p:attrName>ppt_h</p:attrName>
                                        </p:attrNameLst>
                                      </p:cBhvr>
                                      <p:tavLst>
                                        <p:tav tm="0">
                                          <p:val>
                                            <p:strVal val="#ppt_h"/>
                                          </p:val>
                                        </p:tav>
                                        <p:tav tm="100000">
                                          <p:val>
                                            <p:strVal val="#ppt_h"/>
                                          </p:val>
                                        </p:tav>
                                      </p:tavLst>
                                    </p:anim>
                                    <p:animEffect transition="in" filter="fade">
                                      <p:cBhvr>
                                        <p:cTn id="59" dur="1000"/>
                                        <p:tgtEl>
                                          <p:spTgt spid="25"/>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1000" fill="hold"/>
                                        <p:tgtEl>
                                          <p:spTgt spid="27"/>
                                        </p:tgtEl>
                                        <p:attrNameLst>
                                          <p:attrName>ppt_w</p:attrName>
                                        </p:attrNameLst>
                                      </p:cBhvr>
                                      <p:tavLst>
                                        <p:tav tm="0">
                                          <p:val>
                                            <p:strVal val="#ppt_w*0.70"/>
                                          </p:val>
                                        </p:tav>
                                        <p:tav tm="100000">
                                          <p:val>
                                            <p:strVal val="#ppt_w"/>
                                          </p:val>
                                        </p:tav>
                                      </p:tavLst>
                                    </p:anim>
                                    <p:anim calcmode="lin" valueType="num">
                                      <p:cBhvr>
                                        <p:cTn id="63" dur="1000" fill="hold"/>
                                        <p:tgtEl>
                                          <p:spTgt spid="27"/>
                                        </p:tgtEl>
                                        <p:attrNameLst>
                                          <p:attrName>ppt_h</p:attrName>
                                        </p:attrNameLst>
                                      </p:cBhvr>
                                      <p:tavLst>
                                        <p:tav tm="0">
                                          <p:val>
                                            <p:strVal val="#ppt_h"/>
                                          </p:val>
                                        </p:tav>
                                        <p:tav tm="100000">
                                          <p:val>
                                            <p:strVal val="#ppt_h"/>
                                          </p:val>
                                        </p:tav>
                                      </p:tavLst>
                                    </p:anim>
                                    <p:animEffect transition="in" filter="fade">
                                      <p:cBhvr>
                                        <p:cTn id="64" dur="1000"/>
                                        <p:tgtEl>
                                          <p:spTgt spid="27"/>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strVal val="#ppt_w*0.70"/>
                                          </p:val>
                                        </p:tav>
                                        <p:tav tm="100000">
                                          <p:val>
                                            <p:strVal val="#ppt_w"/>
                                          </p:val>
                                        </p:tav>
                                      </p:tavLst>
                                    </p:anim>
                                    <p:anim calcmode="lin" valueType="num">
                                      <p:cBhvr>
                                        <p:cTn id="68" dur="1000" fill="hold"/>
                                        <p:tgtEl>
                                          <p:spTgt spid="12"/>
                                        </p:tgtEl>
                                        <p:attrNameLst>
                                          <p:attrName>ppt_h</p:attrName>
                                        </p:attrNameLst>
                                      </p:cBhvr>
                                      <p:tavLst>
                                        <p:tav tm="0">
                                          <p:val>
                                            <p:strVal val="#ppt_h"/>
                                          </p:val>
                                        </p:tav>
                                        <p:tav tm="100000">
                                          <p:val>
                                            <p:strVal val="#ppt_h"/>
                                          </p:val>
                                        </p:tav>
                                      </p:tavLst>
                                    </p:anim>
                                    <p:animEffect transition="in" filter="fade">
                                      <p:cBhvr>
                                        <p:cTn id="69" dur="1000"/>
                                        <p:tgtEl>
                                          <p:spTgt spid="12"/>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1000" fill="hold"/>
                                        <p:tgtEl>
                                          <p:spTgt spid="13"/>
                                        </p:tgtEl>
                                        <p:attrNameLst>
                                          <p:attrName>ppt_w</p:attrName>
                                        </p:attrNameLst>
                                      </p:cBhvr>
                                      <p:tavLst>
                                        <p:tav tm="0">
                                          <p:val>
                                            <p:strVal val="#ppt_w*0.70"/>
                                          </p:val>
                                        </p:tav>
                                        <p:tav tm="100000">
                                          <p:val>
                                            <p:strVal val="#ppt_w"/>
                                          </p:val>
                                        </p:tav>
                                      </p:tavLst>
                                    </p:anim>
                                    <p:anim calcmode="lin" valueType="num">
                                      <p:cBhvr>
                                        <p:cTn id="73" dur="1000" fill="hold"/>
                                        <p:tgtEl>
                                          <p:spTgt spid="13"/>
                                        </p:tgtEl>
                                        <p:attrNameLst>
                                          <p:attrName>ppt_h</p:attrName>
                                        </p:attrNameLst>
                                      </p:cBhvr>
                                      <p:tavLst>
                                        <p:tav tm="0">
                                          <p:val>
                                            <p:strVal val="#ppt_h"/>
                                          </p:val>
                                        </p:tav>
                                        <p:tav tm="100000">
                                          <p:val>
                                            <p:strVal val="#ppt_h"/>
                                          </p:val>
                                        </p:tav>
                                      </p:tavLst>
                                    </p:anim>
                                    <p:animEffect transition="in" filter="fade">
                                      <p:cBhvr>
                                        <p:cTn id="74" dur="1000"/>
                                        <p:tgtEl>
                                          <p:spTgt spid="13"/>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strVal val="#ppt_w*0.70"/>
                                          </p:val>
                                        </p:tav>
                                        <p:tav tm="100000">
                                          <p:val>
                                            <p:strVal val="#ppt_w"/>
                                          </p:val>
                                        </p:tav>
                                      </p:tavLst>
                                    </p:anim>
                                    <p:anim calcmode="lin" valueType="num">
                                      <p:cBhvr>
                                        <p:cTn id="78" dur="1000" fill="hold"/>
                                        <p:tgtEl>
                                          <p:spTgt spid="14"/>
                                        </p:tgtEl>
                                        <p:attrNameLst>
                                          <p:attrName>ppt_h</p:attrName>
                                        </p:attrNameLst>
                                      </p:cBhvr>
                                      <p:tavLst>
                                        <p:tav tm="0">
                                          <p:val>
                                            <p:strVal val="#ppt_h"/>
                                          </p:val>
                                        </p:tav>
                                        <p:tav tm="100000">
                                          <p:val>
                                            <p:strVal val="#ppt_h"/>
                                          </p:val>
                                        </p:tav>
                                      </p:tavLst>
                                    </p:anim>
                                    <p:animEffect transition="in" filter="fade">
                                      <p:cBhvr>
                                        <p:cTn id="79" dur="1000"/>
                                        <p:tgtEl>
                                          <p:spTgt spid="14"/>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1000" fill="hold"/>
                                        <p:tgtEl>
                                          <p:spTgt spid="18"/>
                                        </p:tgtEl>
                                        <p:attrNameLst>
                                          <p:attrName>ppt_w</p:attrName>
                                        </p:attrNameLst>
                                      </p:cBhvr>
                                      <p:tavLst>
                                        <p:tav tm="0">
                                          <p:val>
                                            <p:strVal val="#ppt_w*0.70"/>
                                          </p:val>
                                        </p:tav>
                                        <p:tav tm="100000">
                                          <p:val>
                                            <p:strVal val="#ppt_w"/>
                                          </p:val>
                                        </p:tav>
                                      </p:tavLst>
                                    </p:anim>
                                    <p:anim calcmode="lin" valueType="num">
                                      <p:cBhvr>
                                        <p:cTn id="83" dur="1000" fill="hold"/>
                                        <p:tgtEl>
                                          <p:spTgt spid="18"/>
                                        </p:tgtEl>
                                        <p:attrNameLst>
                                          <p:attrName>ppt_h</p:attrName>
                                        </p:attrNameLst>
                                      </p:cBhvr>
                                      <p:tavLst>
                                        <p:tav tm="0">
                                          <p:val>
                                            <p:strVal val="#ppt_h"/>
                                          </p:val>
                                        </p:tav>
                                        <p:tav tm="100000">
                                          <p:val>
                                            <p:strVal val="#ppt_h"/>
                                          </p:val>
                                        </p:tav>
                                      </p:tavLst>
                                    </p:anim>
                                    <p:animEffect transition="in" filter="fade">
                                      <p:cBhvr>
                                        <p:cTn id="84" dur="1000"/>
                                        <p:tgtEl>
                                          <p:spTgt spid="18"/>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1000" fill="hold"/>
                                        <p:tgtEl>
                                          <p:spTgt spid="21"/>
                                        </p:tgtEl>
                                        <p:attrNameLst>
                                          <p:attrName>ppt_w</p:attrName>
                                        </p:attrNameLst>
                                      </p:cBhvr>
                                      <p:tavLst>
                                        <p:tav tm="0">
                                          <p:val>
                                            <p:strVal val="#ppt_w*0.70"/>
                                          </p:val>
                                        </p:tav>
                                        <p:tav tm="100000">
                                          <p:val>
                                            <p:strVal val="#ppt_w"/>
                                          </p:val>
                                        </p:tav>
                                      </p:tavLst>
                                    </p:anim>
                                    <p:anim calcmode="lin" valueType="num">
                                      <p:cBhvr>
                                        <p:cTn id="88" dur="1000" fill="hold"/>
                                        <p:tgtEl>
                                          <p:spTgt spid="21"/>
                                        </p:tgtEl>
                                        <p:attrNameLst>
                                          <p:attrName>ppt_h</p:attrName>
                                        </p:attrNameLst>
                                      </p:cBhvr>
                                      <p:tavLst>
                                        <p:tav tm="0">
                                          <p:val>
                                            <p:strVal val="#ppt_h"/>
                                          </p:val>
                                        </p:tav>
                                        <p:tav tm="100000">
                                          <p:val>
                                            <p:strVal val="#ppt_h"/>
                                          </p:val>
                                        </p:tav>
                                      </p:tavLst>
                                    </p:anim>
                                    <p:animEffect transition="in" filter="fade">
                                      <p:cBhvr>
                                        <p:cTn id="89" dur="1000"/>
                                        <p:tgtEl>
                                          <p:spTgt spid="21"/>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1000" fill="hold"/>
                                        <p:tgtEl>
                                          <p:spTgt spid="22"/>
                                        </p:tgtEl>
                                        <p:attrNameLst>
                                          <p:attrName>ppt_w</p:attrName>
                                        </p:attrNameLst>
                                      </p:cBhvr>
                                      <p:tavLst>
                                        <p:tav tm="0">
                                          <p:val>
                                            <p:strVal val="#ppt_w*0.70"/>
                                          </p:val>
                                        </p:tav>
                                        <p:tav tm="100000">
                                          <p:val>
                                            <p:strVal val="#ppt_w"/>
                                          </p:val>
                                        </p:tav>
                                      </p:tavLst>
                                    </p:anim>
                                    <p:anim calcmode="lin" valueType="num">
                                      <p:cBhvr>
                                        <p:cTn id="93" dur="1000" fill="hold"/>
                                        <p:tgtEl>
                                          <p:spTgt spid="22"/>
                                        </p:tgtEl>
                                        <p:attrNameLst>
                                          <p:attrName>ppt_h</p:attrName>
                                        </p:attrNameLst>
                                      </p:cBhvr>
                                      <p:tavLst>
                                        <p:tav tm="0">
                                          <p:val>
                                            <p:strVal val="#ppt_h"/>
                                          </p:val>
                                        </p:tav>
                                        <p:tav tm="100000">
                                          <p:val>
                                            <p:strVal val="#ppt_h"/>
                                          </p:val>
                                        </p:tav>
                                      </p:tavLst>
                                    </p:anim>
                                    <p:animEffect transition="in" filter="fade">
                                      <p:cBhvr>
                                        <p:cTn id="94" dur="1000"/>
                                        <p:tgtEl>
                                          <p:spTgt spid="22"/>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1000" fill="hold"/>
                                        <p:tgtEl>
                                          <p:spTgt spid="26"/>
                                        </p:tgtEl>
                                        <p:attrNameLst>
                                          <p:attrName>ppt_w</p:attrName>
                                        </p:attrNameLst>
                                      </p:cBhvr>
                                      <p:tavLst>
                                        <p:tav tm="0">
                                          <p:val>
                                            <p:strVal val="#ppt_w*0.70"/>
                                          </p:val>
                                        </p:tav>
                                        <p:tav tm="100000">
                                          <p:val>
                                            <p:strVal val="#ppt_w"/>
                                          </p:val>
                                        </p:tav>
                                      </p:tavLst>
                                    </p:anim>
                                    <p:anim calcmode="lin" valueType="num">
                                      <p:cBhvr>
                                        <p:cTn id="98" dur="1000" fill="hold"/>
                                        <p:tgtEl>
                                          <p:spTgt spid="26"/>
                                        </p:tgtEl>
                                        <p:attrNameLst>
                                          <p:attrName>ppt_h</p:attrName>
                                        </p:attrNameLst>
                                      </p:cBhvr>
                                      <p:tavLst>
                                        <p:tav tm="0">
                                          <p:val>
                                            <p:strVal val="#ppt_h"/>
                                          </p:val>
                                        </p:tav>
                                        <p:tav tm="100000">
                                          <p:val>
                                            <p:strVal val="#ppt_h"/>
                                          </p:val>
                                        </p:tav>
                                      </p:tavLst>
                                    </p:anim>
                                    <p:animEffect transition="in" filter="fade">
                                      <p:cBhvr>
                                        <p:cTn id="99" dur="1000"/>
                                        <p:tgtEl>
                                          <p:spTgt spid="26"/>
                                        </p:tgtEl>
                                      </p:cBhvr>
                                    </p:animEffect>
                                  </p:childTnLst>
                                </p:cTn>
                              </p:par>
                              <p:par>
                                <p:cTn id="100" presetID="20"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edge">
                                      <p:cBhvr>
                                        <p:cTn id="102" dur="1000"/>
                                        <p:tgtEl>
                                          <p:spTgt spid="20"/>
                                        </p:tgtEl>
                                      </p:cBhvr>
                                    </p:animEffect>
                                  </p:childTnLst>
                                </p:cTn>
                              </p:par>
                              <p:par>
                                <p:cTn id="103" presetID="55"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1000" fill="hold"/>
                                        <p:tgtEl>
                                          <p:spTgt spid="17"/>
                                        </p:tgtEl>
                                        <p:attrNameLst>
                                          <p:attrName>ppt_w</p:attrName>
                                        </p:attrNameLst>
                                      </p:cBhvr>
                                      <p:tavLst>
                                        <p:tav tm="0">
                                          <p:val>
                                            <p:strVal val="#ppt_w*0.70"/>
                                          </p:val>
                                        </p:tav>
                                        <p:tav tm="100000">
                                          <p:val>
                                            <p:strVal val="#ppt_w"/>
                                          </p:val>
                                        </p:tav>
                                      </p:tavLst>
                                    </p:anim>
                                    <p:anim calcmode="lin" valueType="num">
                                      <p:cBhvr>
                                        <p:cTn id="106" dur="1000" fill="hold"/>
                                        <p:tgtEl>
                                          <p:spTgt spid="17"/>
                                        </p:tgtEl>
                                        <p:attrNameLst>
                                          <p:attrName>ppt_h</p:attrName>
                                        </p:attrNameLst>
                                      </p:cBhvr>
                                      <p:tavLst>
                                        <p:tav tm="0">
                                          <p:val>
                                            <p:strVal val="#ppt_h"/>
                                          </p:val>
                                        </p:tav>
                                        <p:tav tm="100000">
                                          <p:val>
                                            <p:strVal val="#ppt_h"/>
                                          </p:val>
                                        </p:tav>
                                      </p:tavLst>
                                    </p:anim>
                                    <p:animEffect transition="in" filter="fade">
                                      <p:cBhvr>
                                        <p:cTn id="107" dur="1000"/>
                                        <p:tgtEl>
                                          <p:spTgt spid="17"/>
                                        </p:tgtEl>
                                      </p:cBhvr>
                                    </p:animEffect>
                                  </p:childTnLst>
                                </p:cTn>
                              </p:par>
                              <p:par>
                                <p:cTn id="108" presetID="55" presetClass="entr" presetSubtype="0"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strVal val="#ppt_w*0.70"/>
                                          </p:val>
                                        </p:tav>
                                        <p:tav tm="100000">
                                          <p:val>
                                            <p:strVal val="#ppt_w"/>
                                          </p:val>
                                        </p:tav>
                                      </p:tavLst>
                                    </p:anim>
                                    <p:anim calcmode="lin" valueType="num">
                                      <p:cBhvr>
                                        <p:cTn id="111" dur="1000" fill="hold"/>
                                        <p:tgtEl>
                                          <p:spTgt spid="29"/>
                                        </p:tgtEl>
                                        <p:attrNameLst>
                                          <p:attrName>ppt_h</p:attrName>
                                        </p:attrNameLst>
                                      </p:cBhvr>
                                      <p:tavLst>
                                        <p:tav tm="0">
                                          <p:val>
                                            <p:strVal val="#ppt_h"/>
                                          </p:val>
                                        </p:tav>
                                        <p:tav tm="100000">
                                          <p:val>
                                            <p:strVal val="#ppt_h"/>
                                          </p:val>
                                        </p:tav>
                                      </p:tavLst>
                                    </p:anim>
                                    <p:animEffect transition="in" filter="fade">
                                      <p:cBhvr>
                                        <p:cTn id="11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7" grpId="1" animBg="1"/>
      <p:bldP spid="8" grpId="0" animBg="1"/>
      <p:bldP spid="8" grpId="1" animBg="1"/>
      <p:bldP spid="9" grpId="0" animBg="1"/>
      <p:bldP spid="10" grpId="0" animBg="1"/>
      <p:bldP spid="11" grpId="0" animBg="1"/>
      <p:bldP spid="12" grpId="0" animBg="1"/>
      <p:bldP spid="13" grpId="0" animBg="1"/>
      <p:bldP spid="14" grpId="0" animBg="1"/>
      <p:bldP spid="15" grpId="0"/>
      <p:bldP spid="16" grpId="0" animBg="1"/>
      <p:bldP spid="17" grpId="0" animBg="1"/>
      <p:bldP spid="18" grpId="0" animBg="1"/>
      <p:bldP spid="19" grpId="0" animBg="1"/>
      <p:bldP spid="20" grpId="0" animBg="1"/>
      <p:bldP spid="21" grpId="0" animBg="1"/>
      <p:bldP spid="22" grpId="0"/>
      <p:bldP spid="25" grpId="0"/>
      <p:bldP spid="26" grpId="0"/>
      <p:bldP spid="27" grpId="0"/>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bwMode="auto">
          <a:xfrm>
            <a:off x="0" y="0"/>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 name="Text Box 3"/>
          <p:cNvSpPr txBox="1">
            <a:spLocks noChangeArrowheads="1"/>
          </p:cNvSpPr>
          <p:nvPr/>
        </p:nvSpPr>
        <p:spPr bwMode="auto">
          <a:xfrm>
            <a:off x="4788024" y="188640"/>
            <a:ext cx="3906069" cy="1588127"/>
          </a:xfrm>
          <a:prstGeom prst="rect">
            <a:avLst/>
          </a:prstGeom>
          <a:noFill/>
          <a:ln w="9525">
            <a:noFill/>
            <a:miter lim="800000"/>
            <a:headEnd/>
            <a:tailEnd/>
          </a:ln>
        </p:spPr>
        <p:txBody>
          <a:bodyPr wrap="none">
            <a:spAutoFit/>
          </a:bodyPr>
          <a:lstStyle/>
          <a:p>
            <a:pPr algn="ctr">
              <a:lnSpc>
                <a:spcPct val="135000"/>
              </a:lnSpc>
            </a:pPr>
            <a:r>
              <a:rPr lang="es-ES" sz="2400" b="1" dirty="0">
                <a:solidFill>
                  <a:srgbClr val="B6FC08"/>
                </a:solidFill>
                <a:latin typeface="Segoe UI Symbol" pitchFamily="34" charset="0"/>
                <a:ea typeface="Segoe UI Symbol" pitchFamily="34" charset="0"/>
              </a:rPr>
              <a:t>Tipos  de Decisiones para</a:t>
            </a:r>
          </a:p>
          <a:p>
            <a:pPr algn="ctr">
              <a:lnSpc>
                <a:spcPct val="135000"/>
              </a:lnSpc>
            </a:pPr>
            <a:r>
              <a:rPr lang="es-ES" sz="2400" b="1" dirty="0">
                <a:solidFill>
                  <a:srgbClr val="B6FC08"/>
                </a:solidFill>
                <a:latin typeface="Segoe UI Symbol" pitchFamily="34" charset="0"/>
                <a:ea typeface="Segoe UI Symbol" pitchFamily="34" charset="0"/>
              </a:rPr>
              <a:t> las Principales </a:t>
            </a:r>
          </a:p>
          <a:p>
            <a:pPr algn="ctr">
              <a:lnSpc>
                <a:spcPct val="135000"/>
              </a:lnSpc>
            </a:pPr>
            <a:r>
              <a:rPr lang="es-ES" sz="2400" b="1" dirty="0">
                <a:solidFill>
                  <a:srgbClr val="B6FC08"/>
                </a:solidFill>
                <a:latin typeface="Segoe UI Symbol" pitchFamily="34" charset="0"/>
                <a:ea typeface="Segoe UI Symbol" pitchFamily="34" charset="0"/>
              </a:rPr>
              <a:t>Actividades Administrativas</a:t>
            </a:r>
          </a:p>
        </p:txBody>
      </p:sp>
      <p:sp>
        <p:nvSpPr>
          <p:cNvPr id="3" name="Text Box 4"/>
          <p:cNvSpPr txBox="1">
            <a:spLocks noChangeArrowheads="1"/>
          </p:cNvSpPr>
          <p:nvPr/>
        </p:nvSpPr>
        <p:spPr bwMode="auto">
          <a:xfrm>
            <a:off x="612080" y="332656"/>
            <a:ext cx="3671888" cy="2403475"/>
          </a:xfrm>
          <a:prstGeom prst="rect">
            <a:avLst/>
          </a:prstGeom>
          <a:noFill/>
          <a:ln w="9525">
            <a:noFill/>
            <a:miter lim="800000"/>
            <a:headEnd/>
            <a:tailEnd/>
          </a:ln>
          <a:effectLst/>
        </p:spPr>
        <p:txBody>
          <a:bodyPr>
            <a:spAutoFit/>
          </a:bodyPr>
          <a:lstStyle/>
          <a:p>
            <a:pPr>
              <a:lnSpc>
                <a:spcPct val="120000"/>
              </a:lnSpc>
              <a:defRPr/>
            </a:pPr>
            <a:r>
              <a:rPr lang="es-ES" sz="1800" b="1" dirty="0">
                <a:solidFill>
                  <a:srgbClr val="FFFFFF"/>
                </a:solidFill>
                <a:effectLst>
                  <a:outerShdw blurRad="38100" dist="38100" dir="2700000" algn="tl">
                    <a:srgbClr val="000000"/>
                  </a:outerShdw>
                </a:effectLst>
                <a:latin typeface="Segoe UI Symbol" pitchFamily="34" charset="0"/>
                <a:ea typeface="Segoe UI Symbol" pitchFamily="34" charset="0"/>
              </a:rPr>
              <a:t>PRODUCCIÓN</a:t>
            </a:r>
          </a:p>
          <a:p>
            <a:pPr algn="just">
              <a:lnSpc>
                <a:spcPct val="120000"/>
              </a:lnSpc>
              <a:buFontTx/>
              <a:buChar char="•"/>
              <a:defRPr/>
            </a:pPr>
            <a:r>
              <a:rPr lang="es-ES" sz="1800" dirty="0">
                <a:solidFill>
                  <a:srgbClr val="FFFFFF"/>
                </a:solidFill>
                <a:latin typeface="Segoe UI Symbol" pitchFamily="34" charset="0"/>
                <a:ea typeface="Segoe UI Symbol" pitchFamily="34" charset="0"/>
              </a:rPr>
              <a:t> Que Producir</a:t>
            </a:r>
          </a:p>
          <a:p>
            <a:pPr algn="just">
              <a:lnSpc>
                <a:spcPct val="120000"/>
              </a:lnSpc>
              <a:buFontTx/>
              <a:buChar char="•"/>
              <a:defRPr/>
            </a:pPr>
            <a:r>
              <a:rPr lang="es-ES" sz="1800" dirty="0">
                <a:solidFill>
                  <a:srgbClr val="FFFFFF"/>
                </a:solidFill>
                <a:latin typeface="Segoe UI Symbol" pitchFamily="34" charset="0"/>
                <a:ea typeface="Segoe UI Symbol" pitchFamily="34" charset="0"/>
              </a:rPr>
              <a:t> Donde Producir</a:t>
            </a:r>
          </a:p>
          <a:p>
            <a:pPr algn="just">
              <a:lnSpc>
                <a:spcPct val="120000"/>
              </a:lnSpc>
              <a:buFontTx/>
              <a:buChar char="•"/>
              <a:defRPr/>
            </a:pPr>
            <a:r>
              <a:rPr lang="es-ES" sz="1800" dirty="0">
                <a:solidFill>
                  <a:srgbClr val="FFFFFF"/>
                </a:solidFill>
                <a:latin typeface="Segoe UI Symbol" pitchFamily="34" charset="0"/>
                <a:ea typeface="Segoe UI Symbol" pitchFamily="34" charset="0"/>
              </a:rPr>
              <a:t> Cuanto Producir (volumen de  </a:t>
            </a:r>
          </a:p>
          <a:p>
            <a:pPr algn="just">
              <a:lnSpc>
                <a:spcPct val="120000"/>
              </a:lnSpc>
              <a:defRPr/>
            </a:pPr>
            <a:r>
              <a:rPr lang="es-ES" sz="1800" dirty="0">
                <a:solidFill>
                  <a:srgbClr val="FFFFFF"/>
                </a:solidFill>
                <a:latin typeface="Segoe UI Symbol" pitchFamily="34" charset="0"/>
                <a:ea typeface="Segoe UI Symbol" pitchFamily="34" charset="0"/>
              </a:rPr>
              <a:t>   producción)</a:t>
            </a:r>
          </a:p>
          <a:p>
            <a:pPr algn="just">
              <a:lnSpc>
                <a:spcPct val="120000"/>
              </a:lnSpc>
              <a:buFontTx/>
              <a:buChar char="•"/>
              <a:defRPr/>
            </a:pPr>
            <a:r>
              <a:rPr lang="es-ES" sz="1800" dirty="0">
                <a:solidFill>
                  <a:srgbClr val="FFFFFF"/>
                </a:solidFill>
                <a:latin typeface="Segoe UI Symbol" pitchFamily="34" charset="0"/>
                <a:ea typeface="Segoe UI Symbol" pitchFamily="34" charset="0"/>
              </a:rPr>
              <a:t> Que combinación de  insumos y </a:t>
            </a:r>
          </a:p>
          <a:p>
            <a:pPr algn="just">
              <a:lnSpc>
                <a:spcPct val="120000"/>
              </a:lnSpc>
              <a:defRPr/>
            </a:pPr>
            <a:r>
              <a:rPr lang="es-ES" sz="1800" dirty="0">
                <a:solidFill>
                  <a:srgbClr val="FFFFFF"/>
                </a:solidFill>
                <a:latin typeface="Segoe UI Symbol" pitchFamily="34" charset="0"/>
                <a:ea typeface="Segoe UI Symbol" pitchFamily="34" charset="0"/>
              </a:rPr>
              <a:t>    productos</a:t>
            </a:r>
          </a:p>
        </p:txBody>
      </p:sp>
      <p:sp>
        <p:nvSpPr>
          <p:cNvPr id="4" name="Text Box 5"/>
          <p:cNvSpPr txBox="1">
            <a:spLocks noChangeArrowheads="1"/>
          </p:cNvSpPr>
          <p:nvPr/>
        </p:nvSpPr>
        <p:spPr bwMode="auto">
          <a:xfrm>
            <a:off x="3419872" y="2278285"/>
            <a:ext cx="4886325" cy="4579715"/>
          </a:xfrm>
          <a:prstGeom prst="rect">
            <a:avLst/>
          </a:prstGeom>
          <a:noFill/>
          <a:ln w="9525">
            <a:noFill/>
            <a:miter lim="800000"/>
            <a:headEnd/>
            <a:tailEnd/>
          </a:ln>
          <a:effectLst/>
        </p:spPr>
        <p:txBody>
          <a:bodyPr>
            <a:spAutoFit/>
          </a:bodyPr>
          <a:lstStyle/>
          <a:p>
            <a:pPr algn="r">
              <a:lnSpc>
                <a:spcPct val="135000"/>
              </a:lnSpc>
              <a:defRPr/>
            </a:pPr>
            <a:r>
              <a:rPr lang="es-ES" sz="1800" b="1" dirty="0">
                <a:solidFill>
                  <a:srgbClr val="FFFFFF"/>
                </a:solidFill>
                <a:effectLst>
                  <a:outerShdw blurRad="38100" dist="38100" dir="2700000" algn="tl">
                    <a:srgbClr val="000000"/>
                  </a:outerShdw>
                </a:effectLst>
                <a:latin typeface="Segoe UI Symbol" pitchFamily="34" charset="0"/>
                <a:ea typeface="Segoe UI Symbol" pitchFamily="34" charset="0"/>
              </a:rPr>
              <a:t>FINANZAS</a:t>
            </a:r>
          </a:p>
          <a:p>
            <a:pPr algn="r">
              <a:lnSpc>
                <a:spcPct val="135000"/>
              </a:lnSpc>
              <a:buFontTx/>
              <a:buChar char="•"/>
              <a:defRPr/>
            </a:pPr>
            <a:r>
              <a:rPr lang="es-ES" sz="1800" dirty="0">
                <a:solidFill>
                  <a:srgbClr val="FFFFFF"/>
                </a:solidFill>
                <a:latin typeface="Segoe UI Symbol" pitchFamily="34" charset="0"/>
                <a:ea typeface="Segoe UI Symbol" pitchFamily="34" charset="0"/>
              </a:rPr>
              <a:t>Comprar o arrendar tierras</a:t>
            </a:r>
          </a:p>
          <a:p>
            <a:pPr algn="r">
              <a:lnSpc>
                <a:spcPct val="135000"/>
              </a:lnSpc>
              <a:buFontTx/>
              <a:buChar char="•"/>
              <a:defRPr/>
            </a:pPr>
            <a:r>
              <a:rPr lang="es-ES" sz="1800" dirty="0">
                <a:solidFill>
                  <a:srgbClr val="FFFFFF"/>
                </a:solidFill>
                <a:latin typeface="Segoe UI Symbol" pitchFamily="34" charset="0"/>
                <a:ea typeface="Segoe UI Symbol" pitchFamily="34" charset="0"/>
              </a:rPr>
              <a:t>Cual fuente de fondos usar</a:t>
            </a:r>
          </a:p>
          <a:p>
            <a:pPr algn="r">
              <a:lnSpc>
                <a:spcPct val="135000"/>
              </a:lnSpc>
              <a:buFontTx/>
              <a:buChar char="•"/>
              <a:defRPr/>
            </a:pPr>
            <a:r>
              <a:rPr lang="es-ES" sz="1800" dirty="0">
                <a:solidFill>
                  <a:srgbClr val="FFFFFF"/>
                </a:solidFill>
                <a:latin typeface="Segoe UI Symbol" pitchFamily="34" charset="0"/>
                <a:ea typeface="Segoe UI Symbol" pitchFamily="34" charset="0"/>
              </a:rPr>
              <a:t>Que maquinaria y equipo se  </a:t>
            </a:r>
            <a:endParaRPr lang="es-ES" sz="1800" dirty="0" smtClean="0">
              <a:solidFill>
                <a:srgbClr val="FFFFFF"/>
              </a:solidFill>
              <a:latin typeface="Segoe UI Symbol" pitchFamily="34" charset="0"/>
              <a:ea typeface="Segoe UI Symbol" pitchFamily="34" charset="0"/>
            </a:endParaRPr>
          </a:p>
          <a:p>
            <a:pPr algn="r">
              <a:lnSpc>
                <a:spcPct val="135000"/>
              </a:lnSpc>
              <a:defRPr/>
            </a:pPr>
            <a:r>
              <a:rPr lang="es-ES" sz="1800" dirty="0" smtClean="0">
                <a:solidFill>
                  <a:srgbClr val="FFFFFF"/>
                </a:solidFill>
                <a:latin typeface="Segoe UI Symbol" pitchFamily="34" charset="0"/>
                <a:ea typeface="Segoe UI Symbol" pitchFamily="34" charset="0"/>
              </a:rPr>
              <a:t>compra </a:t>
            </a:r>
            <a:r>
              <a:rPr lang="es-ES" sz="1800" dirty="0">
                <a:solidFill>
                  <a:srgbClr val="FFFFFF"/>
                </a:solidFill>
                <a:latin typeface="Segoe UI Symbol" pitchFamily="34" charset="0"/>
                <a:ea typeface="Segoe UI Symbol" pitchFamily="34" charset="0"/>
              </a:rPr>
              <a:t>o arrienda</a:t>
            </a:r>
          </a:p>
          <a:p>
            <a:pPr algn="r">
              <a:lnSpc>
                <a:spcPct val="135000"/>
              </a:lnSpc>
              <a:buFontTx/>
              <a:buChar char="•"/>
              <a:defRPr/>
            </a:pPr>
            <a:r>
              <a:rPr lang="es-ES" sz="1800" dirty="0">
                <a:solidFill>
                  <a:srgbClr val="FFFFFF"/>
                </a:solidFill>
                <a:latin typeface="Segoe UI Symbol" pitchFamily="34" charset="0"/>
                <a:ea typeface="Segoe UI Symbol" pitchFamily="34" charset="0"/>
              </a:rPr>
              <a:t>Como adquirir nuevos fondos</a:t>
            </a:r>
          </a:p>
          <a:p>
            <a:pPr algn="r">
              <a:lnSpc>
                <a:spcPct val="135000"/>
              </a:lnSpc>
              <a:buFontTx/>
              <a:buChar char="•"/>
              <a:defRPr/>
            </a:pPr>
            <a:r>
              <a:rPr lang="es-ES" sz="1800" dirty="0">
                <a:solidFill>
                  <a:srgbClr val="FFFFFF"/>
                </a:solidFill>
                <a:latin typeface="Segoe UI Symbol" pitchFamily="34" charset="0"/>
                <a:ea typeface="Segoe UI Symbol" pitchFamily="34" charset="0"/>
              </a:rPr>
              <a:t> Cuales son los planes de </a:t>
            </a:r>
            <a:endParaRPr lang="es-ES" sz="1800" dirty="0" smtClean="0">
              <a:solidFill>
                <a:srgbClr val="FFFFFF"/>
              </a:solidFill>
              <a:latin typeface="Segoe UI Symbol" pitchFamily="34" charset="0"/>
              <a:ea typeface="Segoe UI Symbol" pitchFamily="34" charset="0"/>
            </a:endParaRPr>
          </a:p>
          <a:p>
            <a:pPr algn="r">
              <a:lnSpc>
                <a:spcPct val="135000"/>
              </a:lnSpc>
              <a:defRPr/>
            </a:pPr>
            <a:r>
              <a:rPr lang="es-ES" sz="1800" dirty="0" smtClean="0">
                <a:solidFill>
                  <a:srgbClr val="FFFFFF"/>
                </a:solidFill>
                <a:latin typeface="Segoe UI Symbol" pitchFamily="34" charset="0"/>
                <a:ea typeface="Segoe UI Symbol" pitchFamily="34" charset="0"/>
              </a:rPr>
              <a:t>pago </a:t>
            </a:r>
            <a:r>
              <a:rPr lang="es-ES" sz="1800" dirty="0">
                <a:solidFill>
                  <a:srgbClr val="FFFFFF"/>
                </a:solidFill>
                <a:latin typeface="Segoe UI Symbol" pitchFamily="34" charset="0"/>
                <a:ea typeface="Segoe UI Symbol" pitchFamily="34" charset="0"/>
              </a:rPr>
              <a:t>de las deudas</a:t>
            </a:r>
          </a:p>
          <a:p>
            <a:pPr algn="r">
              <a:lnSpc>
                <a:spcPct val="135000"/>
              </a:lnSpc>
              <a:buFontTx/>
              <a:buChar char="•"/>
              <a:defRPr/>
            </a:pPr>
            <a:r>
              <a:rPr lang="es-ES" sz="1800" dirty="0">
                <a:solidFill>
                  <a:srgbClr val="FFFFFF"/>
                </a:solidFill>
                <a:latin typeface="Segoe UI Symbol" pitchFamily="34" charset="0"/>
                <a:ea typeface="Segoe UI Symbol" pitchFamily="34" charset="0"/>
              </a:rPr>
              <a:t> Que tipos de registros y </a:t>
            </a:r>
            <a:endParaRPr lang="es-ES" sz="1800" dirty="0" smtClean="0">
              <a:solidFill>
                <a:srgbClr val="FFFFFF"/>
              </a:solidFill>
              <a:latin typeface="Segoe UI Symbol" pitchFamily="34" charset="0"/>
              <a:ea typeface="Segoe UI Symbol" pitchFamily="34" charset="0"/>
            </a:endParaRPr>
          </a:p>
          <a:p>
            <a:pPr algn="r">
              <a:lnSpc>
                <a:spcPct val="135000"/>
              </a:lnSpc>
              <a:defRPr/>
            </a:pPr>
            <a:r>
              <a:rPr lang="es-ES" sz="1800" dirty="0" smtClean="0">
                <a:solidFill>
                  <a:srgbClr val="FFFFFF"/>
                </a:solidFill>
                <a:latin typeface="Segoe UI Symbol" pitchFamily="34" charset="0"/>
                <a:ea typeface="Segoe UI Symbol" pitchFamily="34" charset="0"/>
              </a:rPr>
              <a:t>sistemas  </a:t>
            </a:r>
            <a:r>
              <a:rPr lang="es-ES" sz="1800" dirty="0">
                <a:solidFill>
                  <a:srgbClr val="FFFFFF"/>
                </a:solidFill>
                <a:latin typeface="Segoe UI Symbol" pitchFamily="34" charset="0"/>
                <a:ea typeface="Segoe UI Symbol" pitchFamily="34" charset="0"/>
              </a:rPr>
              <a:t>contables se deben </a:t>
            </a:r>
            <a:endParaRPr lang="es-ES" sz="1800" dirty="0" smtClean="0">
              <a:solidFill>
                <a:srgbClr val="FFFFFF"/>
              </a:solidFill>
              <a:latin typeface="Segoe UI Symbol" pitchFamily="34" charset="0"/>
              <a:ea typeface="Segoe UI Symbol" pitchFamily="34" charset="0"/>
            </a:endParaRPr>
          </a:p>
          <a:p>
            <a:pPr algn="r">
              <a:lnSpc>
                <a:spcPct val="135000"/>
              </a:lnSpc>
              <a:defRPr/>
            </a:pPr>
            <a:r>
              <a:rPr lang="es-ES" sz="1800" dirty="0" smtClean="0">
                <a:solidFill>
                  <a:srgbClr val="FFFFFF"/>
                </a:solidFill>
                <a:latin typeface="Segoe UI Symbol" pitchFamily="34" charset="0"/>
                <a:ea typeface="Segoe UI Symbol" pitchFamily="34" charset="0"/>
              </a:rPr>
              <a:t>llevar </a:t>
            </a:r>
            <a:r>
              <a:rPr lang="es-ES" sz="1800" dirty="0">
                <a:solidFill>
                  <a:srgbClr val="FFFFFF"/>
                </a:solidFill>
                <a:latin typeface="Segoe UI Symbol" pitchFamily="34" charset="0"/>
                <a:ea typeface="Segoe UI Symbol" pitchFamily="34" charset="0"/>
              </a:rPr>
              <a:t>en la empresa</a:t>
            </a:r>
          </a:p>
          <a:p>
            <a:pPr algn="r">
              <a:lnSpc>
                <a:spcPct val="135000"/>
              </a:lnSpc>
              <a:defRPr/>
            </a:pPr>
            <a:endParaRPr lang="es-ES" sz="1800" dirty="0">
              <a:solidFill>
                <a:srgbClr val="FFFFFF"/>
              </a:solidFill>
              <a:latin typeface="Segoe UI Symbol" pitchFamily="34" charset="0"/>
              <a:ea typeface="Segoe UI Symbol" pitchFamily="34" charset="0"/>
            </a:endParaRPr>
          </a:p>
        </p:txBody>
      </p:sp>
      <p:pic>
        <p:nvPicPr>
          <p:cNvPr id="5" name="Picture 9" descr="j0078746"/>
          <p:cNvPicPr>
            <a:picLocks noChangeAspect="1" noChangeArrowheads="1"/>
          </p:cNvPicPr>
          <p:nvPr/>
        </p:nvPicPr>
        <p:blipFill>
          <a:blip r:embed="rId3" cstate="print"/>
          <a:srcRect/>
          <a:stretch>
            <a:fillRect/>
          </a:stretch>
        </p:blipFill>
        <p:spPr bwMode="auto">
          <a:xfrm rot="20396479">
            <a:off x="427474" y="3551773"/>
            <a:ext cx="2592387" cy="2951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2000"/>
                                        <p:tgtEl>
                                          <p:spTgt spid="3"/>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par>
                                <p:cTn id="14" presetID="21"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par>
                                <p:cTn id="17" presetID="9" presetClass="emph" presetSubtype="0" nodeType="withEffect">
                                  <p:stCondLst>
                                    <p:cond delay="0"/>
                                  </p:stCondLst>
                                  <p:childTnLst>
                                    <p:set>
                                      <p:cBhvr rctx="PPT">
                                        <p:cTn id="18" dur="indefinite"/>
                                        <p:tgtEl>
                                          <p:spTgt spid="5"/>
                                        </p:tgtEl>
                                        <p:attrNameLst>
                                          <p:attrName>style.opacity</p:attrName>
                                        </p:attrNameLst>
                                      </p:cBhvr>
                                      <p:to>
                                        <p:strVal val="0.5"/>
                                      </p:to>
                                    </p:set>
                                    <p:animEffect filter="image" prLst="opacity: 0.5">
                                      <p:cBhvr rctx="IE">
                                        <p:cTn id="19"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bwMode="auto">
          <a:xfrm>
            <a:off x="0" y="0"/>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 name="Text Box 6"/>
          <p:cNvSpPr txBox="1">
            <a:spLocks noChangeArrowheads="1"/>
          </p:cNvSpPr>
          <p:nvPr/>
        </p:nvSpPr>
        <p:spPr bwMode="auto">
          <a:xfrm>
            <a:off x="468313" y="404813"/>
            <a:ext cx="4248150" cy="2936188"/>
          </a:xfrm>
          <a:prstGeom prst="rect">
            <a:avLst/>
          </a:prstGeom>
          <a:noFill/>
          <a:ln w="9525">
            <a:noFill/>
            <a:miter lim="800000"/>
            <a:headEnd/>
            <a:tailEnd/>
          </a:ln>
          <a:effectLst/>
        </p:spPr>
        <p:txBody>
          <a:bodyPr>
            <a:spAutoFit/>
          </a:bodyPr>
          <a:lstStyle/>
          <a:p>
            <a:pPr>
              <a:lnSpc>
                <a:spcPct val="120000"/>
              </a:lnSpc>
              <a:defRPr/>
            </a:pPr>
            <a:r>
              <a:rPr lang="es-ES" sz="2200" b="1" dirty="0">
                <a:solidFill>
                  <a:srgbClr val="B6FC08"/>
                </a:solidFill>
                <a:effectLst>
                  <a:outerShdw blurRad="38100" dist="38100" dir="2700000" algn="tl">
                    <a:srgbClr val="000000"/>
                  </a:outerShdw>
                </a:effectLst>
                <a:latin typeface="Segoe UI Symbol" pitchFamily="34" charset="0"/>
                <a:ea typeface="Segoe UI Symbol" pitchFamily="34" charset="0"/>
              </a:rPr>
              <a:t>COMERCIALIZACIÓN</a:t>
            </a:r>
            <a:endParaRPr lang="es-ES" sz="2200" dirty="0">
              <a:solidFill>
                <a:srgbClr val="B6FC08"/>
              </a:solidFill>
              <a:latin typeface="Segoe UI Symbol" pitchFamily="34" charset="0"/>
              <a:ea typeface="Segoe UI Symbol" pitchFamily="34" charset="0"/>
            </a:endParaRPr>
          </a:p>
          <a:p>
            <a:pPr>
              <a:lnSpc>
                <a:spcPct val="120000"/>
              </a:lnSpc>
              <a:buClr>
                <a:schemeClr val="bg1"/>
              </a:buClr>
              <a:buFont typeface="Wingdings" pitchFamily="2" charset="2"/>
              <a:buChar char="§"/>
              <a:defRPr/>
            </a:pPr>
            <a:r>
              <a:rPr lang="es-ES" sz="2200" dirty="0">
                <a:solidFill>
                  <a:srgbClr val="B6FC08"/>
                </a:solidFill>
                <a:latin typeface="Segoe UI Symbol" pitchFamily="34" charset="0"/>
                <a:ea typeface="Segoe UI Symbol" pitchFamily="34" charset="0"/>
              </a:rPr>
              <a:t> Como, cuando y donde  comprar los insumos </a:t>
            </a:r>
          </a:p>
          <a:p>
            <a:pPr>
              <a:lnSpc>
                <a:spcPct val="120000"/>
              </a:lnSpc>
              <a:buFont typeface="Wingdings" pitchFamily="2" charset="2"/>
              <a:buChar char="§"/>
              <a:defRPr/>
            </a:pPr>
            <a:r>
              <a:rPr lang="es-ES" sz="2200" dirty="0">
                <a:solidFill>
                  <a:srgbClr val="B6FC08"/>
                </a:solidFill>
                <a:latin typeface="Segoe UI Symbol" pitchFamily="34" charset="0"/>
                <a:ea typeface="Segoe UI Symbol" pitchFamily="34" charset="0"/>
              </a:rPr>
              <a:t> Como, cuando y donde  comprar los insumos</a:t>
            </a:r>
          </a:p>
          <a:p>
            <a:pPr>
              <a:lnSpc>
                <a:spcPct val="120000"/>
              </a:lnSpc>
              <a:buFontTx/>
              <a:buChar char="•"/>
              <a:defRPr/>
            </a:pPr>
            <a:r>
              <a:rPr lang="es-ES" sz="2200" dirty="0">
                <a:solidFill>
                  <a:srgbClr val="B6FC08"/>
                </a:solidFill>
                <a:latin typeface="Segoe UI Symbol" pitchFamily="34" charset="0"/>
                <a:ea typeface="Segoe UI Symbol" pitchFamily="34" charset="0"/>
              </a:rPr>
              <a:t> Como fijar los precios de  venta  </a:t>
            </a:r>
          </a:p>
        </p:txBody>
      </p:sp>
      <p:sp>
        <p:nvSpPr>
          <p:cNvPr id="4" name="Text Box 3"/>
          <p:cNvSpPr txBox="1">
            <a:spLocks noChangeArrowheads="1"/>
          </p:cNvSpPr>
          <p:nvPr/>
        </p:nvSpPr>
        <p:spPr bwMode="auto">
          <a:xfrm>
            <a:off x="4788024" y="188640"/>
            <a:ext cx="3906069" cy="1588127"/>
          </a:xfrm>
          <a:prstGeom prst="rect">
            <a:avLst/>
          </a:prstGeom>
          <a:solidFill>
            <a:srgbClr val="091019"/>
          </a:solidFill>
          <a:ln w="9525">
            <a:noFill/>
            <a:miter lim="800000"/>
            <a:headEnd/>
            <a:tailEnd/>
          </a:ln>
        </p:spPr>
        <p:txBody>
          <a:bodyPr wrap="none">
            <a:spAutoFit/>
          </a:bodyPr>
          <a:lstStyle/>
          <a:p>
            <a:pPr algn="ctr">
              <a:lnSpc>
                <a:spcPct val="135000"/>
              </a:lnSpc>
            </a:pPr>
            <a:r>
              <a:rPr lang="es-ES" sz="2400" b="1" dirty="0">
                <a:solidFill>
                  <a:srgbClr val="FFFFFF"/>
                </a:solidFill>
                <a:latin typeface="Segoe UI Symbol" pitchFamily="34" charset="0"/>
                <a:ea typeface="Segoe UI Symbol" pitchFamily="34" charset="0"/>
              </a:rPr>
              <a:t>Tipos  de Decisiones para</a:t>
            </a:r>
          </a:p>
          <a:p>
            <a:pPr algn="ctr">
              <a:lnSpc>
                <a:spcPct val="135000"/>
              </a:lnSpc>
            </a:pPr>
            <a:r>
              <a:rPr lang="es-ES" sz="2400" b="1" dirty="0">
                <a:solidFill>
                  <a:srgbClr val="FFFFFF"/>
                </a:solidFill>
                <a:latin typeface="Segoe UI Symbol" pitchFamily="34" charset="0"/>
                <a:ea typeface="Segoe UI Symbol" pitchFamily="34" charset="0"/>
              </a:rPr>
              <a:t> las Principales </a:t>
            </a:r>
          </a:p>
          <a:p>
            <a:pPr algn="ctr">
              <a:lnSpc>
                <a:spcPct val="135000"/>
              </a:lnSpc>
            </a:pPr>
            <a:r>
              <a:rPr lang="es-ES" sz="2400" b="1" dirty="0">
                <a:solidFill>
                  <a:srgbClr val="FFFFFF"/>
                </a:solidFill>
                <a:latin typeface="Segoe UI Symbol" pitchFamily="34" charset="0"/>
                <a:ea typeface="Segoe UI Symbol" pitchFamily="34" charset="0"/>
              </a:rPr>
              <a:t>Actividades Administrativas</a:t>
            </a:r>
          </a:p>
        </p:txBody>
      </p:sp>
      <p:sp>
        <p:nvSpPr>
          <p:cNvPr id="5" name="Text Box 7"/>
          <p:cNvSpPr txBox="1">
            <a:spLocks noChangeArrowheads="1"/>
          </p:cNvSpPr>
          <p:nvPr/>
        </p:nvSpPr>
        <p:spPr bwMode="auto">
          <a:xfrm>
            <a:off x="4356100" y="2708275"/>
            <a:ext cx="4451350" cy="3970318"/>
          </a:xfrm>
          <a:prstGeom prst="rect">
            <a:avLst/>
          </a:prstGeom>
          <a:noFill/>
          <a:ln w="9525">
            <a:noFill/>
            <a:miter lim="800000"/>
            <a:headEnd/>
            <a:tailEnd/>
          </a:ln>
          <a:effectLst/>
        </p:spPr>
        <p:txBody>
          <a:bodyPr>
            <a:spAutoFit/>
          </a:bodyPr>
          <a:lstStyle/>
          <a:p>
            <a:pPr algn="r">
              <a:lnSpc>
                <a:spcPct val="120000"/>
              </a:lnSpc>
              <a:defRPr/>
            </a:pPr>
            <a:r>
              <a:rPr lang="es-ES" sz="2100" b="1" dirty="0">
                <a:solidFill>
                  <a:srgbClr val="B6FC08"/>
                </a:solidFill>
                <a:effectLst>
                  <a:outerShdw blurRad="38100" dist="38100" dir="2700000" algn="tl">
                    <a:srgbClr val="000000"/>
                  </a:outerShdw>
                </a:effectLst>
                <a:latin typeface="Segoe UI Symbol" pitchFamily="34" charset="0"/>
                <a:ea typeface="Segoe UI Symbol" pitchFamily="34" charset="0"/>
              </a:rPr>
              <a:t>PERSONAL</a:t>
            </a:r>
          </a:p>
          <a:p>
            <a:pPr algn="r">
              <a:lnSpc>
                <a:spcPct val="120000"/>
              </a:lnSpc>
              <a:buFontTx/>
              <a:buChar char="•"/>
              <a:defRPr/>
            </a:pPr>
            <a:r>
              <a:rPr lang="es-ES" sz="2100" dirty="0">
                <a:solidFill>
                  <a:srgbClr val="B6FC08"/>
                </a:solidFill>
                <a:latin typeface="Segoe UI Symbol" pitchFamily="34" charset="0"/>
                <a:ea typeface="Segoe UI Symbol" pitchFamily="34" charset="0"/>
              </a:rPr>
              <a:t>Como seleccionar la </a:t>
            </a:r>
            <a:endParaRPr lang="es-ES" sz="2100" dirty="0" smtClean="0">
              <a:solidFill>
                <a:srgbClr val="B6FC08"/>
              </a:solidFill>
              <a:latin typeface="Segoe UI Symbol" pitchFamily="34" charset="0"/>
              <a:ea typeface="Segoe UI Symbol" pitchFamily="34" charset="0"/>
            </a:endParaRPr>
          </a:p>
          <a:p>
            <a:pPr algn="r">
              <a:lnSpc>
                <a:spcPct val="120000"/>
              </a:lnSpc>
              <a:defRPr/>
            </a:pPr>
            <a:r>
              <a:rPr lang="es-ES" sz="2100" dirty="0" smtClean="0">
                <a:solidFill>
                  <a:srgbClr val="B6FC08"/>
                </a:solidFill>
                <a:latin typeface="Segoe UI Symbol" pitchFamily="34" charset="0"/>
                <a:ea typeface="Segoe UI Symbol" pitchFamily="34" charset="0"/>
              </a:rPr>
              <a:t>mano   </a:t>
            </a:r>
            <a:r>
              <a:rPr lang="es-ES" sz="2100" dirty="0">
                <a:solidFill>
                  <a:srgbClr val="B6FC08"/>
                </a:solidFill>
                <a:latin typeface="Segoe UI Symbol" pitchFamily="34" charset="0"/>
                <a:ea typeface="Segoe UI Symbol" pitchFamily="34" charset="0"/>
              </a:rPr>
              <a:t>de obra</a:t>
            </a:r>
          </a:p>
          <a:p>
            <a:pPr algn="r">
              <a:lnSpc>
                <a:spcPct val="120000"/>
              </a:lnSpc>
              <a:buFontTx/>
              <a:buChar char="•"/>
              <a:defRPr/>
            </a:pPr>
            <a:r>
              <a:rPr lang="es-ES" sz="2100" dirty="0">
                <a:solidFill>
                  <a:srgbClr val="B6FC08"/>
                </a:solidFill>
                <a:latin typeface="Segoe UI Symbol" pitchFamily="34" charset="0"/>
                <a:ea typeface="Segoe UI Symbol" pitchFamily="34" charset="0"/>
              </a:rPr>
              <a:t> Cuanta mano de obra familiar</a:t>
            </a:r>
          </a:p>
          <a:p>
            <a:pPr algn="r">
              <a:lnSpc>
                <a:spcPct val="120000"/>
              </a:lnSpc>
              <a:buFontTx/>
              <a:buChar char="•"/>
              <a:defRPr/>
            </a:pPr>
            <a:r>
              <a:rPr lang="es-ES" sz="2100" dirty="0">
                <a:solidFill>
                  <a:srgbClr val="B6FC08"/>
                </a:solidFill>
                <a:latin typeface="Segoe UI Symbol" pitchFamily="34" charset="0"/>
                <a:ea typeface="Segoe UI Symbol" pitchFamily="34" charset="0"/>
              </a:rPr>
              <a:t>Que tipo de contrato </a:t>
            </a:r>
            <a:endParaRPr lang="es-ES" sz="2100" dirty="0" smtClean="0">
              <a:solidFill>
                <a:srgbClr val="B6FC08"/>
              </a:solidFill>
              <a:latin typeface="Segoe UI Symbol" pitchFamily="34" charset="0"/>
              <a:ea typeface="Segoe UI Symbol" pitchFamily="34" charset="0"/>
            </a:endParaRPr>
          </a:p>
          <a:p>
            <a:pPr algn="r">
              <a:lnSpc>
                <a:spcPct val="120000"/>
              </a:lnSpc>
              <a:defRPr/>
            </a:pPr>
            <a:r>
              <a:rPr lang="es-ES" sz="2100" dirty="0" smtClean="0">
                <a:solidFill>
                  <a:srgbClr val="B6FC08"/>
                </a:solidFill>
                <a:latin typeface="Segoe UI Symbol" pitchFamily="34" charset="0"/>
                <a:ea typeface="Segoe UI Symbol" pitchFamily="34" charset="0"/>
              </a:rPr>
              <a:t>debe    </a:t>
            </a:r>
            <a:r>
              <a:rPr lang="es-ES" sz="2100" dirty="0">
                <a:solidFill>
                  <a:srgbClr val="B6FC08"/>
                </a:solidFill>
                <a:latin typeface="Segoe UI Symbol" pitchFamily="34" charset="0"/>
                <a:ea typeface="Segoe UI Symbol" pitchFamily="34" charset="0"/>
              </a:rPr>
              <a:t>utilizarse</a:t>
            </a:r>
          </a:p>
          <a:p>
            <a:pPr algn="r">
              <a:lnSpc>
                <a:spcPct val="120000"/>
              </a:lnSpc>
              <a:buFontTx/>
              <a:buChar char="•"/>
              <a:defRPr/>
            </a:pPr>
            <a:r>
              <a:rPr lang="es-ES" sz="2100" dirty="0">
                <a:solidFill>
                  <a:srgbClr val="B6FC08"/>
                </a:solidFill>
                <a:latin typeface="Segoe UI Symbol" pitchFamily="34" charset="0"/>
                <a:ea typeface="Segoe UI Symbol" pitchFamily="34" charset="0"/>
              </a:rPr>
              <a:t> Como evaluar el desempeño</a:t>
            </a:r>
          </a:p>
          <a:p>
            <a:pPr algn="r">
              <a:lnSpc>
                <a:spcPct val="120000"/>
              </a:lnSpc>
              <a:buFontTx/>
              <a:buChar char="•"/>
              <a:defRPr/>
            </a:pPr>
            <a:r>
              <a:rPr lang="es-ES" sz="2100" dirty="0">
                <a:solidFill>
                  <a:srgbClr val="B6FC08"/>
                </a:solidFill>
                <a:latin typeface="Segoe UI Symbol" pitchFamily="34" charset="0"/>
                <a:ea typeface="Segoe UI Symbol" pitchFamily="34" charset="0"/>
              </a:rPr>
              <a:t> Como negociar con   </a:t>
            </a:r>
            <a:r>
              <a:rPr lang="es-ES" sz="2100" dirty="0" smtClean="0">
                <a:solidFill>
                  <a:srgbClr val="B6FC08"/>
                </a:solidFill>
                <a:latin typeface="Segoe UI Symbol" pitchFamily="34" charset="0"/>
                <a:ea typeface="Segoe UI Symbol" pitchFamily="34" charset="0"/>
              </a:rPr>
              <a:t>sindicatos</a:t>
            </a:r>
          </a:p>
          <a:p>
            <a:pPr algn="r">
              <a:lnSpc>
                <a:spcPct val="120000"/>
              </a:lnSpc>
              <a:defRPr/>
            </a:pPr>
            <a:r>
              <a:rPr lang="es-ES" sz="2100" dirty="0" smtClean="0">
                <a:solidFill>
                  <a:srgbClr val="B6FC08"/>
                </a:solidFill>
                <a:latin typeface="Segoe UI Symbol" pitchFamily="34" charset="0"/>
                <a:ea typeface="Segoe UI Symbol" pitchFamily="34" charset="0"/>
              </a:rPr>
              <a:t> </a:t>
            </a:r>
            <a:r>
              <a:rPr lang="es-ES" sz="2100" dirty="0">
                <a:solidFill>
                  <a:srgbClr val="B6FC08"/>
                </a:solidFill>
                <a:latin typeface="Segoe UI Symbol" pitchFamily="34" charset="0"/>
                <a:ea typeface="Segoe UI Symbol" pitchFamily="34" charset="0"/>
              </a:rPr>
              <a:t>u otro tipo   </a:t>
            </a:r>
          </a:p>
          <a:p>
            <a:pPr algn="r">
              <a:lnSpc>
                <a:spcPct val="120000"/>
              </a:lnSpc>
              <a:defRPr/>
            </a:pPr>
            <a:r>
              <a:rPr lang="es-ES" sz="2100" dirty="0">
                <a:solidFill>
                  <a:srgbClr val="B6FC08"/>
                </a:solidFill>
                <a:latin typeface="Segoe UI Symbol" pitchFamily="34" charset="0"/>
                <a:ea typeface="Segoe UI Symbol" pitchFamily="34" charset="0"/>
              </a:rPr>
              <a:t>    de   asociaciones de personal</a:t>
            </a:r>
          </a:p>
        </p:txBody>
      </p:sp>
      <p:pic>
        <p:nvPicPr>
          <p:cNvPr id="6" name="Picture 10" descr="j0078720"/>
          <p:cNvPicPr>
            <a:picLocks noChangeAspect="1" noChangeArrowheads="1"/>
          </p:cNvPicPr>
          <p:nvPr/>
        </p:nvPicPr>
        <p:blipFill>
          <a:blip r:embed="rId3" cstate="print"/>
          <a:srcRect/>
          <a:stretch>
            <a:fillRect/>
          </a:stretch>
        </p:blipFill>
        <p:spPr bwMode="auto">
          <a:xfrm rot="2506992">
            <a:off x="1403350" y="3500438"/>
            <a:ext cx="2305050" cy="2759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par>
                                <p:cTn id="14" presetID="34"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from="(-#ppt_w/2)" to="(#ppt_x)" calcmode="lin" valueType="num">
                                      <p:cBhvr>
                                        <p:cTn id="16" dur="600" fill="hold">
                                          <p:stCondLst>
                                            <p:cond delay="0"/>
                                          </p:stCondLst>
                                        </p:cTn>
                                        <p:tgtEl>
                                          <p:spTgt spid="6"/>
                                        </p:tgtEl>
                                        <p:attrNameLst>
                                          <p:attrName>ppt_x</p:attrName>
                                        </p:attrNameLst>
                                      </p:cBhvr>
                                    </p:anim>
                                    <p:anim from="0" to="-1.0" calcmode="lin" valueType="num">
                                      <p:cBhvr>
                                        <p:cTn id="17" dur="200" decel="50000" autoRev="1" fill="hold">
                                          <p:stCondLst>
                                            <p:cond delay="600"/>
                                          </p:stCondLst>
                                        </p:cTn>
                                        <p:tgtEl>
                                          <p:spTgt spid="6"/>
                                        </p:tgtEl>
                                        <p:attrNameLst>
                                          <p:attrName>xshear</p:attrName>
                                        </p:attrNameLst>
                                      </p:cBhvr>
                                    </p:anim>
                                    <p:animScale>
                                      <p:cBhvr>
                                        <p:cTn id="18" dur="200" decel="100000" autoRev="1" fill="hold">
                                          <p:stCondLst>
                                            <p:cond delay="600"/>
                                          </p:stCondLst>
                                        </p:cTn>
                                        <p:tgtEl>
                                          <p:spTgt spid="6"/>
                                        </p:tgtEl>
                                      </p:cBhvr>
                                      <p:from x="100000" y="100000"/>
                                      <p:to x="80000" y="100000"/>
                                    </p:animScale>
                                    <p:anim by="(#ppt_h/3+#ppt_w*0.1)" calcmode="lin" valueType="num">
                                      <p:cBhvr additive="sum">
                                        <p:cTn id="19" dur="200" decel="100000" autoRev="1" fill="hold">
                                          <p:stCondLst>
                                            <p:cond delay="600"/>
                                          </p:stCondLst>
                                        </p:cTn>
                                        <p:tgtEl>
                                          <p:spTgt spid="6"/>
                                        </p:tgtEl>
                                        <p:attrNameLst>
                                          <p:attrName>ppt_x</p:attrName>
                                        </p:attrNameLst>
                                      </p:cBhvr>
                                    </p:anim>
                                  </p:childTnLst>
                                </p:cTn>
                              </p:par>
                              <p:par>
                                <p:cTn id="20" presetID="9" presetClass="emph" presetSubtype="0" nodeType="withEffect">
                                  <p:stCondLst>
                                    <p:cond delay="0"/>
                                  </p:stCondLst>
                                  <p:childTnLst>
                                    <p:set>
                                      <p:cBhvr rctx="PPT">
                                        <p:cTn id="21" dur="indefinite"/>
                                        <p:tgtEl>
                                          <p:spTgt spid="6"/>
                                        </p:tgtEl>
                                        <p:attrNameLst>
                                          <p:attrName>style.opacity</p:attrName>
                                        </p:attrNameLst>
                                      </p:cBhvr>
                                      <p:to>
                                        <p:strVal val="0.5"/>
                                      </p:to>
                                    </p:set>
                                    <p:animEffect filter="image" prLst="opacity: 0.5">
                                      <p:cBhvr rctx="IE">
                                        <p:cTn id="22"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bwMode="auto">
          <a:xfrm>
            <a:off x="0" y="0"/>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pic>
        <p:nvPicPr>
          <p:cNvPr id="8" name="Picture 4" descr="j0078727"/>
          <p:cNvPicPr>
            <a:picLocks noChangeAspect="1" noChangeArrowheads="1"/>
          </p:cNvPicPr>
          <p:nvPr/>
        </p:nvPicPr>
        <p:blipFill>
          <a:blip r:embed="rId3" cstate="print">
            <a:grayscl/>
          </a:blip>
          <a:srcRect/>
          <a:stretch>
            <a:fillRect/>
          </a:stretch>
        </p:blipFill>
        <p:spPr bwMode="auto">
          <a:xfrm rot="153800">
            <a:off x="3598650" y="1827824"/>
            <a:ext cx="3335704" cy="2694056"/>
          </a:xfrm>
          <a:prstGeom prst="rect">
            <a:avLst/>
          </a:prstGeom>
          <a:noFill/>
          <a:ln w="9525">
            <a:noFill/>
            <a:miter lim="800000"/>
            <a:headEnd/>
            <a:tailEnd/>
          </a:ln>
        </p:spPr>
      </p:pic>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4 CuadroTexto"/>
          <p:cNvSpPr txBox="1"/>
          <p:nvPr/>
        </p:nvSpPr>
        <p:spPr>
          <a:xfrm>
            <a:off x="0" y="6488668"/>
            <a:ext cx="139333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SEPT 011</a:t>
            </a:r>
            <a:endParaRPr lang="en-US" sz="1200" i="1" dirty="0">
              <a:latin typeface="Sakkal Majalla" pitchFamily="2" charset="-78"/>
              <a:cs typeface="Sakkal Majalla" pitchFamily="2" charset="-78"/>
            </a:endParaRPr>
          </a:p>
        </p:txBody>
      </p:sp>
      <p:sp>
        <p:nvSpPr>
          <p:cNvPr id="4" name="Text Box 3"/>
          <p:cNvSpPr txBox="1">
            <a:spLocks noChangeArrowheads="1"/>
          </p:cNvSpPr>
          <p:nvPr/>
        </p:nvSpPr>
        <p:spPr bwMode="auto">
          <a:xfrm>
            <a:off x="251520" y="1079616"/>
            <a:ext cx="3455988" cy="5013680"/>
          </a:xfrm>
          <a:prstGeom prst="rect">
            <a:avLst/>
          </a:prstGeom>
          <a:noFill/>
          <a:ln w="9525">
            <a:noFill/>
            <a:miter lim="800000"/>
            <a:headEnd/>
            <a:tailEnd/>
          </a:ln>
          <a:effectLst>
            <a:prstShdw prst="shdw18" dist="17961" dir="13500000">
              <a:srgbClr val="FFF8EB">
                <a:gamma/>
                <a:shade val="60000"/>
                <a:invGamma/>
              </a:srgbClr>
            </a:prstShdw>
          </a:effectLst>
        </p:spPr>
        <p:txBody>
          <a:bodyPr>
            <a:spAutoFit/>
          </a:bodyPr>
          <a:lstStyle/>
          <a:p>
            <a:pPr>
              <a:lnSpc>
                <a:spcPct val="130000"/>
              </a:lnSpc>
              <a:defRPr/>
            </a:pPr>
            <a:r>
              <a:rPr lang="es-ES" sz="2200" b="1" dirty="0">
                <a:solidFill>
                  <a:srgbClr val="B6FC08"/>
                </a:solidFill>
                <a:effectLst>
                  <a:outerShdw blurRad="38100" dist="38100" dir="2700000" algn="tl">
                    <a:srgbClr val="000000"/>
                  </a:outerShdw>
                </a:effectLst>
                <a:latin typeface="Segoe UI Symbol" pitchFamily="34" charset="0"/>
                <a:ea typeface="Segoe UI Symbol" pitchFamily="34" charset="0"/>
              </a:rPr>
              <a:t>           ANTES</a:t>
            </a:r>
          </a:p>
          <a:p>
            <a:pPr>
              <a:lnSpc>
                <a:spcPct val="130000"/>
              </a:lnSpc>
              <a:buFont typeface="Arial" pitchFamily="34" charset="0"/>
              <a:buChar char="•"/>
              <a:defRPr/>
            </a:pPr>
            <a:endParaRPr lang="es-ES" sz="2200" b="1" dirty="0">
              <a:solidFill>
                <a:srgbClr val="FFFFFF"/>
              </a:solidFill>
              <a:effectLst>
                <a:outerShdw blurRad="38100" dist="38100" dir="2700000" algn="tl">
                  <a:srgbClr val="000000"/>
                </a:outerShdw>
              </a:effectLst>
              <a:latin typeface="Segoe UI Symbol" pitchFamily="34" charset="0"/>
              <a:ea typeface="Segoe UI Symbol" pitchFamily="34" charset="0"/>
            </a:endParaRPr>
          </a:p>
          <a:p>
            <a:pPr>
              <a:lnSpc>
                <a:spcPct val="130000"/>
              </a:lnSpc>
              <a:buClr>
                <a:srgbClr val="A5DDE3"/>
              </a:buClr>
              <a:buFont typeface="Arial" pitchFamily="34" charset="0"/>
              <a:buChar char="•"/>
              <a:defRPr/>
            </a:pPr>
            <a:r>
              <a:rPr lang="es-ES" sz="2200" b="1" dirty="0">
                <a:solidFill>
                  <a:srgbClr val="FFFFFF"/>
                </a:solidFill>
                <a:effectLst>
                  <a:outerShdw blurRad="38100" dist="38100" dir="2700000" algn="tl">
                    <a:srgbClr val="000000"/>
                  </a:outerShdw>
                </a:effectLst>
                <a:latin typeface="Segoe UI Symbol" pitchFamily="34" charset="0"/>
                <a:ea typeface="Segoe UI Symbol" pitchFamily="34" charset="0"/>
              </a:rPr>
              <a:t> </a:t>
            </a:r>
            <a:r>
              <a:rPr lang="es-ES" sz="2000" b="1" dirty="0" smtClean="0">
                <a:solidFill>
                  <a:srgbClr val="FFFFFF"/>
                </a:solidFill>
                <a:latin typeface="Segoe UI Symbol" pitchFamily="34" charset="0"/>
                <a:ea typeface="Segoe UI Symbol" pitchFamily="34" charset="0"/>
              </a:rPr>
              <a:t>Economía Cerrada</a:t>
            </a:r>
          </a:p>
          <a:p>
            <a:pPr>
              <a:lnSpc>
                <a:spcPct val="130000"/>
              </a:lnSpc>
              <a:buClr>
                <a:srgbClr val="A5DDE3"/>
              </a:buClr>
              <a:buFont typeface="Arial" pitchFamily="34" charset="0"/>
              <a:buChar char="•"/>
              <a:defRPr/>
            </a:pPr>
            <a:r>
              <a:rPr lang="es-ES" sz="2000" b="1" dirty="0" smtClean="0">
                <a:solidFill>
                  <a:srgbClr val="FFFFFF"/>
                </a:solidFill>
                <a:latin typeface="Segoe UI Symbol" pitchFamily="34" charset="0"/>
                <a:ea typeface="Segoe UI Symbol" pitchFamily="34" charset="0"/>
              </a:rPr>
              <a:t> Objetivos de corto plazo</a:t>
            </a:r>
          </a:p>
          <a:p>
            <a:pPr>
              <a:lnSpc>
                <a:spcPct val="130000"/>
              </a:lnSpc>
              <a:buClr>
                <a:srgbClr val="A5DDE3"/>
              </a:buClr>
              <a:buFont typeface="Arial" pitchFamily="34" charset="0"/>
              <a:buChar char="•"/>
              <a:defRPr/>
            </a:pPr>
            <a:r>
              <a:rPr lang="es-ES" sz="2000" b="1" dirty="0" smtClean="0">
                <a:solidFill>
                  <a:srgbClr val="FFFFFF"/>
                </a:solidFill>
                <a:latin typeface="Segoe UI Symbol" pitchFamily="34" charset="0"/>
                <a:ea typeface="Segoe UI Symbol" pitchFamily="34" charset="0"/>
              </a:rPr>
              <a:t>Cultura rígida</a:t>
            </a:r>
          </a:p>
          <a:p>
            <a:pPr>
              <a:lnSpc>
                <a:spcPct val="130000"/>
              </a:lnSpc>
              <a:buClr>
                <a:srgbClr val="A5DDE3"/>
              </a:buClr>
              <a:buFont typeface="Arial" pitchFamily="34" charset="0"/>
              <a:buChar char="•"/>
              <a:defRPr/>
            </a:pPr>
            <a:r>
              <a:rPr lang="es-ES" sz="2000" b="1" dirty="0" smtClean="0">
                <a:solidFill>
                  <a:srgbClr val="FFFFFF"/>
                </a:solidFill>
                <a:latin typeface="Segoe UI Symbol" pitchFamily="34" charset="0"/>
                <a:ea typeface="Segoe UI Symbol" pitchFamily="34" charset="0"/>
              </a:rPr>
              <a:t> Orientación a productos</a:t>
            </a:r>
          </a:p>
          <a:p>
            <a:pPr>
              <a:lnSpc>
                <a:spcPct val="130000"/>
              </a:lnSpc>
              <a:buClr>
                <a:srgbClr val="A5DDE3"/>
              </a:buClr>
              <a:buFont typeface="Arial" pitchFamily="34" charset="0"/>
              <a:buChar char="•"/>
              <a:defRPr/>
            </a:pPr>
            <a:r>
              <a:rPr lang="es-ES" sz="2000" b="1" dirty="0" smtClean="0">
                <a:solidFill>
                  <a:srgbClr val="FFFFFF"/>
                </a:solidFill>
                <a:latin typeface="Segoe UI Symbol" pitchFamily="34" charset="0"/>
                <a:ea typeface="Segoe UI Symbol" pitchFamily="34" charset="0"/>
              </a:rPr>
              <a:t> Enfoque interno</a:t>
            </a:r>
          </a:p>
          <a:p>
            <a:pPr>
              <a:lnSpc>
                <a:spcPct val="130000"/>
              </a:lnSpc>
              <a:buClr>
                <a:srgbClr val="A5DDE3"/>
              </a:buClr>
              <a:buFont typeface="Arial" pitchFamily="34" charset="0"/>
              <a:buChar char="•"/>
              <a:defRPr/>
            </a:pPr>
            <a:r>
              <a:rPr lang="es-ES" sz="2000" b="1" dirty="0" smtClean="0">
                <a:solidFill>
                  <a:srgbClr val="FFFFFF"/>
                </a:solidFill>
                <a:latin typeface="Segoe UI Symbol" pitchFamily="34" charset="0"/>
                <a:ea typeface="Segoe UI Symbol" pitchFamily="34" charset="0"/>
              </a:rPr>
              <a:t>Énfasis regional</a:t>
            </a:r>
          </a:p>
          <a:p>
            <a:pPr>
              <a:lnSpc>
                <a:spcPct val="130000"/>
              </a:lnSpc>
              <a:buClr>
                <a:srgbClr val="A5DDE3"/>
              </a:buClr>
              <a:buFont typeface="Arial" pitchFamily="34" charset="0"/>
              <a:buChar char="•"/>
              <a:defRPr/>
            </a:pPr>
            <a:r>
              <a:rPr lang="es-ES" sz="2000" b="1" dirty="0" smtClean="0">
                <a:solidFill>
                  <a:srgbClr val="FFFFFF"/>
                </a:solidFill>
                <a:latin typeface="Segoe UI Symbol" pitchFamily="34" charset="0"/>
                <a:ea typeface="Segoe UI Symbol" pitchFamily="34" charset="0"/>
              </a:rPr>
              <a:t> Competencia en precio</a:t>
            </a:r>
          </a:p>
          <a:p>
            <a:pPr>
              <a:lnSpc>
                <a:spcPct val="130000"/>
              </a:lnSpc>
              <a:buClr>
                <a:srgbClr val="A5DDE3"/>
              </a:buClr>
              <a:buFont typeface="Arial" pitchFamily="34" charset="0"/>
              <a:buChar char="•"/>
              <a:defRPr/>
            </a:pPr>
            <a:r>
              <a:rPr lang="es-ES" sz="2000" b="1" dirty="0" smtClean="0">
                <a:solidFill>
                  <a:srgbClr val="FFFFFF"/>
                </a:solidFill>
                <a:latin typeface="Segoe UI Symbol" pitchFamily="34" charset="0"/>
                <a:ea typeface="Segoe UI Symbol" pitchFamily="34" charset="0"/>
              </a:rPr>
              <a:t>Administración por Dirección</a:t>
            </a:r>
          </a:p>
          <a:p>
            <a:pPr>
              <a:lnSpc>
                <a:spcPct val="130000"/>
              </a:lnSpc>
              <a:buClr>
                <a:srgbClr val="A5DDE3"/>
              </a:buClr>
              <a:buFont typeface="Arial" pitchFamily="34" charset="0"/>
              <a:buChar char="•"/>
              <a:defRPr/>
            </a:pPr>
            <a:r>
              <a:rPr lang="es-ES" sz="2000" b="1" dirty="0" smtClean="0">
                <a:solidFill>
                  <a:srgbClr val="FFFFFF"/>
                </a:solidFill>
                <a:latin typeface="Segoe UI Symbol" pitchFamily="34" charset="0"/>
                <a:ea typeface="Segoe UI Symbol" pitchFamily="34" charset="0"/>
              </a:rPr>
              <a:t> Masificación de mercados </a:t>
            </a:r>
            <a:endParaRPr lang="es-ES" sz="2000" b="1" dirty="0">
              <a:solidFill>
                <a:srgbClr val="FFFFFF"/>
              </a:solidFill>
              <a:latin typeface="Segoe UI Symbol" pitchFamily="34" charset="0"/>
              <a:ea typeface="Segoe UI Symbol" pitchFamily="34" charset="0"/>
            </a:endParaRPr>
          </a:p>
        </p:txBody>
      </p:sp>
      <p:sp>
        <p:nvSpPr>
          <p:cNvPr id="6" name="Text Box 4"/>
          <p:cNvSpPr txBox="1">
            <a:spLocks noChangeArrowheads="1"/>
          </p:cNvSpPr>
          <p:nvPr/>
        </p:nvSpPr>
        <p:spPr bwMode="auto">
          <a:xfrm>
            <a:off x="4644008" y="903486"/>
            <a:ext cx="4320158" cy="5693866"/>
          </a:xfrm>
          <a:prstGeom prst="rect">
            <a:avLst/>
          </a:prstGeom>
          <a:noFill/>
          <a:ln w="9525">
            <a:noFill/>
            <a:miter lim="800000"/>
            <a:headEnd/>
            <a:tailEnd/>
          </a:ln>
          <a:effectLst>
            <a:prstShdw prst="shdw17" dist="17961" dir="2700000">
              <a:srgbClr val="FFF8EB">
                <a:gamma/>
                <a:shade val="60000"/>
                <a:invGamma/>
              </a:srgbClr>
            </a:prstShdw>
          </a:effectLst>
        </p:spPr>
        <p:txBody>
          <a:bodyPr wrap="square">
            <a:spAutoFit/>
          </a:bodyPr>
          <a:lstStyle/>
          <a:p>
            <a:pPr algn="ctr">
              <a:lnSpc>
                <a:spcPct val="130000"/>
              </a:lnSpc>
              <a:defRPr/>
            </a:pPr>
            <a:r>
              <a:rPr lang="es-ES" sz="2000" b="1" dirty="0">
                <a:solidFill>
                  <a:srgbClr val="B6FC08"/>
                </a:solidFill>
                <a:effectLst>
                  <a:outerShdw blurRad="38100" dist="38100" dir="2700000" algn="tl">
                    <a:srgbClr val="000000"/>
                  </a:outerShdw>
                </a:effectLst>
                <a:latin typeface="Segoe UI Symbol" pitchFamily="34" charset="0"/>
                <a:ea typeface="Segoe UI Symbol" pitchFamily="34" charset="0"/>
              </a:rPr>
              <a:t>                 ACTUAL</a:t>
            </a:r>
          </a:p>
          <a:p>
            <a:pPr algn="r">
              <a:lnSpc>
                <a:spcPct val="130000"/>
              </a:lnSpc>
              <a:buFont typeface="Arial" pitchFamily="34" charset="0"/>
              <a:buChar char="•"/>
              <a:defRPr/>
            </a:pPr>
            <a:endParaRPr lang="es-ES" sz="2000" b="1" dirty="0">
              <a:solidFill>
                <a:srgbClr val="FFFFFF"/>
              </a:solidFill>
              <a:effectLst>
                <a:outerShdw blurRad="38100" dist="38100" dir="2700000" algn="tl">
                  <a:srgbClr val="000000"/>
                </a:outerShdw>
              </a:effectLst>
              <a:latin typeface="Segoe UI Symbol" pitchFamily="34" charset="0"/>
              <a:ea typeface="Segoe UI Symbol" pitchFamily="34" charset="0"/>
            </a:endParaRPr>
          </a:p>
          <a:p>
            <a:pPr algn="r">
              <a:lnSpc>
                <a:spcPct val="130000"/>
              </a:lnSpc>
              <a:buClr>
                <a:srgbClr val="CCCCFF"/>
              </a:buClr>
              <a:buFont typeface="Arial" pitchFamily="34" charset="0"/>
              <a:buChar char="•"/>
              <a:defRPr/>
            </a:pPr>
            <a:r>
              <a:rPr lang="es-ES" sz="2000" b="1" dirty="0">
                <a:solidFill>
                  <a:srgbClr val="FFFFFF"/>
                </a:solidFill>
                <a:effectLst>
                  <a:outerShdw blurRad="38100" dist="38100" dir="2700000" algn="tl">
                    <a:srgbClr val="000000"/>
                  </a:outerShdw>
                </a:effectLst>
                <a:latin typeface="Segoe UI Symbol" pitchFamily="34" charset="0"/>
                <a:ea typeface="Segoe UI Symbol" pitchFamily="34" charset="0"/>
              </a:rPr>
              <a:t> </a:t>
            </a:r>
            <a:r>
              <a:rPr lang="es-ES" sz="2000" b="1" dirty="0">
                <a:solidFill>
                  <a:srgbClr val="FFFFFF"/>
                </a:solidFill>
                <a:latin typeface="Segoe UI Symbol" pitchFamily="34" charset="0"/>
                <a:ea typeface="Segoe UI Symbol" pitchFamily="34" charset="0"/>
              </a:rPr>
              <a:t>Economía abierta </a:t>
            </a:r>
          </a:p>
          <a:p>
            <a:pPr algn="r">
              <a:lnSpc>
                <a:spcPct val="130000"/>
              </a:lnSpc>
              <a:buClr>
                <a:srgbClr val="CCCCFF"/>
              </a:buClr>
              <a:buFont typeface="Arial" pitchFamily="34" charset="0"/>
              <a:buChar char="•"/>
              <a:defRPr/>
            </a:pPr>
            <a:r>
              <a:rPr lang="es-ES" sz="2000" b="1" dirty="0">
                <a:solidFill>
                  <a:srgbClr val="FFFFFF"/>
                </a:solidFill>
                <a:latin typeface="Segoe UI Symbol" pitchFamily="34" charset="0"/>
                <a:ea typeface="Segoe UI Symbol" pitchFamily="34" charset="0"/>
              </a:rPr>
              <a:t>Visión compartida a largo plazo</a:t>
            </a:r>
          </a:p>
          <a:p>
            <a:pPr algn="r">
              <a:lnSpc>
                <a:spcPct val="130000"/>
              </a:lnSpc>
              <a:buClr>
                <a:srgbClr val="CCCCFF"/>
              </a:buClr>
              <a:buFont typeface="Arial" pitchFamily="34" charset="0"/>
              <a:buChar char="•"/>
              <a:defRPr/>
            </a:pPr>
            <a:r>
              <a:rPr lang="es-ES" sz="2000" b="1" dirty="0">
                <a:solidFill>
                  <a:srgbClr val="FFFFFF"/>
                </a:solidFill>
                <a:latin typeface="Segoe UI Symbol" pitchFamily="34" charset="0"/>
                <a:ea typeface="Segoe UI Symbol" pitchFamily="34" charset="0"/>
              </a:rPr>
              <a:t>Cultura flexible</a:t>
            </a:r>
          </a:p>
          <a:p>
            <a:pPr algn="r">
              <a:lnSpc>
                <a:spcPct val="130000"/>
              </a:lnSpc>
              <a:buClr>
                <a:srgbClr val="CCCCFF"/>
              </a:buClr>
              <a:buFont typeface="Arial" pitchFamily="34" charset="0"/>
              <a:buChar char="•"/>
              <a:defRPr/>
            </a:pPr>
            <a:r>
              <a:rPr lang="es-ES" sz="2000" b="1" dirty="0">
                <a:solidFill>
                  <a:srgbClr val="FFFFFF"/>
                </a:solidFill>
                <a:latin typeface="Segoe UI Symbol" pitchFamily="34" charset="0"/>
                <a:ea typeface="Segoe UI Symbol" pitchFamily="34" charset="0"/>
              </a:rPr>
              <a:t>Orientación de mercados</a:t>
            </a:r>
          </a:p>
          <a:p>
            <a:pPr algn="r">
              <a:lnSpc>
                <a:spcPct val="130000"/>
              </a:lnSpc>
              <a:buClr>
                <a:srgbClr val="CCCCFF"/>
              </a:buClr>
              <a:buFont typeface="Arial" pitchFamily="34" charset="0"/>
              <a:buChar char="•"/>
              <a:defRPr/>
            </a:pPr>
            <a:r>
              <a:rPr lang="es-ES" sz="2000" b="1" dirty="0">
                <a:solidFill>
                  <a:srgbClr val="FFFFFF"/>
                </a:solidFill>
                <a:latin typeface="Segoe UI Symbol" pitchFamily="34" charset="0"/>
                <a:ea typeface="Segoe UI Symbol" pitchFamily="34" charset="0"/>
              </a:rPr>
              <a:t>Enfoque externo</a:t>
            </a:r>
          </a:p>
          <a:p>
            <a:pPr algn="r">
              <a:lnSpc>
                <a:spcPct val="130000"/>
              </a:lnSpc>
              <a:buClr>
                <a:srgbClr val="CCCCFF"/>
              </a:buClr>
              <a:buFont typeface="Arial" pitchFamily="34" charset="0"/>
              <a:buChar char="•"/>
              <a:defRPr/>
            </a:pPr>
            <a:r>
              <a:rPr lang="es-ES" sz="2000" b="1" dirty="0">
                <a:solidFill>
                  <a:srgbClr val="FFFFFF"/>
                </a:solidFill>
                <a:latin typeface="Segoe UI Symbol" pitchFamily="34" charset="0"/>
                <a:ea typeface="Segoe UI Symbol" pitchFamily="34" charset="0"/>
              </a:rPr>
              <a:t>Énfasis Global</a:t>
            </a:r>
          </a:p>
          <a:p>
            <a:pPr algn="r">
              <a:lnSpc>
                <a:spcPct val="130000"/>
              </a:lnSpc>
              <a:buClr>
                <a:srgbClr val="CCCCFF"/>
              </a:buClr>
              <a:buFont typeface="Arial" pitchFamily="34" charset="0"/>
              <a:buChar char="•"/>
              <a:defRPr/>
            </a:pPr>
            <a:r>
              <a:rPr lang="es-ES" sz="2000" b="1" dirty="0">
                <a:solidFill>
                  <a:srgbClr val="FFFFFF"/>
                </a:solidFill>
                <a:latin typeface="Segoe UI Symbol" pitchFamily="34" charset="0"/>
                <a:ea typeface="Segoe UI Symbol" pitchFamily="34" charset="0"/>
              </a:rPr>
              <a:t>Competencia en calidad, cooperación,  </a:t>
            </a:r>
            <a:r>
              <a:rPr lang="es-ES" sz="2000" b="1" dirty="0" err="1">
                <a:solidFill>
                  <a:srgbClr val="FFFFFF"/>
                </a:solidFill>
                <a:latin typeface="Segoe UI Symbol" pitchFamily="34" charset="0"/>
                <a:ea typeface="Segoe UI Symbol" pitchFamily="34" charset="0"/>
              </a:rPr>
              <a:t>co</a:t>
            </a:r>
            <a:r>
              <a:rPr lang="es-ES" sz="2000" b="1" dirty="0">
                <a:solidFill>
                  <a:srgbClr val="FFFFFF"/>
                </a:solidFill>
                <a:latin typeface="Segoe UI Symbol" pitchFamily="34" charset="0"/>
                <a:ea typeface="Segoe UI Symbol" pitchFamily="34" charset="0"/>
              </a:rPr>
              <a:t>-creación y contribución</a:t>
            </a:r>
          </a:p>
          <a:p>
            <a:pPr algn="r">
              <a:lnSpc>
                <a:spcPct val="130000"/>
              </a:lnSpc>
              <a:buClr>
                <a:srgbClr val="CCCCFF"/>
              </a:buClr>
              <a:buFont typeface="Arial" pitchFamily="34" charset="0"/>
              <a:buChar char="•"/>
              <a:defRPr/>
            </a:pPr>
            <a:r>
              <a:rPr lang="es-ES" sz="2000" b="1" dirty="0">
                <a:solidFill>
                  <a:srgbClr val="FFFFFF"/>
                </a:solidFill>
                <a:latin typeface="Segoe UI Symbol" pitchFamily="34" charset="0"/>
                <a:ea typeface="Segoe UI Symbol" pitchFamily="34" charset="0"/>
              </a:rPr>
              <a:t>Delegación de autoridad en los Empleados</a:t>
            </a:r>
          </a:p>
          <a:p>
            <a:pPr algn="r">
              <a:lnSpc>
                <a:spcPct val="130000"/>
              </a:lnSpc>
              <a:buClr>
                <a:srgbClr val="CCCCFF"/>
              </a:buClr>
              <a:buFont typeface="Arial" pitchFamily="34" charset="0"/>
              <a:buChar char="•"/>
              <a:defRPr/>
            </a:pPr>
            <a:r>
              <a:rPr lang="es-ES" sz="2000" b="1" dirty="0">
                <a:solidFill>
                  <a:srgbClr val="FFFFFF"/>
                </a:solidFill>
                <a:latin typeface="Segoe UI Symbol" pitchFamily="34" charset="0"/>
                <a:ea typeface="Segoe UI Symbol" pitchFamily="34" charset="0"/>
              </a:rPr>
              <a:t>Nichos de mercados  </a:t>
            </a:r>
          </a:p>
        </p:txBody>
      </p:sp>
      <p:sp>
        <p:nvSpPr>
          <p:cNvPr id="7" name="Text Box 7"/>
          <p:cNvSpPr txBox="1">
            <a:spLocks noChangeArrowheads="1"/>
          </p:cNvSpPr>
          <p:nvPr/>
        </p:nvSpPr>
        <p:spPr bwMode="auto">
          <a:xfrm>
            <a:off x="2555776" y="0"/>
            <a:ext cx="4164217" cy="954107"/>
          </a:xfrm>
          <a:prstGeom prst="rect">
            <a:avLst/>
          </a:prstGeom>
          <a:noFill/>
          <a:ln w="9525">
            <a:noFill/>
            <a:miter lim="800000"/>
            <a:headEnd/>
            <a:tailEnd/>
          </a:ln>
          <a:effectLst/>
        </p:spPr>
        <p:txBody>
          <a:bodyPr wrap="none">
            <a:spAutoFit/>
          </a:bodyPr>
          <a:lstStyle/>
          <a:p>
            <a:pPr algn="ctr">
              <a:defRPr/>
            </a:pPr>
            <a:r>
              <a:rPr lang="es-ES" sz="2800" b="1" dirty="0">
                <a:solidFill>
                  <a:srgbClr val="B6FC08"/>
                </a:solidFill>
                <a:effectLst>
                  <a:outerShdw blurRad="38100" dist="38100" dir="2700000" algn="tl">
                    <a:srgbClr val="000000"/>
                  </a:outerShdw>
                </a:effectLst>
                <a:latin typeface="Segoe UI Semibold" pitchFamily="34" charset="0"/>
              </a:rPr>
              <a:t>El Cambio de Paradigma</a:t>
            </a:r>
          </a:p>
          <a:p>
            <a:pPr algn="ctr">
              <a:defRPr/>
            </a:pPr>
            <a:r>
              <a:rPr lang="es-ES" sz="2800" b="1" dirty="0">
                <a:solidFill>
                  <a:srgbClr val="B6FC08"/>
                </a:solidFill>
                <a:effectLst>
                  <a:outerShdw blurRad="38100" dist="38100" dir="2700000" algn="tl">
                    <a:srgbClr val="000000"/>
                  </a:outerShdw>
                </a:effectLst>
                <a:latin typeface="Segoe UI Semibold" pitchFamily="34" charset="0"/>
              </a:rPr>
              <a:t> </a:t>
            </a:r>
          </a:p>
        </p:txBody>
      </p:sp>
      <p:pic>
        <p:nvPicPr>
          <p:cNvPr id="9" name="Picture 5" descr="j0078722"/>
          <p:cNvPicPr>
            <a:picLocks noChangeAspect="1" noChangeArrowheads="1"/>
          </p:cNvPicPr>
          <p:nvPr/>
        </p:nvPicPr>
        <p:blipFill>
          <a:blip r:embed="rId4" cstate="print">
            <a:duotone>
              <a:prstClr val="black"/>
              <a:schemeClr val="accent3">
                <a:lumMod val="40000"/>
                <a:lumOff val="60000"/>
                <a:tint val="45000"/>
                <a:satMod val="400000"/>
              </a:schemeClr>
            </a:duotone>
          </a:blip>
          <a:srcRect/>
          <a:stretch>
            <a:fillRect/>
          </a:stretch>
        </p:blipFill>
        <p:spPr bwMode="auto">
          <a:xfrm>
            <a:off x="3059832" y="3789040"/>
            <a:ext cx="1201204" cy="2238717"/>
          </a:xfrm>
          <a:prstGeom prst="rect">
            <a:avLst/>
          </a:prstGeom>
          <a:noFill/>
          <a:ln w="9525">
            <a:noFill/>
            <a:miter lim="800000"/>
            <a:headEnd/>
            <a:tailEnd/>
          </a:ln>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par>
                                <p:cTn id="18" presetID="8"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2000"/>
                                        <p:tgtEl>
                                          <p:spTgt spid="9"/>
                                        </p:tgtEl>
                                      </p:cBhvr>
                                    </p:animEffect>
                                  </p:childTnLst>
                                </p:cTn>
                              </p:par>
                              <p:par>
                                <p:cTn id="21" presetID="9" presetClass="emph" presetSubtype="0" nodeType="withEffect">
                                  <p:stCondLst>
                                    <p:cond delay="0"/>
                                  </p:stCondLst>
                                  <p:childTnLst>
                                    <p:set>
                                      <p:cBhvr rctx="PPT">
                                        <p:cTn id="22" dur="indefinite"/>
                                        <p:tgtEl>
                                          <p:spTgt spid="8"/>
                                        </p:tgtEl>
                                        <p:attrNameLst>
                                          <p:attrName>style.opacity</p:attrName>
                                        </p:attrNameLst>
                                      </p:cBhvr>
                                      <p:to>
                                        <p:strVal val="0.25"/>
                                      </p:to>
                                    </p:set>
                                    <p:animEffect filter="image" prLst="opacity: 0.25">
                                      <p:cBhvr rctx="IE">
                                        <p:cTn id="23" dur="indefinite"/>
                                        <p:tgtEl>
                                          <p:spTgt spid="8"/>
                                        </p:tgtEl>
                                      </p:cBhvr>
                                    </p:animEffect>
                                  </p:childTnLst>
                                </p:cTn>
                              </p:par>
                              <p:par>
                                <p:cTn id="24" presetID="12" presetClass="entr" presetSubtype="8"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Left)">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bwMode="auto">
          <a:xfrm>
            <a:off x="0" y="0"/>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4" name="Rectangle 4"/>
          <p:cNvSpPr>
            <a:spLocks noChangeArrowheads="1"/>
          </p:cNvSpPr>
          <p:nvPr/>
        </p:nvSpPr>
        <p:spPr bwMode="auto">
          <a:xfrm>
            <a:off x="468313" y="1599758"/>
            <a:ext cx="3455987" cy="4893647"/>
          </a:xfrm>
          <a:prstGeom prst="rect">
            <a:avLst/>
          </a:prstGeom>
          <a:noFill/>
          <a:ln w="9525">
            <a:noFill/>
            <a:miter lim="800000"/>
            <a:headEnd/>
            <a:tailEnd/>
          </a:ln>
          <a:effectLst>
            <a:prstShdw prst="shdw17" dist="17961" dir="13500000">
              <a:srgbClr val="99958D"/>
            </a:prstShdw>
          </a:effectLst>
        </p:spPr>
        <p:txBody>
          <a:bodyPr>
            <a:spAutoFit/>
          </a:bodyPr>
          <a:lstStyle/>
          <a:p>
            <a:pPr>
              <a:lnSpc>
                <a:spcPct val="130000"/>
              </a:lnSpc>
              <a:buFont typeface="Arial" pitchFamily="34" charset="0"/>
              <a:buChar char="•"/>
            </a:pPr>
            <a:r>
              <a:rPr lang="es-ES" sz="2000" dirty="0">
                <a:solidFill>
                  <a:srgbClr val="FFFFFF"/>
                </a:solidFill>
                <a:latin typeface="Segoe UI Symbol" pitchFamily="34" charset="0"/>
                <a:ea typeface="Segoe UI Symbol" pitchFamily="34" charset="0"/>
              </a:rPr>
              <a:t>Valores agresivos</a:t>
            </a:r>
          </a:p>
          <a:p>
            <a:pPr>
              <a:lnSpc>
                <a:spcPct val="130000"/>
              </a:lnSpc>
              <a:buFont typeface="Arial" pitchFamily="34" charset="0"/>
              <a:buChar char="•"/>
            </a:pPr>
            <a:r>
              <a:rPr lang="es-ES" sz="2000" dirty="0">
                <a:solidFill>
                  <a:srgbClr val="FFFFFF"/>
                </a:solidFill>
                <a:latin typeface="Segoe UI Symbol" pitchFamily="34" charset="0"/>
                <a:ea typeface="Segoe UI Symbol" pitchFamily="34" charset="0"/>
              </a:rPr>
              <a:t>Solo análisis</a:t>
            </a:r>
          </a:p>
          <a:p>
            <a:pPr>
              <a:lnSpc>
                <a:spcPct val="130000"/>
              </a:lnSpc>
              <a:buFont typeface="Arial" pitchFamily="34" charset="0"/>
              <a:buChar char="•"/>
            </a:pPr>
            <a:r>
              <a:rPr lang="es-ES" sz="2000" dirty="0">
                <a:solidFill>
                  <a:srgbClr val="FFFFFF"/>
                </a:solidFill>
                <a:latin typeface="Segoe UI Symbol" pitchFamily="34" charset="0"/>
                <a:ea typeface="Segoe UI Symbol" pitchFamily="34" charset="0"/>
              </a:rPr>
              <a:t>Bajo nivel Tecnológico</a:t>
            </a:r>
          </a:p>
          <a:p>
            <a:pPr>
              <a:lnSpc>
                <a:spcPct val="130000"/>
              </a:lnSpc>
              <a:buFont typeface="Arial" pitchFamily="34" charset="0"/>
              <a:buChar char="•"/>
            </a:pPr>
            <a:r>
              <a:rPr lang="es-ES" sz="2000" dirty="0">
                <a:solidFill>
                  <a:srgbClr val="FFFFFF"/>
                </a:solidFill>
                <a:latin typeface="Segoe UI Symbol" pitchFamily="34" charset="0"/>
                <a:ea typeface="Segoe UI Symbol" pitchFamily="34" charset="0"/>
              </a:rPr>
              <a:t>Bajas exigencias del cliente</a:t>
            </a:r>
          </a:p>
          <a:p>
            <a:pPr>
              <a:lnSpc>
                <a:spcPct val="130000"/>
              </a:lnSpc>
              <a:buFont typeface="Arial" pitchFamily="34" charset="0"/>
              <a:buChar char="•"/>
            </a:pPr>
            <a:r>
              <a:rPr lang="es-ES" sz="2000" dirty="0">
                <a:solidFill>
                  <a:srgbClr val="FFFFFF"/>
                </a:solidFill>
                <a:latin typeface="Segoe UI Symbol" pitchFamily="34" charset="0"/>
                <a:ea typeface="Segoe UI Symbol" pitchFamily="34" charset="0"/>
              </a:rPr>
              <a:t>Certeza</a:t>
            </a:r>
          </a:p>
          <a:p>
            <a:pPr>
              <a:lnSpc>
                <a:spcPct val="130000"/>
              </a:lnSpc>
              <a:buFont typeface="Arial" pitchFamily="34" charset="0"/>
              <a:buChar char="•"/>
            </a:pPr>
            <a:r>
              <a:rPr lang="es-ES" sz="2000" dirty="0">
                <a:solidFill>
                  <a:srgbClr val="FFFFFF"/>
                </a:solidFill>
                <a:latin typeface="Segoe UI Symbol" pitchFamily="34" charset="0"/>
                <a:ea typeface="Segoe UI Symbol" pitchFamily="34" charset="0"/>
              </a:rPr>
              <a:t>División del trabajo</a:t>
            </a:r>
          </a:p>
          <a:p>
            <a:pPr>
              <a:lnSpc>
                <a:spcPct val="130000"/>
              </a:lnSpc>
              <a:buFont typeface="Arial" pitchFamily="34" charset="0"/>
              <a:buChar char="•"/>
            </a:pPr>
            <a:r>
              <a:rPr lang="es-ES" sz="2000" dirty="0">
                <a:solidFill>
                  <a:srgbClr val="FFFFFF"/>
                </a:solidFill>
                <a:latin typeface="Segoe UI Symbol" pitchFamily="34" charset="0"/>
                <a:ea typeface="Segoe UI Symbol" pitchFamily="34" charset="0"/>
              </a:rPr>
              <a:t>Empleados</a:t>
            </a:r>
          </a:p>
          <a:p>
            <a:pPr>
              <a:lnSpc>
                <a:spcPct val="130000"/>
              </a:lnSpc>
              <a:buFont typeface="Arial" pitchFamily="34" charset="0"/>
              <a:buChar char="•"/>
            </a:pPr>
            <a:r>
              <a:rPr lang="es-ES" sz="2000" dirty="0">
                <a:solidFill>
                  <a:srgbClr val="FFFFFF"/>
                </a:solidFill>
                <a:latin typeface="Segoe UI Symbol" pitchFamily="34" charset="0"/>
                <a:ea typeface="Segoe UI Symbol" pitchFamily="34" charset="0"/>
              </a:rPr>
              <a:t>Competencia Interna </a:t>
            </a:r>
          </a:p>
          <a:p>
            <a:pPr>
              <a:lnSpc>
                <a:spcPct val="130000"/>
              </a:lnSpc>
              <a:buFont typeface="Arial" pitchFamily="34" charset="0"/>
              <a:buChar char="•"/>
            </a:pPr>
            <a:r>
              <a:rPr lang="es-ES" sz="2000" dirty="0">
                <a:solidFill>
                  <a:srgbClr val="FFFFFF"/>
                </a:solidFill>
                <a:latin typeface="Segoe UI Symbol" pitchFamily="34" charset="0"/>
                <a:ea typeface="Segoe UI Symbol" pitchFamily="34" charset="0"/>
              </a:rPr>
              <a:t>Estructura jerárquica</a:t>
            </a:r>
          </a:p>
          <a:p>
            <a:pPr>
              <a:lnSpc>
                <a:spcPct val="130000"/>
              </a:lnSpc>
              <a:buFont typeface="Arial" pitchFamily="34" charset="0"/>
              <a:buChar char="•"/>
            </a:pPr>
            <a:r>
              <a:rPr lang="es-ES" sz="2000" dirty="0">
                <a:solidFill>
                  <a:srgbClr val="FFFFFF"/>
                </a:solidFill>
                <a:latin typeface="Segoe UI Symbol" pitchFamily="34" charset="0"/>
                <a:ea typeface="Segoe UI Symbol" pitchFamily="34" charset="0"/>
              </a:rPr>
              <a:t>Desinterés ecológico </a:t>
            </a:r>
          </a:p>
          <a:p>
            <a:pPr>
              <a:lnSpc>
                <a:spcPct val="130000"/>
              </a:lnSpc>
              <a:buFont typeface="Arial" pitchFamily="34" charset="0"/>
              <a:buChar char="•"/>
            </a:pPr>
            <a:r>
              <a:rPr lang="es-ES" sz="2000" dirty="0">
                <a:solidFill>
                  <a:srgbClr val="FFFFFF"/>
                </a:solidFill>
                <a:latin typeface="Segoe UI Symbol" pitchFamily="34" charset="0"/>
                <a:ea typeface="Segoe UI Symbol" pitchFamily="34" charset="0"/>
              </a:rPr>
              <a:t>Entorno relativamente estable</a:t>
            </a:r>
          </a:p>
        </p:txBody>
      </p:sp>
      <p:sp>
        <p:nvSpPr>
          <p:cNvPr id="6" name="Rectangle 5"/>
          <p:cNvSpPr>
            <a:spLocks noChangeArrowheads="1"/>
          </p:cNvSpPr>
          <p:nvPr/>
        </p:nvSpPr>
        <p:spPr bwMode="auto">
          <a:xfrm>
            <a:off x="5003800" y="1430338"/>
            <a:ext cx="3887788" cy="4735512"/>
          </a:xfrm>
          <a:prstGeom prst="rect">
            <a:avLst/>
          </a:prstGeom>
          <a:noFill/>
          <a:ln w="9525">
            <a:noFill/>
            <a:miter lim="800000"/>
            <a:headEnd/>
            <a:tailEnd/>
          </a:ln>
          <a:effectLst>
            <a:prstShdw prst="shdw17" dist="17961" dir="2700000">
              <a:srgbClr val="99958D"/>
            </a:prstShdw>
          </a:effectLst>
        </p:spPr>
        <p:txBody>
          <a:bodyPr>
            <a:spAutoFit/>
          </a:bodyPr>
          <a:lstStyle/>
          <a:p>
            <a:pPr algn="r">
              <a:lnSpc>
                <a:spcPct val="130000"/>
              </a:lnSpc>
              <a:buFont typeface="Arial" pitchFamily="34" charset="0"/>
              <a:buChar char="•"/>
            </a:pPr>
            <a:r>
              <a:rPr lang="es-ES" sz="1800" dirty="0">
                <a:solidFill>
                  <a:srgbClr val="FFFFFF"/>
                </a:solidFill>
                <a:latin typeface="Segoe UI Symbol" pitchFamily="34" charset="0"/>
                <a:ea typeface="Segoe UI Symbol" pitchFamily="34" charset="0"/>
              </a:rPr>
              <a:t>Armonía, confianza, </a:t>
            </a:r>
          </a:p>
          <a:p>
            <a:pPr algn="r">
              <a:lnSpc>
                <a:spcPct val="130000"/>
              </a:lnSpc>
            </a:pPr>
            <a:r>
              <a:rPr lang="es-ES" sz="1800" dirty="0">
                <a:solidFill>
                  <a:srgbClr val="FFFFFF"/>
                </a:solidFill>
                <a:latin typeface="Segoe UI Symbol" pitchFamily="34" charset="0"/>
                <a:ea typeface="Segoe UI Symbol" pitchFamily="34" charset="0"/>
              </a:rPr>
              <a:t>honestidad y  contribución</a:t>
            </a:r>
          </a:p>
          <a:p>
            <a:pPr algn="r">
              <a:lnSpc>
                <a:spcPct val="130000"/>
              </a:lnSpc>
              <a:buFont typeface="Arial" pitchFamily="34" charset="0"/>
              <a:buChar char="•"/>
            </a:pPr>
            <a:r>
              <a:rPr lang="es-ES" sz="1800" dirty="0">
                <a:solidFill>
                  <a:srgbClr val="FFFFFF"/>
                </a:solidFill>
                <a:latin typeface="Segoe UI Symbol" pitchFamily="34" charset="0"/>
                <a:ea typeface="Segoe UI Symbol" pitchFamily="34" charset="0"/>
              </a:rPr>
              <a:t>Análisis y </a:t>
            </a:r>
            <a:r>
              <a:rPr lang="es-ES" sz="1800" dirty="0" smtClean="0">
                <a:solidFill>
                  <a:srgbClr val="FFFFFF"/>
                </a:solidFill>
                <a:latin typeface="Segoe UI Symbol" pitchFamily="34" charset="0"/>
                <a:ea typeface="Segoe UI Symbol" pitchFamily="34" charset="0"/>
              </a:rPr>
              <a:t>prognosis</a:t>
            </a:r>
            <a:endParaRPr lang="es-ES" sz="1800" dirty="0">
              <a:solidFill>
                <a:srgbClr val="FFFFFF"/>
              </a:solidFill>
              <a:latin typeface="Segoe UI Symbol" pitchFamily="34" charset="0"/>
              <a:ea typeface="Segoe UI Symbol" pitchFamily="34" charset="0"/>
            </a:endParaRPr>
          </a:p>
          <a:p>
            <a:pPr algn="r">
              <a:lnSpc>
                <a:spcPct val="130000"/>
              </a:lnSpc>
              <a:buFont typeface="Arial" pitchFamily="34" charset="0"/>
              <a:buChar char="•"/>
            </a:pPr>
            <a:r>
              <a:rPr lang="es-ES" sz="1800" dirty="0">
                <a:solidFill>
                  <a:srgbClr val="FFFFFF"/>
                </a:solidFill>
                <a:latin typeface="Segoe UI Symbol" pitchFamily="34" charset="0"/>
                <a:ea typeface="Segoe UI Symbol" pitchFamily="34" charset="0"/>
              </a:rPr>
              <a:t>Alto nivel Tecnológico</a:t>
            </a:r>
          </a:p>
          <a:p>
            <a:pPr algn="r">
              <a:lnSpc>
                <a:spcPct val="130000"/>
              </a:lnSpc>
              <a:buFont typeface="Arial" pitchFamily="34" charset="0"/>
              <a:buChar char="•"/>
            </a:pPr>
            <a:r>
              <a:rPr lang="es-ES" sz="1800" dirty="0">
                <a:solidFill>
                  <a:srgbClr val="FFFFFF"/>
                </a:solidFill>
                <a:latin typeface="Segoe UI Symbol" pitchFamily="34" charset="0"/>
                <a:ea typeface="Segoe UI Symbol" pitchFamily="34" charset="0"/>
              </a:rPr>
              <a:t>Altas exigencias del cliente</a:t>
            </a:r>
          </a:p>
          <a:p>
            <a:pPr algn="r">
              <a:lnSpc>
                <a:spcPct val="130000"/>
              </a:lnSpc>
              <a:buFont typeface="Arial" pitchFamily="34" charset="0"/>
              <a:buChar char="•"/>
            </a:pPr>
            <a:r>
              <a:rPr lang="es-ES" sz="1800" dirty="0">
                <a:solidFill>
                  <a:srgbClr val="FFFFFF"/>
                </a:solidFill>
                <a:latin typeface="Segoe UI Symbol" pitchFamily="34" charset="0"/>
                <a:ea typeface="Segoe UI Symbol" pitchFamily="34" charset="0"/>
              </a:rPr>
              <a:t> Incertidumbre</a:t>
            </a:r>
          </a:p>
          <a:p>
            <a:pPr algn="r">
              <a:lnSpc>
                <a:spcPct val="130000"/>
              </a:lnSpc>
              <a:buFont typeface="Arial" pitchFamily="34" charset="0"/>
              <a:buChar char="•"/>
            </a:pPr>
            <a:r>
              <a:rPr lang="es-ES" sz="1800" dirty="0">
                <a:solidFill>
                  <a:srgbClr val="FFFFFF"/>
                </a:solidFill>
                <a:latin typeface="Segoe UI Symbol" pitchFamily="34" charset="0"/>
                <a:ea typeface="Segoe UI Symbol" pitchFamily="34" charset="0"/>
              </a:rPr>
              <a:t> Integración multinacional</a:t>
            </a:r>
          </a:p>
          <a:p>
            <a:pPr algn="r">
              <a:lnSpc>
                <a:spcPct val="130000"/>
              </a:lnSpc>
              <a:buFont typeface="Arial" pitchFamily="34" charset="0"/>
              <a:buChar char="•"/>
            </a:pPr>
            <a:r>
              <a:rPr lang="es-ES" sz="1800" dirty="0">
                <a:solidFill>
                  <a:srgbClr val="FFFFFF"/>
                </a:solidFill>
                <a:latin typeface="Segoe UI Symbol" pitchFamily="34" charset="0"/>
                <a:ea typeface="Segoe UI Symbol" pitchFamily="34" charset="0"/>
              </a:rPr>
              <a:t>Los empleados son socios</a:t>
            </a:r>
          </a:p>
          <a:p>
            <a:pPr algn="r">
              <a:lnSpc>
                <a:spcPct val="130000"/>
              </a:lnSpc>
              <a:buFont typeface="Arial" pitchFamily="34" charset="0"/>
              <a:buChar char="•"/>
            </a:pPr>
            <a:r>
              <a:rPr lang="es-ES" sz="1800" dirty="0">
                <a:solidFill>
                  <a:srgbClr val="FFFFFF"/>
                </a:solidFill>
                <a:latin typeface="Segoe UI Symbol" pitchFamily="34" charset="0"/>
                <a:ea typeface="Segoe UI Symbol" pitchFamily="34" charset="0"/>
              </a:rPr>
              <a:t>Cooperación en todos los niveles de   la empresa  Redes</a:t>
            </a:r>
          </a:p>
          <a:p>
            <a:pPr algn="r">
              <a:lnSpc>
                <a:spcPct val="130000"/>
              </a:lnSpc>
              <a:buFont typeface="Arial" pitchFamily="34" charset="0"/>
              <a:buChar char="•"/>
            </a:pPr>
            <a:r>
              <a:rPr lang="es-ES" sz="1800" dirty="0">
                <a:solidFill>
                  <a:srgbClr val="FFFFFF"/>
                </a:solidFill>
                <a:latin typeface="Segoe UI Symbol" pitchFamily="34" charset="0"/>
                <a:ea typeface="Segoe UI Symbol" pitchFamily="34" charset="0"/>
              </a:rPr>
              <a:t>Control de variables que controlan </a:t>
            </a:r>
          </a:p>
          <a:p>
            <a:pPr algn="r">
              <a:lnSpc>
                <a:spcPct val="130000"/>
              </a:lnSpc>
            </a:pPr>
            <a:r>
              <a:rPr lang="es-ES" sz="1800" dirty="0">
                <a:solidFill>
                  <a:srgbClr val="FFFFFF"/>
                </a:solidFill>
                <a:latin typeface="Segoe UI Symbol" pitchFamily="34" charset="0"/>
                <a:ea typeface="Segoe UI Symbol" pitchFamily="34" charset="0"/>
              </a:rPr>
              <a:t>      lo ecológico</a:t>
            </a:r>
          </a:p>
          <a:p>
            <a:pPr algn="r">
              <a:lnSpc>
                <a:spcPct val="130000"/>
              </a:lnSpc>
              <a:buFont typeface="Arial" pitchFamily="34" charset="0"/>
              <a:buChar char="•"/>
            </a:pPr>
            <a:r>
              <a:rPr lang="es-ES" sz="1800" dirty="0">
                <a:solidFill>
                  <a:srgbClr val="FFFFFF"/>
                </a:solidFill>
                <a:latin typeface="Segoe UI Symbol" pitchFamily="34" charset="0"/>
                <a:ea typeface="Segoe UI Symbol" pitchFamily="34" charset="0"/>
              </a:rPr>
              <a:t> Entorno Turbulento</a:t>
            </a:r>
          </a:p>
        </p:txBody>
      </p:sp>
      <p:sp>
        <p:nvSpPr>
          <p:cNvPr id="7" name="Text Box 7"/>
          <p:cNvSpPr txBox="1">
            <a:spLocks noChangeArrowheads="1"/>
          </p:cNvSpPr>
          <p:nvPr/>
        </p:nvSpPr>
        <p:spPr bwMode="auto">
          <a:xfrm>
            <a:off x="2557047" y="260350"/>
            <a:ext cx="4164217" cy="954107"/>
          </a:xfrm>
          <a:prstGeom prst="rect">
            <a:avLst/>
          </a:prstGeom>
          <a:noFill/>
          <a:ln w="9525">
            <a:noFill/>
            <a:miter lim="800000"/>
            <a:headEnd/>
            <a:tailEnd/>
          </a:ln>
          <a:effectLst/>
        </p:spPr>
        <p:txBody>
          <a:bodyPr wrap="none">
            <a:spAutoFit/>
          </a:bodyPr>
          <a:lstStyle/>
          <a:p>
            <a:pPr algn="ctr">
              <a:defRPr/>
            </a:pPr>
            <a:r>
              <a:rPr lang="es-ES" sz="2800" b="1" dirty="0">
                <a:solidFill>
                  <a:srgbClr val="B6FC08"/>
                </a:solidFill>
                <a:effectLst>
                  <a:outerShdw blurRad="38100" dist="38100" dir="2700000" algn="tl">
                    <a:srgbClr val="000000"/>
                  </a:outerShdw>
                </a:effectLst>
                <a:latin typeface="Segoe UI Semibold" pitchFamily="34" charset="0"/>
              </a:rPr>
              <a:t>El Cambio de Paradigma</a:t>
            </a:r>
          </a:p>
          <a:p>
            <a:pPr algn="ctr">
              <a:defRPr/>
            </a:pPr>
            <a:r>
              <a:rPr lang="es-ES" sz="2800" b="1" dirty="0">
                <a:solidFill>
                  <a:srgbClr val="B6FC08"/>
                </a:solidFill>
                <a:effectLst>
                  <a:outerShdw blurRad="38100" dist="38100" dir="2700000" algn="tl">
                    <a:srgbClr val="000000"/>
                  </a:outerShdw>
                </a:effectLst>
                <a:latin typeface="Segoe UI Semibold" pitchFamily="34" charset="0"/>
              </a:rPr>
              <a:t> </a:t>
            </a:r>
          </a:p>
        </p:txBody>
      </p:sp>
      <p:pic>
        <p:nvPicPr>
          <p:cNvPr id="8" name="Picture 9" descr="j0078800"/>
          <p:cNvPicPr>
            <a:picLocks noChangeAspect="1" noChangeArrowheads="1"/>
          </p:cNvPicPr>
          <p:nvPr/>
        </p:nvPicPr>
        <p:blipFill>
          <a:blip r:embed="rId3" cstate="print"/>
          <a:srcRect/>
          <a:stretch>
            <a:fillRect/>
          </a:stretch>
        </p:blipFill>
        <p:spPr bwMode="auto">
          <a:xfrm rot="20063264">
            <a:off x="2987675" y="1628775"/>
            <a:ext cx="2592388" cy="2566988"/>
          </a:xfrm>
          <a:prstGeom prst="rect">
            <a:avLst/>
          </a:prstGeom>
          <a:noFill/>
          <a:ln w="9525">
            <a:noFill/>
            <a:miter lim="800000"/>
            <a:headEnd/>
            <a:tailEnd/>
          </a:ln>
        </p:spPr>
      </p:pic>
      <p:sp>
        <p:nvSpPr>
          <p:cNvPr id="9" name="Text Box 10"/>
          <p:cNvSpPr txBox="1">
            <a:spLocks noChangeArrowheads="1"/>
          </p:cNvSpPr>
          <p:nvPr/>
        </p:nvSpPr>
        <p:spPr bwMode="auto">
          <a:xfrm>
            <a:off x="827584" y="980728"/>
            <a:ext cx="942887" cy="400110"/>
          </a:xfrm>
          <a:prstGeom prst="rect">
            <a:avLst/>
          </a:prstGeom>
          <a:noFill/>
          <a:ln w="9525">
            <a:noFill/>
            <a:miter lim="800000"/>
            <a:headEnd/>
            <a:tailEnd/>
          </a:ln>
          <a:effectLst/>
        </p:spPr>
        <p:txBody>
          <a:bodyPr wrap="none">
            <a:spAutoFit/>
          </a:bodyPr>
          <a:lstStyle/>
          <a:p>
            <a:pPr>
              <a:defRPr/>
            </a:pPr>
            <a:r>
              <a:rPr lang="es-ES" sz="2000" b="1" dirty="0">
                <a:solidFill>
                  <a:srgbClr val="B6FC08"/>
                </a:solidFill>
                <a:effectLst>
                  <a:outerShdw blurRad="38100" dist="38100" dir="2700000" algn="tl">
                    <a:srgbClr val="000000"/>
                  </a:outerShdw>
                </a:effectLst>
                <a:latin typeface="Segoe UI Symbol" pitchFamily="34" charset="0"/>
                <a:ea typeface="Segoe UI Symbol" pitchFamily="34" charset="0"/>
              </a:rPr>
              <a:t>ANTES</a:t>
            </a:r>
          </a:p>
        </p:txBody>
      </p:sp>
      <p:sp>
        <p:nvSpPr>
          <p:cNvPr id="10" name="Text Box 11"/>
          <p:cNvSpPr txBox="1">
            <a:spLocks noChangeArrowheads="1"/>
          </p:cNvSpPr>
          <p:nvPr/>
        </p:nvSpPr>
        <p:spPr bwMode="auto">
          <a:xfrm>
            <a:off x="7092950" y="955675"/>
            <a:ext cx="1096262" cy="400110"/>
          </a:xfrm>
          <a:prstGeom prst="rect">
            <a:avLst/>
          </a:prstGeom>
          <a:noFill/>
          <a:ln w="9525">
            <a:noFill/>
            <a:miter lim="800000"/>
            <a:headEnd/>
            <a:tailEnd/>
          </a:ln>
          <a:effectLst/>
        </p:spPr>
        <p:txBody>
          <a:bodyPr wrap="none">
            <a:spAutoFit/>
          </a:bodyPr>
          <a:lstStyle/>
          <a:p>
            <a:pPr>
              <a:defRPr/>
            </a:pPr>
            <a:r>
              <a:rPr lang="es-ES" sz="2000" b="1" dirty="0">
                <a:solidFill>
                  <a:srgbClr val="B6FC08"/>
                </a:solidFill>
                <a:effectLst>
                  <a:outerShdw blurRad="38100" dist="38100" dir="2700000" algn="tl">
                    <a:srgbClr val="000000"/>
                  </a:outerShdw>
                </a:effectLst>
                <a:latin typeface="Segoe UI Symbol" pitchFamily="34" charset="0"/>
                <a:ea typeface="Segoe UI Symbol" pitchFamily="34" charset="0"/>
              </a:rPr>
              <a:t>ACTUAL</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1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plus(in)">
                                      <p:cBhvr>
                                        <p:cTn id="13" dur="2000"/>
                                        <p:tgtEl>
                                          <p:spTgt spid="8"/>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4)">
                                      <p:cBhvr>
                                        <p:cTn id="16" dur="2000"/>
                                        <p:tgtEl>
                                          <p:spTgt spid="7"/>
                                        </p:tgtEl>
                                      </p:cBhvr>
                                    </p:animEffect>
                                  </p:childTnLst>
                                </p:cTn>
                              </p:par>
                              <p:par>
                                <p:cTn id="17" presetID="9" presetClass="emph" presetSubtype="0" nodeType="with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bwMode="auto">
          <a:xfrm>
            <a:off x="0" y="2924944"/>
            <a:ext cx="9144000" cy="3933056"/>
          </a:xfrm>
          <a:prstGeom prst="rect">
            <a:avLst/>
          </a:prstGeom>
          <a:solidFill>
            <a:srgbClr val="6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 name="8 Rectángulo"/>
          <p:cNvSpPr/>
          <p:nvPr/>
        </p:nvSpPr>
        <p:spPr bwMode="auto">
          <a:xfrm>
            <a:off x="0" y="0"/>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 name="Text Box 3"/>
          <p:cNvSpPr txBox="1">
            <a:spLocks noChangeArrowheads="1"/>
          </p:cNvSpPr>
          <p:nvPr/>
        </p:nvSpPr>
        <p:spPr bwMode="auto">
          <a:xfrm>
            <a:off x="323850" y="981075"/>
            <a:ext cx="7488510" cy="2323713"/>
          </a:xfrm>
          <a:prstGeom prst="rect">
            <a:avLst/>
          </a:prstGeom>
          <a:noFill/>
          <a:ln w="9525">
            <a:noFill/>
            <a:miter lim="800000"/>
            <a:headEnd/>
            <a:tailEnd/>
          </a:ln>
        </p:spPr>
        <p:txBody>
          <a:bodyPr wrap="square">
            <a:spAutoFit/>
          </a:bodyPr>
          <a:lstStyle/>
          <a:p>
            <a:pPr>
              <a:lnSpc>
                <a:spcPct val="145000"/>
              </a:lnSpc>
            </a:pPr>
            <a:r>
              <a:rPr lang="es-ES_tradnl" sz="2000" b="1" dirty="0">
                <a:solidFill>
                  <a:srgbClr val="FFFFFF"/>
                </a:solidFill>
                <a:latin typeface="Segoe UI Symbol" pitchFamily="34" charset="0"/>
                <a:ea typeface="Segoe UI Symbol" pitchFamily="34" charset="0"/>
              </a:rPr>
              <a:t>FUNCIÓN TÉCNICA</a:t>
            </a:r>
          </a:p>
          <a:p>
            <a:pPr>
              <a:lnSpc>
                <a:spcPct val="145000"/>
              </a:lnSpc>
            </a:pPr>
            <a:r>
              <a:rPr lang="es-ES_tradnl" sz="2000" b="1" dirty="0">
                <a:solidFill>
                  <a:srgbClr val="FFFFFF"/>
                </a:solidFill>
                <a:latin typeface="Segoe UI Symbol" pitchFamily="34" charset="0"/>
                <a:ea typeface="Segoe UI Symbol" pitchFamily="34" charset="0"/>
              </a:rPr>
              <a:t> Agrupa todas las decisiones del empresario relacionadas con la combinación de recursos para obtener producciones. Estas actividades debe relacionarse con los niveles económicos de rentabilidad óptimos.</a:t>
            </a:r>
            <a:endParaRPr lang="es-ES" sz="2000" b="1" dirty="0">
              <a:solidFill>
                <a:srgbClr val="FFFFFF"/>
              </a:solidFill>
              <a:latin typeface="Segoe UI Symbol" pitchFamily="34" charset="0"/>
              <a:ea typeface="Segoe UI Symbol" pitchFamily="34" charset="0"/>
            </a:endParaRPr>
          </a:p>
        </p:txBody>
      </p:sp>
      <p:sp>
        <p:nvSpPr>
          <p:cNvPr id="3" name="Text Box 4"/>
          <p:cNvSpPr txBox="1">
            <a:spLocks noChangeArrowheads="1"/>
          </p:cNvSpPr>
          <p:nvPr/>
        </p:nvSpPr>
        <p:spPr bwMode="auto">
          <a:xfrm>
            <a:off x="3924250" y="3789040"/>
            <a:ext cx="5328270" cy="2769989"/>
          </a:xfrm>
          <a:prstGeom prst="rect">
            <a:avLst/>
          </a:prstGeom>
          <a:noFill/>
          <a:ln w="9525">
            <a:noFill/>
            <a:miter lim="800000"/>
            <a:headEnd/>
            <a:tailEnd/>
          </a:ln>
        </p:spPr>
        <p:txBody>
          <a:bodyPr wrap="square">
            <a:spAutoFit/>
          </a:bodyPr>
          <a:lstStyle/>
          <a:p>
            <a:pPr>
              <a:lnSpc>
                <a:spcPct val="145000"/>
              </a:lnSpc>
            </a:pPr>
            <a:r>
              <a:rPr lang="es-ES_tradnl" sz="2000" b="1" dirty="0">
                <a:solidFill>
                  <a:srgbClr val="FFFFFF"/>
                </a:solidFill>
                <a:latin typeface="Segoe UI Symbol" pitchFamily="34" charset="0"/>
                <a:ea typeface="Segoe UI Symbol" pitchFamily="34" charset="0"/>
              </a:rPr>
              <a:t>FUNCIÓN ECONÓMICA</a:t>
            </a:r>
            <a:endParaRPr lang="es-ES_tradnl" sz="2000" dirty="0">
              <a:solidFill>
                <a:srgbClr val="FFFFFF"/>
              </a:solidFill>
              <a:latin typeface="Segoe UI Symbol" pitchFamily="34" charset="0"/>
              <a:ea typeface="Segoe UI Symbol" pitchFamily="34" charset="0"/>
            </a:endParaRPr>
          </a:p>
          <a:p>
            <a:pPr>
              <a:lnSpc>
                <a:spcPct val="145000"/>
              </a:lnSpc>
            </a:pPr>
            <a:r>
              <a:rPr lang="es-ES_tradnl" sz="2000" dirty="0">
                <a:solidFill>
                  <a:srgbClr val="FFFFFF"/>
                </a:solidFill>
                <a:latin typeface="Segoe UI Symbol" pitchFamily="34" charset="0"/>
                <a:ea typeface="Segoe UI Symbol" pitchFamily="34" charset="0"/>
              </a:rPr>
              <a:t>Consiste en combinar lo mejor posible los factores a objeto de obtener los beneficios óptimos. El problema consiste en definir a que nivel de intensidad producir, con una combinación de mínimo costo.</a:t>
            </a:r>
            <a:endParaRPr lang="es-ES" sz="2000" dirty="0">
              <a:solidFill>
                <a:srgbClr val="FFFFFF"/>
              </a:solidFill>
              <a:latin typeface="Segoe UI Symbol" pitchFamily="34" charset="0"/>
              <a:ea typeface="Segoe UI Symbol" pitchFamily="34" charset="0"/>
            </a:endParaRPr>
          </a:p>
        </p:txBody>
      </p:sp>
      <p:sp>
        <p:nvSpPr>
          <p:cNvPr id="4" name="Text Box 5"/>
          <p:cNvSpPr txBox="1">
            <a:spLocks noChangeArrowheads="1"/>
          </p:cNvSpPr>
          <p:nvPr/>
        </p:nvSpPr>
        <p:spPr bwMode="auto">
          <a:xfrm>
            <a:off x="2843213" y="333375"/>
            <a:ext cx="4478277" cy="400110"/>
          </a:xfrm>
          <a:prstGeom prst="rect">
            <a:avLst/>
          </a:prstGeom>
          <a:noFill/>
          <a:ln w="9525">
            <a:noFill/>
            <a:miter lim="800000"/>
            <a:headEnd/>
            <a:tailEnd/>
          </a:ln>
          <a:effectLst/>
        </p:spPr>
        <p:txBody>
          <a:bodyPr wrap="none">
            <a:spAutoFit/>
          </a:bodyPr>
          <a:lstStyle/>
          <a:p>
            <a:pPr>
              <a:defRPr/>
            </a:pPr>
            <a:r>
              <a:rPr lang="es-ES" sz="2000" b="1" dirty="0">
                <a:solidFill>
                  <a:srgbClr val="66FF33"/>
                </a:solidFill>
                <a:effectLst>
                  <a:outerShdw blurRad="38100" dist="38100" dir="2700000" algn="tl">
                    <a:srgbClr val="000000"/>
                  </a:outerShdw>
                </a:effectLst>
                <a:latin typeface="Segoe UI Symbol" pitchFamily="34" charset="0"/>
                <a:ea typeface="Segoe UI Symbol" pitchFamily="34" charset="0"/>
              </a:rPr>
              <a:t>FUNCIONES DE LA ADMINISTRACIÓN</a:t>
            </a:r>
          </a:p>
        </p:txBody>
      </p:sp>
      <p:pic>
        <p:nvPicPr>
          <p:cNvPr id="8" name="Picture 40" descr="http://t0.gstatic.com/images?q=tbn:ANd9GcT0d5mfzRPpqrusE3C1GrLHWCKXpdFbqr0aodw4-0bwXW4rF6MhGqJBU4irVA"/>
          <p:cNvPicPr>
            <a:picLocks noChangeAspect="1" noChangeArrowheads="1"/>
          </p:cNvPicPr>
          <p:nvPr/>
        </p:nvPicPr>
        <p:blipFill>
          <a:blip r:embed="rId3" cstate="print">
            <a:clrChange>
              <a:clrFrom>
                <a:srgbClr val="443BB0"/>
              </a:clrFrom>
              <a:clrTo>
                <a:srgbClr val="443BB0">
                  <a:alpha val="0"/>
                </a:srgbClr>
              </a:clrTo>
            </a:clrChange>
            <a:duotone>
              <a:prstClr val="black"/>
              <a:srgbClr val="D9C3A5">
                <a:tint val="50000"/>
                <a:satMod val="180000"/>
              </a:srgbClr>
            </a:duotone>
          </a:blip>
          <a:srcRect/>
          <a:stretch>
            <a:fillRect/>
          </a:stretch>
        </p:blipFill>
        <p:spPr bwMode="auto">
          <a:xfrm>
            <a:off x="683568" y="4077072"/>
            <a:ext cx="2395711" cy="23957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2000"/>
                                        <p:tgtEl>
                                          <p:spTgt spid="3"/>
                                        </p:tgtEl>
                                      </p:cBhvr>
                                    </p:animEffect>
                                  </p:childTnLst>
                                </p:cTn>
                              </p:par>
                              <p:par>
                                <p:cTn id="16" presetID="12" presetClass="entr" presetSubtype="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Right)">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bwMode="auto">
          <a:xfrm>
            <a:off x="0" y="2924944"/>
            <a:ext cx="9144000" cy="3933056"/>
          </a:xfrm>
          <a:prstGeom prst="rect">
            <a:avLst/>
          </a:prstGeom>
          <a:solidFill>
            <a:srgbClr val="6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0" name="9 Rectángulo"/>
          <p:cNvSpPr/>
          <p:nvPr/>
        </p:nvSpPr>
        <p:spPr bwMode="auto">
          <a:xfrm>
            <a:off x="0" y="0"/>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4 CuadroTexto"/>
          <p:cNvSpPr txBox="1"/>
          <p:nvPr/>
        </p:nvSpPr>
        <p:spPr>
          <a:xfrm>
            <a:off x="0" y="6488668"/>
            <a:ext cx="1433406"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Julio 2011</a:t>
            </a:r>
            <a:endParaRPr lang="en-US" sz="1200" i="1" dirty="0">
              <a:latin typeface="Sakkal Majalla" pitchFamily="2" charset="-78"/>
              <a:cs typeface="Sakkal Majalla" pitchFamily="2" charset="-78"/>
            </a:endParaRPr>
          </a:p>
        </p:txBody>
      </p:sp>
      <p:sp>
        <p:nvSpPr>
          <p:cNvPr id="6" name="Text Box 2"/>
          <p:cNvSpPr txBox="1">
            <a:spLocks noChangeArrowheads="1"/>
          </p:cNvSpPr>
          <p:nvPr/>
        </p:nvSpPr>
        <p:spPr bwMode="auto">
          <a:xfrm>
            <a:off x="3924300" y="981075"/>
            <a:ext cx="4968875" cy="5447645"/>
          </a:xfrm>
          <a:prstGeom prst="rect">
            <a:avLst/>
          </a:prstGeom>
          <a:noFill/>
          <a:ln w="9525">
            <a:noFill/>
            <a:miter lim="800000"/>
            <a:headEnd/>
            <a:tailEnd/>
          </a:ln>
        </p:spPr>
        <p:txBody>
          <a:bodyPr>
            <a:spAutoFit/>
          </a:bodyPr>
          <a:lstStyle/>
          <a:p>
            <a:pPr marL="342900" indent="-342900" algn="r">
              <a:lnSpc>
                <a:spcPct val="145000"/>
              </a:lnSpc>
            </a:pPr>
            <a:r>
              <a:rPr lang="es-ES_tradnl" sz="2400" b="1" dirty="0">
                <a:solidFill>
                  <a:srgbClr val="EAEAEA"/>
                </a:solidFill>
                <a:latin typeface="Segoe UI Symbol" pitchFamily="34" charset="0"/>
                <a:ea typeface="Segoe UI Symbol" pitchFamily="34" charset="0"/>
              </a:rPr>
              <a:t>FUNCIÓN COMERCIAL</a:t>
            </a:r>
          </a:p>
          <a:p>
            <a:pPr marL="342900" indent="-342900" algn="r">
              <a:lnSpc>
                <a:spcPct val="145000"/>
              </a:lnSpc>
            </a:pPr>
            <a:r>
              <a:rPr lang="es-ES_tradnl" sz="2400" b="1" dirty="0">
                <a:solidFill>
                  <a:srgbClr val="EAEAEA"/>
                </a:solidFill>
                <a:latin typeface="Segoe UI Symbol" pitchFamily="34" charset="0"/>
                <a:ea typeface="Segoe UI Symbol" pitchFamily="34" charset="0"/>
              </a:rPr>
              <a:t> </a:t>
            </a:r>
            <a:r>
              <a:rPr lang="es-ES_tradnl" sz="2400" dirty="0">
                <a:solidFill>
                  <a:srgbClr val="EAEAEA"/>
                </a:solidFill>
                <a:latin typeface="Segoe UI Symbol" pitchFamily="34" charset="0"/>
                <a:ea typeface="Segoe UI Symbol" pitchFamily="34" charset="0"/>
              </a:rPr>
              <a:t>Corresponde a la venta de los productos y a la adquisición de los insumos necesarios. ¿Cómo, dónde y a quién comprar o vender?, así como, las formas de organizarse para garantizar que a nivel de productor quede un mayor porcentaje de los precios logrados por el consumidor.</a:t>
            </a:r>
          </a:p>
        </p:txBody>
      </p:sp>
      <p:sp>
        <p:nvSpPr>
          <p:cNvPr id="7" name="Text Box 4"/>
          <p:cNvSpPr txBox="1">
            <a:spLocks noChangeArrowheads="1"/>
          </p:cNvSpPr>
          <p:nvPr/>
        </p:nvSpPr>
        <p:spPr bwMode="auto">
          <a:xfrm>
            <a:off x="971600" y="332656"/>
            <a:ext cx="2796728" cy="1200329"/>
          </a:xfrm>
          <a:prstGeom prst="rect">
            <a:avLst/>
          </a:prstGeom>
          <a:noFill/>
          <a:ln w="9525">
            <a:noFill/>
            <a:miter lim="800000"/>
            <a:headEnd/>
            <a:tailEnd/>
          </a:ln>
          <a:effectLst/>
        </p:spPr>
        <p:txBody>
          <a:bodyPr wrap="none">
            <a:spAutoFit/>
          </a:bodyPr>
          <a:lstStyle/>
          <a:p>
            <a:pPr>
              <a:defRPr/>
            </a:pPr>
            <a:r>
              <a:rPr lang="es-ES" sz="2400" b="1" dirty="0">
                <a:solidFill>
                  <a:srgbClr val="FFFF00"/>
                </a:solidFill>
                <a:effectLst>
                  <a:outerShdw blurRad="38100" dist="38100" dir="2700000" algn="tl">
                    <a:srgbClr val="000000"/>
                  </a:outerShdw>
                </a:effectLst>
                <a:latin typeface="Segoe UI Symbol" pitchFamily="34" charset="0"/>
                <a:ea typeface="Segoe UI Symbol" pitchFamily="34" charset="0"/>
              </a:rPr>
              <a:t>FUNCIONES DE LA</a:t>
            </a:r>
          </a:p>
          <a:p>
            <a:pPr>
              <a:defRPr/>
            </a:pPr>
            <a:endParaRPr lang="es-ES" sz="2400" b="1" dirty="0">
              <a:solidFill>
                <a:srgbClr val="FFFF00"/>
              </a:solidFill>
              <a:effectLst>
                <a:outerShdw blurRad="38100" dist="38100" dir="2700000" algn="tl">
                  <a:srgbClr val="000000"/>
                </a:outerShdw>
              </a:effectLst>
              <a:latin typeface="Segoe UI Symbol" pitchFamily="34" charset="0"/>
              <a:ea typeface="Segoe UI Symbol" pitchFamily="34" charset="0"/>
            </a:endParaRPr>
          </a:p>
          <a:p>
            <a:pPr>
              <a:defRPr/>
            </a:pPr>
            <a:r>
              <a:rPr lang="es-ES" sz="2400" b="1" dirty="0">
                <a:solidFill>
                  <a:srgbClr val="FFFF00"/>
                </a:solidFill>
                <a:effectLst>
                  <a:outerShdw blurRad="38100" dist="38100" dir="2700000" algn="tl">
                    <a:srgbClr val="000000"/>
                  </a:outerShdw>
                </a:effectLst>
                <a:latin typeface="Segoe UI Symbol" pitchFamily="34" charset="0"/>
                <a:ea typeface="Segoe UI Symbol" pitchFamily="34" charset="0"/>
              </a:rPr>
              <a:t> ADMINISTRACIÓN</a:t>
            </a:r>
          </a:p>
        </p:txBody>
      </p:sp>
      <p:pic>
        <p:nvPicPr>
          <p:cNvPr id="9" name="Picture 32" descr="http://t1.gstatic.com/images?q=tbn:ANd9GcQU5LcILQmoNyo8aLDA9yK2gnDePBEwj7BStwoMJotwPJFfAmvLeIxvuEW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559892">
            <a:off x="323528" y="2780928"/>
            <a:ext cx="3749667" cy="3024734"/>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bwMode="auto">
          <a:xfrm>
            <a:off x="0" y="0"/>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4 CuadroTexto"/>
          <p:cNvSpPr txBox="1"/>
          <p:nvPr/>
        </p:nvSpPr>
        <p:spPr>
          <a:xfrm>
            <a:off x="0" y="6488668"/>
            <a:ext cx="1433406"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Julio 2011</a:t>
            </a:r>
            <a:endParaRPr lang="en-US" sz="1200" i="1" dirty="0">
              <a:latin typeface="Sakkal Majalla" pitchFamily="2" charset="-78"/>
              <a:cs typeface="Sakkal Majalla" pitchFamily="2" charset="-78"/>
            </a:endParaRPr>
          </a:p>
        </p:txBody>
      </p:sp>
      <p:sp>
        <p:nvSpPr>
          <p:cNvPr id="4" name="3 Rectángulo"/>
          <p:cNvSpPr/>
          <p:nvPr/>
        </p:nvSpPr>
        <p:spPr bwMode="auto">
          <a:xfrm>
            <a:off x="0" y="2924944"/>
            <a:ext cx="9144000" cy="3933056"/>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6" name="Text Box 2"/>
          <p:cNvSpPr txBox="1">
            <a:spLocks noChangeArrowheads="1"/>
          </p:cNvSpPr>
          <p:nvPr/>
        </p:nvSpPr>
        <p:spPr bwMode="auto">
          <a:xfrm>
            <a:off x="5508625" y="549275"/>
            <a:ext cx="2796728" cy="1200329"/>
          </a:xfrm>
          <a:prstGeom prst="rect">
            <a:avLst/>
          </a:prstGeom>
          <a:noFill/>
          <a:ln w="9525">
            <a:noFill/>
            <a:miter lim="800000"/>
            <a:headEnd/>
            <a:tailEnd/>
          </a:ln>
          <a:effectLst/>
        </p:spPr>
        <p:txBody>
          <a:bodyPr wrap="none">
            <a:spAutoFit/>
          </a:bodyPr>
          <a:lstStyle/>
          <a:p>
            <a:pPr>
              <a:defRPr/>
            </a:pPr>
            <a:r>
              <a:rPr lang="es-ES" sz="2400" b="1" dirty="0">
                <a:solidFill>
                  <a:schemeClr val="accent1">
                    <a:lumMod val="60000"/>
                    <a:lumOff val="40000"/>
                  </a:schemeClr>
                </a:solidFill>
                <a:effectLst>
                  <a:outerShdw blurRad="38100" dist="38100" dir="2700000" algn="tl">
                    <a:srgbClr val="000000"/>
                  </a:outerShdw>
                </a:effectLst>
                <a:latin typeface="Segoe UI Symbol" pitchFamily="34" charset="0"/>
                <a:ea typeface="Segoe UI Symbol" pitchFamily="34" charset="0"/>
              </a:rPr>
              <a:t>FUNCIONES DE LA</a:t>
            </a:r>
          </a:p>
          <a:p>
            <a:pPr>
              <a:defRPr/>
            </a:pPr>
            <a:endParaRPr lang="es-ES" sz="2400" b="1" dirty="0">
              <a:solidFill>
                <a:schemeClr val="accent1">
                  <a:lumMod val="60000"/>
                  <a:lumOff val="40000"/>
                </a:schemeClr>
              </a:solidFill>
              <a:effectLst>
                <a:outerShdw blurRad="38100" dist="38100" dir="2700000" algn="tl">
                  <a:srgbClr val="000000"/>
                </a:outerShdw>
              </a:effectLst>
              <a:latin typeface="Segoe UI Symbol" pitchFamily="34" charset="0"/>
              <a:ea typeface="Segoe UI Symbol" pitchFamily="34" charset="0"/>
            </a:endParaRPr>
          </a:p>
          <a:p>
            <a:pPr>
              <a:defRPr/>
            </a:pPr>
            <a:r>
              <a:rPr lang="es-ES" sz="2400" b="1" dirty="0">
                <a:solidFill>
                  <a:schemeClr val="accent1">
                    <a:lumMod val="60000"/>
                    <a:lumOff val="40000"/>
                  </a:schemeClr>
                </a:solidFill>
                <a:effectLst>
                  <a:outerShdw blurRad="38100" dist="38100" dir="2700000" algn="tl">
                    <a:srgbClr val="000000"/>
                  </a:outerShdw>
                </a:effectLst>
                <a:latin typeface="Segoe UI Symbol" pitchFamily="34" charset="0"/>
                <a:ea typeface="Segoe UI Symbol" pitchFamily="34" charset="0"/>
              </a:rPr>
              <a:t> ADMINISTRACIÓN</a:t>
            </a:r>
          </a:p>
        </p:txBody>
      </p:sp>
      <p:sp>
        <p:nvSpPr>
          <p:cNvPr id="7" name="Text Box 4"/>
          <p:cNvSpPr txBox="1">
            <a:spLocks noChangeArrowheads="1"/>
          </p:cNvSpPr>
          <p:nvPr/>
        </p:nvSpPr>
        <p:spPr bwMode="auto">
          <a:xfrm>
            <a:off x="1259632" y="2636912"/>
            <a:ext cx="6985000" cy="3841052"/>
          </a:xfrm>
          <a:prstGeom prst="rect">
            <a:avLst/>
          </a:prstGeom>
          <a:noFill/>
          <a:ln w="9525">
            <a:noFill/>
            <a:miter lim="800000"/>
            <a:headEnd/>
            <a:tailEnd/>
          </a:ln>
        </p:spPr>
        <p:txBody>
          <a:bodyPr>
            <a:spAutoFit/>
          </a:bodyPr>
          <a:lstStyle/>
          <a:p>
            <a:pPr>
              <a:lnSpc>
                <a:spcPct val="145000"/>
              </a:lnSpc>
            </a:pPr>
            <a:r>
              <a:rPr lang="es-ES_tradnl" sz="2400" b="1" dirty="0">
                <a:solidFill>
                  <a:srgbClr val="FFFFFF"/>
                </a:solidFill>
                <a:latin typeface="Segoe UI Symbol" pitchFamily="34" charset="0"/>
                <a:ea typeface="Segoe UI Symbol" pitchFamily="34" charset="0"/>
              </a:rPr>
              <a:t>FUNCIÓN FINANCIERA</a:t>
            </a:r>
          </a:p>
          <a:p>
            <a:pPr>
              <a:lnSpc>
                <a:spcPct val="145000"/>
              </a:lnSpc>
            </a:pPr>
            <a:r>
              <a:rPr lang="es-ES_tradnl" sz="2400" dirty="0">
                <a:solidFill>
                  <a:srgbClr val="FFFFFF"/>
                </a:solidFill>
                <a:latin typeface="Segoe UI Symbol" pitchFamily="34" charset="0"/>
                <a:ea typeface="Segoe UI Symbol" pitchFamily="34" charset="0"/>
              </a:rPr>
              <a:t> Agrupa al conjunto de decisiones relacionadas con la adquisición de capitales para el proceso de producción. Financiamiento, créditos e inversiones, sustitución de un recurso por otro (trabajo por capital ó tierra por capital) son los campos más importantes.</a:t>
            </a:r>
            <a:endParaRPr lang="es-ES" sz="2400" dirty="0">
              <a:solidFill>
                <a:srgbClr val="FFFFFF"/>
              </a:solidFill>
              <a:latin typeface="Segoe UI Symbol" pitchFamily="34" charset="0"/>
              <a:ea typeface="Segoe UI Symbol" pitchFamily="34" charset="0"/>
            </a:endParaRPr>
          </a:p>
        </p:txBody>
      </p:sp>
      <p:pic>
        <p:nvPicPr>
          <p:cNvPr id="9" name="Picture 6" descr="http://t2.gstatic.com/images?q=tbn:ANd9GcRW6oE4fkSY-pgTKmwWMgZAtso_BYVVrt1Bx3guD5Y9cOrt9QtP"/>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187624" y="260648"/>
            <a:ext cx="2160240" cy="2360835"/>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lumMod val="50000"/>
              </a:schemeClr>
            </a:gs>
            <a:gs pos="100000">
              <a:srgbClr val="660000"/>
            </a:gs>
          </a:gsLst>
          <a:lin ang="18900000" scaled="1"/>
        </a:grad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987824" y="1196752"/>
            <a:ext cx="2736304" cy="461665"/>
          </a:xfrm>
          <a:prstGeom prst="rect">
            <a:avLst/>
          </a:prstGeom>
          <a:noFill/>
          <a:ln w="9525">
            <a:noFill/>
            <a:miter lim="800000"/>
            <a:headEnd/>
            <a:tailEnd/>
          </a:ln>
          <a:effectLst>
            <a:prstShdw prst="shdw13" dist="53882" dir="13500000">
              <a:schemeClr val="bg2"/>
            </a:prstShdw>
          </a:effectLst>
        </p:spPr>
        <p:txBody>
          <a:bodyPr wrap="square">
            <a:spAutoFit/>
          </a:bodyPr>
          <a:lstStyle/>
          <a:p>
            <a:r>
              <a:rPr lang="es-MX"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rPr>
              <a:t>Ciencias </a:t>
            </a:r>
            <a:r>
              <a:rPr lang="es-MX" sz="2400" b="1" dirty="0" smtClean="0">
                <a:solidFill>
                  <a:schemeClr val="tx1">
                    <a:lumMod val="40000"/>
                    <a:lumOff val="60000"/>
                  </a:schemeClr>
                </a:solidFill>
                <a:effectLst>
                  <a:outerShdw blurRad="38100" dist="38100" dir="2700000" algn="tl">
                    <a:srgbClr val="000000">
                      <a:alpha val="43137"/>
                    </a:srgbClr>
                  </a:outerShdw>
                </a:effectLst>
                <a:latin typeface="Eras Light ITC" pitchFamily="34" charset="0"/>
              </a:rPr>
              <a:t> Biológicas</a:t>
            </a:r>
            <a:endParaRPr lang="es-ES"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endParaRPr>
          </a:p>
        </p:txBody>
      </p:sp>
      <p:sp>
        <p:nvSpPr>
          <p:cNvPr id="5" name="Text Box 6"/>
          <p:cNvSpPr txBox="1">
            <a:spLocks noChangeArrowheads="1"/>
          </p:cNvSpPr>
          <p:nvPr/>
        </p:nvSpPr>
        <p:spPr bwMode="auto">
          <a:xfrm>
            <a:off x="7020272" y="1916832"/>
            <a:ext cx="1879040" cy="1569660"/>
          </a:xfrm>
          <a:prstGeom prst="rect">
            <a:avLst/>
          </a:prstGeom>
          <a:noFill/>
          <a:ln w="9525">
            <a:noFill/>
            <a:miter lim="800000"/>
            <a:headEnd/>
            <a:tailEnd/>
          </a:ln>
          <a:effectLst>
            <a:prstShdw prst="shdw13" dist="53882" dir="13500000">
              <a:schemeClr val="bg2"/>
            </a:prstShdw>
          </a:effectLst>
        </p:spPr>
        <p:txBody>
          <a:bodyPr wrap="none">
            <a:spAutoFit/>
          </a:bodyPr>
          <a:lstStyle/>
          <a:p>
            <a:pPr algn="ctr">
              <a:lnSpc>
                <a:spcPct val="200000"/>
              </a:lnSpc>
            </a:pPr>
            <a:r>
              <a:rPr lang="es-MX"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rPr>
              <a:t>Antropología</a:t>
            </a:r>
          </a:p>
          <a:p>
            <a:pPr algn="ctr">
              <a:lnSpc>
                <a:spcPct val="200000"/>
              </a:lnSpc>
            </a:pPr>
            <a:r>
              <a:rPr lang="es-MX"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rPr>
              <a:t>Sociología </a:t>
            </a:r>
          </a:p>
        </p:txBody>
      </p:sp>
      <p:sp>
        <p:nvSpPr>
          <p:cNvPr id="6" name="Text Box 7"/>
          <p:cNvSpPr txBox="1">
            <a:spLocks noChangeArrowheads="1"/>
          </p:cNvSpPr>
          <p:nvPr/>
        </p:nvSpPr>
        <p:spPr bwMode="auto">
          <a:xfrm>
            <a:off x="1691680" y="4365104"/>
            <a:ext cx="5472608" cy="461665"/>
          </a:xfrm>
          <a:prstGeom prst="rect">
            <a:avLst/>
          </a:prstGeom>
          <a:noFill/>
          <a:ln w="9525">
            <a:noFill/>
            <a:miter lim="800000"/>
            <a:headEnd/>
            <a:tailEnd/>
          </a:ln>
          <a:effectLst>
            <a:prstShdw prst="shdw13" dist="53882" dir="13500000">
              <a:schemeClr val="bg2"/>
            </a:prstShdw>
          </a:effectLst>
        </p:spPr>
        <p:txBody>
          <a:bodyPr wrap="square">
            <a:spAutoFit/>
          </a:bodyPr>
          <a:lstStyle/>
          <a:p>
            <a:pPr algn="ctr"/>
            <a:r>
              <a:rPr lang="es-MX"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rPr>
              <a:t>Ciencias Políticas  </a:t>
            </a:r>
            <a:r>
              <a:rPr lang="es-MX" sz="2400" b="1" dirty="0" smtClean="0">
                <a:solidFill>
                  <a:schemeClr val="tx1">
                    <a:lumMod val="40000"/>
                    <a:lumOff val="60000"/>
                  </a:schemeClr>
                </a:solidFill>
                <a:effectLst>
                  <a:outerShdw blurRad="38100" dist="38100" dir="2700000" algn="tl">
                    <a:srgbClr val="000000">
                      <a:alpha val="43137"/>
                    </a:srgbClr>
                  </a:outerShdw>
                </a:effectLst>
                <a:latin typeface="Eras Light ITC" pitchFamily="34" charset="0"/>
              </a:rPr>
              <a:t>y Legislación </a:t>
            </a:r>
            <a:endParaRPr lang="es-ES"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endParaRPr>
          </a:p>
        </p:txBody>
      </p:sp>
      <p:sp>
        <p:nvSpPr>
          <p:cNvPr id="7" name="Text Box 8"/>
          <p:cNvSpPr txBox="1">
            <a:spLocks noChangeArrowheads="1"/>
          </p:cNvSpPr>
          <p:nvPr/>
        </p:nvSpPr>
        <p:spPr bwMode="auto">
          <a:xfrm>
            <a:off x="3131840" y="2348880"/>
            <a:ext cx="1673856" cy="461665"/>
          </a:xfrm>
          <a:prstGeom prst="rect">
            <a:avLst/>
          </a:prstGeom>
          <a:noFill/>
          <a:ln w="9525">
            <a:noFill/>
            <a:miter lim="800000"/>
            <a:headEnd/>
            <a:tailEnd/>
          </a:ln>
          <a:effectLst/>
        </p:spPr>
        <p:txBody>
          <a:bodyPr wrap="none">
            <a:spAutoFit/>
          </a:bodyPr>
          <a:lstStyle/>
          <a:p>
            <a:pPr algn="ctr"/>
            <a:r>
              <a:rPr lang="es-MX"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rPr>
              <a:t>Tecnología </a:t>
            </a:r>
          </a:p>
        </p:txBody>
      </p:sp>
      <p:sp>
        <p:nvSpPr>
          <p:cNvPr id="8" name="Text Box 9"/>
          <p:cNvSpPr txBox="1">
            <a:spLocks noChangeArrowheads="1"/>
          </p:cNvSpPr>
          <p:nvPr/>
        </p:nvSpPr>
        <p:spPr bwMode="auto">
          <a:xfrm>
            <a:off x="4572000" y="2996952"/>
            <a:ext cx="2004075" cy="830997"/>
          </a:xfrm>
          <a:prstGeom prst="rect">
            <a:avLst/>
          </a:prstGeom>
          <a:noFill/>
          <a:ln w="9525">
            <a:noFill/>
            <a:miter lim="800000"/>
            <a:headEnd/>
            <a:tailEnd/>
          </a:ln>
          <a:effectLst>
            <a:prstShdw prst="shdw13" dist="53882" dir="13500000">
              <a:schemeClr val="bg2"/>
            </a:prstShdw>
          </a:effectLst>
        </p:spPr>
        <p:txBody>
          <a:bodyPr wrap="none">
            <a:spAutoFit/>
          </a:bodyPr>
          <a:lstStyle/>
          <a:p>
            <a:pPr algn="ctr"/>
            <a:r>
              <a:rPr lang="es-MX"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rPr>
              <a:t>Matemáticas y</a:t>
            </a:r>
          </a:p>
          <a:p>
            <a:pPr algn="ctr"/>
            <a:r>
              <a:rPr lang="es-MX"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rPr>
              <a:t>Estadísticas</a:t>
            </a:r>
            <a:endParaRPr lang="es-ES"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endParaRPr>
          </a:p>
        </p:txBody>
      </p:sp>
      <p:sp>
        <p:nvSpPr>
          <p:cNvPr id="9" name="Text Box 10"/>
          <p:cNvSpPr txBox="1">
            <a:spLocks noChangeArrowheads="1"/>
          </p:cNvSpPr>
          <p:nvPr/>
        </p:nvSpPr>
        <p:spPr bwMode="auto">
          <a:xfrm>
            <a:off x="7236296" y="980728"/>
            <a:ext cx="1476686" cy="461665"/>
          </a:xfrm>
          <a:prstGeom prst="rect">
            <a:avLst/>
          </a:prstGeom>
          <a:noFill/>
          <a:ln w="9525">
            <a:noFill/>
            <a:miter lim="800000"/>
            <a:headEnd/>
            <a:tailEnd/>
          </a:ln>
          <a:effectLst/>
        </p:spPr>
        <p:txBody>
          <a:bodyPr wrap="none">
            <a:spAutoFit/>
          </a:bodyPr>
          <a:lstStyle/>
          <a:p>
            <a:r>
              <a:rPr lang="es-MX"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rPr>
              <a:t>Economía</a:t>
            </a:r>
            <a:endParaRPr lang="es-ES"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endParaRPr>
          </a:p>
        </p:txBody>
      </p:sp>
      <p:sp>
        <p:nvSpPr>
          <p:cNvPr id="10" name="Text Box 11"/>
          <p:cNvSpPr txBox="1">
            <a:spLocks noChangeArrowheads="1"/>
          </p:cNvSpPr>
          <p:nvPr/>
        </p:nvSpPr>
        <p:spPr bwMode="auto">
          <a:xfrm>
            <a:off x="1907704" y="3501008"/>
            <a:ext cx="1415579" cy="461665"/>
          </a:xfrm>
          <a:prstGeom prst="rect">
            <a:avLst/>
          </a:prstGeom>
          <a:noFill/>
          <a:ln w="9525">
            <a:noFill/>
            <a:miter lim="800000"/>
            <a:headEnd/>
            <a:tailEnd/>
          </a:ln>
          <a:effectLst/>
        </p:spPr>
        <p:txBody>
          <a:bodyPr wrap="square">
            <a:spAutoFit/>
          </a:bodyPr>
          <a:lstStyle/>
          <a:p>
            <a:r>
              <a:rPr lang="es-MX"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rPr>
              <a:t>Finanzas</a:t>
            </a:r>
            <a:endParaRPr lang="es-ES"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endParaRPr>
          </a:p>
        </p:txBody>
      </p:sp>
      <p:sp>
        <p:nvSpPr>
          <p:cNvPr id="11" name="Text Box 12"/>
          <p:cNvSpPr txBox="1">
            <a:spLocks noChangeArrowheads="1"/>
          </p:cNvSpPr>
          <p:nvPr/>
        </p:nvSpPr>
        <p:spPr bwMode="auto">
          <a:xfrm>
            <a:off x="6372200" y="5445224"/>
            <a:ext cx="1617751" cy="461665"/>
          </a:xfrm>
          <a:prstGeom prst="rect">
            <a:avLst/>
          </a:prstGeom>
          <a:noFill/>
          <a:ln w="9525">
            <a:noFill/>
            <a:miter lim="800000"/>
            <a:headEnd/>
            <a:tailEnd/>
          </a:ln>
          <a:effectLst>
            <a:outerShdw dist="117088" dir="2963922" algn="ctr" rotWithShape="0">
              <a:srgbClr val="800000">
                <a:alpha val="50000"/>
              </a:srgbClr>
            </a:outerShdw>
          </a:effectLst>
        </p:spPr>
        <p:txBody>
          <a:bodyPr wrap="none">
            <a:spAutoFit/>
          </a:bodyPr>
          <a:lstStyle/>
          <a:p>
            <a:r>
              <a:rPr lang="es-MX"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rPr>
              <a:t>Informática</a:t>
            </a:r>
            <a:endParaRPr lang="es-ES"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endParaRPr>
          </a:p>
        </p:txBody>
      </p:sp>
      <p:sp>
        <p:nvSpPr>
          <p:cNvPr id="12" name="Text Box 13"/>
          <p:cNvSpPr txBox="1">
            <a:spLocks noChangeArrowheads="1"/>
          </p:cNvSpPr>
          <p:nvPr/>
        </p:nvSpPr>
        <p:spPr bwMode="auto">
          <a:xfrm>
            <a:off x="5508104" y="332656"/>
            <a:ext cx="1944216" cy="461665"/>
          </a:xfrm>
          <a:prstGeom prst="rect">
            <a:avLst/>
          </a:prstGeom>
          <a:noFill/>
          <a:ln w="9525">
            <a:noFill/>
            <a:miter lim="800000"/>
            <a:headEnd/>
            <a:tailEnd/>
          </a:ln>
          <a:effectLst/>
        </p:spPr>
        <p:txBody>
          <a:bodyPr wrap="square">
            <a:spAutoFit/>
          </a:bodyPr>
          <a:lstStyle/>
          <a:p>
            <a:r>
              <a:rPr lang="es-MX"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rPr>
              <a:t>Contabilidad</a:t>
            </a:r>
            <a:endParaRPr lang="es-ES"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endParaRPr>
          </a:p>
        </p:txBody>
      </p:sp>
      <p:sp>
        <p:nvSpPr>
          <p:cNvPr id="44" name="43 CuadroTexto"/>
          <p:cNvSpPr txBox="1"/>
          <p:nvPr/>
        </p:nvSpPr>
        <p:spPr>
          <a:xfrm>
            <a:off x="2339752" y="4653136"/>
            <a:ext cx="3168352" cy="2246769"/>
          </a:xfrm>
          <a:prstGeom prst="rect">
            <a:avLst/>
          </a:prstGeom>
          <a:solidFill>
            <a:schemeClr val="bg2"/>
          </a:solidFill>
          <a:effectLst>
            <a:outerShdw blurRad="228600" dist="88900" dir="12000000" sx="108000" sy="108000" kx="-800400" algn="bl" rotWithShape="0">
              <a:prstClr val="black">
                <a:alpha val="39000"/>
              </a:prstClr>
            </a:outerShdw>
          </a:effectLst>
          <a:scene3d>
            <a:camera prst="isometricOffAxis1Top">
              <a:rot lat="19200000" lon="18000000" rev="3000000"/>
            </a:camera>
            <a:lightRig rig="threePt" dir="t"/>
          </a:scene3d>
          <a:sp3d>
            <a:bevelT w="165100" prst="coolSlant"/>
            <a:bevelB w="165100" prst="coolSlant"/>
          </a:sp3d>
        </p:spPr>
        <p:txBody>
          <a:bodyPr wrap="square" rtlCol="0">
            <a:spAutoFit/>
          </a:bodyPr>
          <a:lstStyle/>
          <a:p>
            <a:pPr algn="ctr">
              <a:lnSpc>
                <a:spcPct val="150000"/>
              </a:lnSpc>
              <a:spcBef>
                <a:spcPts val="600"/>
              </a:spcBef>
              <a:spcAft>
                <a:spcPts val="600"/>
              </a:spcAft>
            </a:pPr>
            <a:endParaRPr lang="es-ES_tradnl" sz="2400" b="1" i="1" dirty="0" smtClean="0">
              <a:solidFill>
                <a:schemeClr val="bg1">
                  <a:lumMod val="75000"/>
                </a:schemeClr>
              </a:solidFill>
              <a:latin typeface="SD Viewer Font" pitchFamily="50" charset="0"/>
            </a:endParaRPr>
          </a:p>
          <a:p>
            <a:pPr algn="ctr">
              <a:lnSpc>
                <a:spcPct val="150000"/>
              </a:lnSpc>
              <a:spcBef>
                <a:spcPts val="600"/>
              </a:spcBef>
              <a:spcAft>
                <a:spcPts val="600"/>
              </a:spcAft>
            </a:pPr>
            <a:r>
              <a:rPr lang="es-ES_tradnl" sz="3200" b="1" i="1" dirty="0" smtClean="0">
                <a:solidFill>
                  <a:schemeClr val="bg1">
                    <a:lumMod val="20000"/>
                    <a:lumOff val="80000"/>
                  </a:schemeClr>
                </a:solidFill>
                <a:latin typeface="Arial Black" pitchFamily="34" charset="0"/>
                <a:cs typeface="Aharoni" pitchFamily="2" charset="-79"/>
              </a:rPr>
              <a:t>DISCIPLINAS</a:t>
            </a:r>
          </a:p>
          <a:p>
            <a:pPr algn="ctr">
              <a:lnSpc>
                <a:spcPct val="150000"/>
              </a:lnSpc>
              <a:spcBef>
                <a:spcPts val="600"/>
              </a:spcBef>
              <a:spcAft>
                <a:spcPts val="600"/>
              </a:spcAft>
            </a:pPr>
            <a:endParaRPr lang="es-ES_tradnl" sz="2400" i="1" dirty="0" smtClean="0">
              <a:solidFill>
                <a:schemeClr val="bg1">
                  <a:lumMod val="75000"/>
                </a:schemeClr>
              </a:solidFill>
              <a:latin typeface="SD Viewer Font" pitchFamily="50" charset="0"/>
            </a:endParaRPr>
          </a:p>
        </p:txBody>
      </p:sp>
      <p:pic>
        <p:nvPicPr>
          <p:cNvPr id="27651" name="Picture 3" descr="C:\Users\Mary\Desktop\FIGURITAS 2011\imagesCAB3CCC3.jp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512794" y="260648"/>
            <a:ext cx="2169884"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RightFacing"/>
            <a:lightRig rig="threePt" dir="t"/>
          </a:scene3d>
          <a:sp3d extrusionH="146050" contourW="120650">
            <a:bevelT w="165100" prst="coolSlant"/>
            <a:bevelB w="165100" prst="coolSlant"/>
            <a:contourClr>
              <a:srgbClr val="C00000"/>
            </a:contourClr>
          </a:sp3d>
        </p:spPr>
      </p:pic>
      <p:sp>
        <p:nvSpPr>
          <p:cNvPr id="47" name="46 Rectángulo"/>
          <p:cNvSpPr/>
          <p:nvPr/>
        </p:nvSpPr>
        <p:spPr>
          <a:xfrm>
            <a:off x="7236296" y="4221088"/>
            <a:ext cx="1441421" cy="830997"/>
          </a:xfrm>
          <a:prstGeom prst="rect">
            <a:avLst/>
          </a:prstGeom>
        </p:spPr>
        <p:txBody>
          <a:bodyPr wrap="none">
            <a:spAutoFit/>
          </a:bodyPr>
          <a:lstStyle/>
          <a:p>
            <a:pPr algn="ctr">
              <a:lnSpc>
                <a:spcPct val="200000"/>
              </a:lnSpc>
            </a:pPr>
            <a:r>
              <a:rPr lang="es-MX" sz="2400" b="1" dirty="0" smtClean="0">
                <a:solidFill>
                  <a:schemeClr val="tx1">
                    <a:lumMod val="40000"/>
                    <a:lumOff val="60000"/>
                  </a:schemeClr>
                </a:solidFill>
                <a:effectLst>
                  <a:outerShdw blurRad="38100" dist="38100" dir="2700000" algn="tl">
                    <a:srgbClr val="000000">
                      <a:alpha val="43137"/>
                    </a:srgbClr>
                  </a:outerShdw>
                </a:effectLst>
                <a:latin typeface="Eras Light ITC" pitchFamily="34" charset="0"/>
              </a:rPr>
              <a:t>Psicología</a:t>
            </a:r>
            <a:endParaRPr lang="es-ES" sz="2400" b="1" dirty="0">
              <a:solidFill>
                <a:schemeClr val="tx1">
                  <a:lumMod val="40000"/>
                  <a:lumOff val="60000"/>
                </a:schemeClr>
              </a:solidFill>
              <a:effectLst>
                <a:outerShdw blurRad="38100" dist="38100" dir="2700000" algn="tl">
                  <a:srgbClr val="000000">
                    <a:alpha val="43137"/>
                  </a:srgbClr>
                </a:outerShdw>
              </a:effectLst>
              <a:latin typeface="Eras Light ITC" pitchFamily="34" charset="0"/>
            </a:endParaRPr>
          </a:p>
        </p:txBody>
      </p:sp>
      <p:sp>
        <p:nvSpPr>
          <p:cNvPr id="15" name="14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1000"/>
                                        <p:tgtEl>
                                          <p:spTgt spid="5"/>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1000"/>
                                        <p:tgtEl>
                                          <p:spTgt spid="6"/>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1000"/>
                                        <p:tgtEl>
                                          <p:spTgt spid="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Bottom)">
                                      <p:cBhvr>
                                        <p:cTn id="19" dur="1000"/>
                                        <p:tgtEl>
                                          <p:spTgt spid="8"/>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1000"/>
                                        <p:tgtEl>
                                          <p:spTgt spid="9"/>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Bottom)">
                                      <p:cBhvr>
                                        <p:cTn id="25" dur="1000"/>
                                        <p:tgtEl>
                                          <p:spTgt spid="10"/>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lide(fromBottom)">
                                      <p:cBhvr>
                                        <p:cTn id="28" dur="1000"/>
                                        <p:tgtEl>
                                          <p:spTgt spid="1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lide(fromBottom)">
                                      <p:cBhvr>
                                        <p:cTn id="31" dur="1000"/>
                                        <p:tgtEl>
                                          <p:spTgt spid="12"/>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slide(fromBottom)">
                                      <p:cBhvr>
                                        <p:cTn id="34" dur="1000"/>
                                        <p:tgtEl>
                                          <p:spTgt spid="44"/>
                                        </p:tgtEl>
                                      </p:cBhvr>
                                    </p:animEffect>
                                  </p:childTnLst>
                                </p:cTn>
                              </p:par>
                              <p:par>
                                <p:cTn id="35" presetID="12" presetClass="entr" presetSubtype="4" fill="hold" nodeType="withEffect">
                                  <p:stCondLst>
                                    <p:cond delay="0"/>
                                  </p:stCondLst>
                                  <p:childTnLst>
                                    <p:set>
                                      <p:cBhvr>
                                        <p:cTn id="36" dur="1" fill="hold">
                                          <p:stCondLst>
                                            <p:cond delay="0"/>
                                          </p:stCondLst>
                                        </p:cTn>
                                        <p:tgtEl>
                                          <p:spTgt spid="27651"/>
                                        </p:tgtEl>
                                        <p:attrNameLst>
                                          <p:attrName>style.visibility</p:attrName>
                                        </p:attrNameLst>
                                      </p:cBhvr>
                                      <p:to>
                                        <p:strVal val="visible"/>
                                      </p:to>
                                    </p:set>
                                    <p:animEffect transition="in" filter="slide(fromBottom)">
                                      <p:cBhvr>
                                        <p:cTn id="37" dur="1000"/>
                                        <p:tgtEl>
                                          <p:spTgt spid="2765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ox(in)">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44" grpId="0" animBg="1"/>
      <p:bldP spid="4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0" y="0"/>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pic>
        <p:nvPicPr>
          <p:cNvPr id="7" name="Picture 2" descr="http://t1.gstatic.com/images?q=tbn:ANd9GcQZGvbTWpnzEcdA0Shr19B3zw0HxjjeFAJInH-Tb9MBMVoxwbxpUpDm09QY"/>
          <p:cNvPicPr>
            <a:picLocks noChangeAspect="1" noChangeArrowheads="1"/>
          </p:cNvPicPr>
          <p:nvPr/>
        </p:nvPicPr>
        <p:blipFill>
          <a:blip r:embed="rId3" cstate="print">
            <a:clrChange>
              <a:clrFrom>
                <a:srgbClr val="246198"/>
              </a:clrFrom>
              <a:clrTo>
                <a:srgbClr val="246198">
                  <a:alpha val="0"/>
                </a:srgbClr>
              </a:clrTo>
            </a:clrChange>
          </a:blip>
          <a:stretch>
            <a:fillRect/>
          </a:stretch>
        </p:blipFill>
        <p:spPr bwMode="auto">
          <a:xfrm>
            <a:off x="611560" y="1035454"/>
            <a:ext cx="3672408" cy="4583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extrusionH="101600">
            <a:bevelT w="196850"/>
            <a:bevelB w="107950"/>
          </a:sp3d>
        </p:spPr>
      </p:pic>
      <p:sp>
        <p:nvSpPr>
          <p:cNvPr id="97282" name="AutoShape 2" descr="data:image/jpg;base64,/9j/4AAQSkZJRgABAQAAAQABAAD/2wCEAAkGBhMSEBUUExQWFRUWFxoZGBcYFxkbGhgWGBwcHB8aGBgaGyceGBkjHBgYHy8gIycpLCwtGB8xNTIqNScuLSkBCQoKDgwOGg8PGiokHyQpKiwsLSwsLCwsLCwsKSkpLCwtLSksKiwpKiwsLCwsKSwpKiwsLCwsKSksLCwpLCwpLP/AABEIALQBGAMBIgACEQEDEQH/xAAbAAACAwEBAQAAAAAAAAAAAAAEBQACAwEGB//EAEkQAAIBAgQDBQMHCAkEAgMBAAECEQMhAAQSMQUiQRMyUWFxBoGRIzNCU2JyoRQVUnOTsbLSFiQ0gpSzwdHwQ5Ki4URUJYPxB//EABkBAAMBAQEAAAAAAAAAAAAAAAABAwIEBf/EACwRAAICAQMCBAUFAQAAAAAAAAABAhEhAxIxQVEEImGRMnGBofBCwdHh8bH/2gAMAwEAAhEDEQA/APo/AOD0DlMuTQokmhSJJpISSUXrpwf+Zcv9RR/ZU/5cY+zzN+R5flJ+QpbFY+bXxIwfzG0afMkfgATje6JJsEfhWWH/AEKM+ApISfcFxz8y0m2y9FfM06c+4BTf1OGNKiF9Tuep9+M6+epoYZ1UxIBIkjyXc4k59hANfIZOkOelQWBaaSSelgFk4HbL0DHZ5RGmLtRVFHmZWdrx/rjX8rQVVclQWBVuZToMiBvIgqVPSThnh6aUldmngBTgeXH/AEaRPiaVP+W2LHg2X+oo/sqf8uN6ubRRLMovG/XwjqfLCyv7R6Sw7GqdK6iToVdMkSWd1AFib4s6QqZ59+L5enWr0amSIcQQ1Ogj2dV0gaVNxJ6RK+eGfswMrXptpoKCpGpatBFdSyg8y6bSdR8L2tgGpx1s2VfL067mm3/ThUZZ5prl1DSosFJF5v0GznBeINmDVps1CaYRoZKruF7pLEIoYSbyTbfbElsg228/nQ6dlquD1v8AR/LzqFCkD5U0g+o0wcUHB6G5ytIEWkUkaR5ALJ+GPN0PY3NKnaCv2lRtLMlXWoDatZh0cgsCSJZWHuxahm1RhTzKntnsKRRxrAO9J6UhxcyTEAiQsGWtWEuCb030yejfhWWsTl6fiP6uPxAS3vwvzvBKZqcuWEAjuJSCtYG4Kyf0bW9LnBvB+JUHlKQYEczKyuCpJi5YQCY2BvuMNIxSkyXB5huCpsuWMW+hSnZPFSdwRcfpdGkb5fIoiAfkStA3KUp+lvK32UWnfHocTBtCwIcGy/1FH9lT/lxPzLl/qKP7JP5cG4Dr511ZgKLsALMCsG0wJPjb34dCOfmXL/UUf2Sfy4n5ly/1FH9kn8uLVM44MCk7eYKx08T5k/3fExi2UzLP3qbJt3o8/D0HxwUBn+Zcv9RR/ZJ/LifmXL/UUf2Sfy4NxMFIAL8y5f6ij+yT+XE/MuX+oo/sk/lwSlZSSAQSu4HT1xcnBSAD/MuX+oo/sk/lxPzLl/qKP7JP5cG4mCkAEeC5f6ij+yT+XFB7P5aI/J6JHnSQ/iRhhjLK9wX1b39Sf/57sFIAMezuV/8ArUP2NP1/R8caLwTLjahR/ZU/5cG4HTNaiNKkjqdh+6+DAWZfmXL/AFFH9kn8uJ+Zcv8AUUf2Sfy4NxMFABfmXL/UUf2Sfy4n5ly/1FH9kn8uDcTBQCriPCKAo1CKNIEIxBFJJB0nblxMGcT+Zq/q3/hOJjLRuJX2c/seW/UUv8tcMcLvZz+x5b9RS/y1wwOOZmGZZuvoQmJI2A6noPeYwszvDacdpV1M0HUUBPeAXlUAm3TqN/HBhXVXvsiAgdNTlgT6wseUnxwi9puMOzfkuXIDkTWqatIo0fpQ+wqFZjqoBbwnm1JNy2otFUrE757IEsuZrxVV2LaO0WDsAdQJBgXG0k+N6cP4xBpqM5Up02YPrqimUNK4Aps4kK5Ehthqje2H/C+JLTpiki0UCgqtJHOrpFo7pJJLG8XPXCH2p4c9JqeYRDVAJStRpUzNSlUIJCwZAXTIHj6nHTpS1Em0sfnAYckpDHO5rL0KgTQmZzNYlqUqpJRpILOFOlBDGQDPQGcd4XwnLjVWzCa6pOqDSJpqNWkGlSAIUTFzLxcxONfZ+hlUpo+Uy7hWW1VNEON+aWuZtcSNrRZtT4k7WNOqoBMtCmbwAACb3F46HHJPUawr/cqmq8pdM/RaohDNqCnSIqAaTvaAD3bT7sVz1cqGq06WqpAW40ygMxJi25wLnPanL5fQHFRO0JCzTcSQBuSBe4+OMj7RZSoHcKanIUaEkssatH/lsepxLbJ5B4yM+2Z6Q1E0X3Okao8pZYYecYAzfCqTFu1bXqKTKKjKwshWooVlYE2Mz4YF4h7TA0QKCsn0SzDSKOwkiDt/p6YQZbj9dnIWtSqZfVNSs9JnFIqLCmBAqHz6DTeZA3GE7tOjSV5Nshwd6Ocp0y1QLU7U9r2jqaqJJh1kdnUURBWFa7CLjHtaOepGFWopJsAGBJgT4yTF8eTzWWSuAPyyozkDsSKS01FRwyg2pahv47HCTIcXWkmtqmaqu1R9Opl7NagEWYOuqmNzBUQYMbY7dPX/AE1b9ED0N63Jn0/AnEOKJRALhrzGlS23S203+Bx5LJe0VRxLLpJuAUzbFhAuAqsCJnYxiud4rliya1qo86bUTTJuQxVzdYIIveCZ8QpeLSxFWTXhp9j1OV4/SqMANQnqylQPUnaemD6dUMJUgjxBBHxGPFZ8DKM1SnmWzSlmDZd66kjUIGiTfT+ibmRF7HTLe11KVqbVNIVu17OjrE95QziOtxI5YPSNR8TbyqE9B1ccntMTCbJe1uVqGO2pq9pVnSx8NQYq390nBNLjtFhKsxFjOh4uYF9OOlST4IyjKOGhhhPxDKAVFK1NLltcl1BUAEWBXUyHulQR62xtV49TB0qKjtblWm03m8sAsWPXpG+Flbta8u6PT0nlUUxUDobRU1WLTLQANNr97GJakFyxqLK5dcujM9bvEFQsFlCWUWV3B1eNiZa06iaZzjHDqS6mTchLUqhM96NrwVmOhGN8lkqyuoNUqJ1EJRCKyg93lYgWA6e++AuN8MZKtXMsr1KbKoKKYdFEBtFiII3XlO98QfiI3SKw0035hzleO5fQBTNhYKFKwfDmAAva53wVQ4tTddSyV/SClh0NysxY9cIkyYrBHXNaqEAhXbvBQw0MthEgaiQTykW3w14UaNakrBIsCU5gAeo02BGoEbdDi0ZuXDROUNpoeP0ZAUlzMQqsYjxtYWPwON6FcABQpkDbwO5u0TE74vUgsBMaYY+e8SfW/wDdx2dTLpkwZmDEQRvsd+mNydEyPVYRy79NV/wBH44qOIUvrE/7h6+ONc13k9SPip/2wqzWVc2FCmb7hlB63up3hQfU4zGTaAZpmVJgMpMTAImLX/EfHGuAcnRhp7FKdokaZ3sLDaIwdiiAmJiYmGANxP5mr+rf+E4mJxP5mr+rf+E4mMs1EH4HmlTJZbUwWaNECT1KKMMq1FXUqwDKwgg7EHAPs8gOTy0/UUT7winF+IZsAhNWmbtE6tN7LFySRFrgT5Y5W6CrYHl+EUZd2poFDEqTPdAEm+w1Bj+PXCf2IyFJmrZikWCPVq6VII1I5V1dlb7MAfZjDLj+eQZDMBRpIptSVCADqZQqCJ69onxGGWRqU1pqgdDoUJIYfRAHQ29McTcslayLqBDVqrfSB0abcqrtFvpd4+dt1xzL16hqNqVgp7sqoiN5IbqdvTGfHOJUqa9ojhqioxhTqBSxOvTPUCCL7xI1Qbl3JRSwglQSBeCRJAPWPHHs+HkpaawcmtBqVng89QXKZqr2avVps3a1KZqwA5YMXpKjA6lDA6SJYG11E+j/AD9kaShxmgwk6IqVKmoIATCqxJiR6zB6YH4t7Q0adUMzVPpItNApaqwk8oKklbd6QPUbYcJ4DVDflBCVKr6QzURTHZGmLLLae0Fzqa8nQIgSPN8RGLm64OiEpNeozoznalKpXpBcugbQjMr9pVbl1uilgAq61Ckm7GYgYXVeG5qjWdcq1XLUFdRoULVDhpl6fafNqoAEDVuLCMeiStVGkMlQktE/JLCkXHK3lM4z4xmKFMAVdNV/oUgs1XJ2VRJaJjyEDHPHUlBtdDogm8Lk8Lxrh1OlWp1c0Wraq+l3qCZpuDYLJBK8rSoHURfB1D2oy2ghHq06SqVnXVIA0lRNOIBB0zeDM74Ob2WqkpmRSVavN8mH0dipmFT6JMXLsCST5AB5mcmzTSaiTSq1NTs1ReUErsEBJuLT7zjcptrJaWxUnb70/wDfc8rW9olr1itWtoy66Quim1MVpUGdTGUWTspBIn3u8zSoaZ7enSVohNVABBAWFBSVMgA3Me6Meg4pkUfLVKRA0mmwAiw5YEDpFo9MLfZ/hGX7KlUFCkpqUqb2pruVE3jzGIbq4G3CUetLpj+jznGnqZV6VSjmdKVZD1W0OpCwFRYUBTYnVYWi3UTMvmadenUd6eZ1MaXMyaadRpAMU2C6mAMyJib+Lzi3s7ly9Oj2NEPVqO5CgKTSpqzQCQdEuUDaYHMfE4DenmKFdSxSqlJB2KsHaJsSzU0h6qDl1R3TMS043llVKO1U+j5Xz6jDO067UzpoJScOi8ypUB1GNUIJAm8zsT4YDzvHa9OqaB7NXTRpNQU1pQ08ykc0SDYCeX4TifthVRC7UNiunTUqLLgnSCGpLKkm6zceOMst7Svk2/rSMtWu5LMyNfTyqFFPWukLpEaiZJ8cHzJ6ejKrSvt8/ocppXzB7KtXyJJIkCkX1csm0KY66tVvdilTgOYOYTLVKz1kWmNXZDsygLQpqsWmoCAwjVJCyQd8MKHtm7rqOWm9rxOldTXqaRIsY8JOB+C8UrI9WpUp0BVqsBLZhFVVXkVFK62MEXHjgyngpGU1F3S9ue/cM4hw9MlFdUhaToSQqKGVi1MrywSwDhhPh54b0uIo0lgSGuoFF5C6QSGsZbe/u6YU8R4FnqiujZlWWqHleyUqnVVBZwxEwAem+B+DZarV1nM03rVEIpvFREUsoLCQunVAZYJJHPbG9sZLJzySavdfuMM77SUaVEnU1NvoyjUy5iQCXQxM3MGPjhdmvaGmMvUf8pzUKdQY0V0kmCqahR0mmSQIMEjrhrlsoiuqjLLRVp7RilIgrB5CQ1pMXvOHLKlZHRllboyspAI2MSLrfcWxmLjEmnG8nk6WRyRy+XLEKEVCxFHvm0gk05gkmQOjGbGcT2ld3pUjlhVpLUXQopoUaoGCuEUW0QoeCwG5g4ZcI+RY08y7VKgtTLLOqmDANPeTdQwFwROxnAmYy6UqitSy4FIGCdPOzGCdK1B3pCgmxJ1GRpJx26Mqlfb2CSyXOZZMujtNUMJAWNbFRAjUTqJAmTIsO7vgo58K4aqvZ0ioIeREWnXbUsFhe0SPOATlgaLadIKFXarcNYAnRTida3IXbVFiSYlDPGjTaq2kM3JSpzrZaKwosTLGzEgd5mAPTF7v3JuCZ6PLjl1KEYEcrKTDD1g29JxozPAhVnrzG3v03/DHlMzm6WVCUy4Sszh20AF1DNJSFU6jOobCRYC4GPQcD4qMxRD7GSCOoINjHSRBjpMdMVSdXWCUo0FsSDJKhR5X95mB8McyjhlDBy4Nwbf6AYvXraVkgnyAk/DAi8UUWCVIAGyE9B4eAI/HwwGA/ExlQrahMEeog2xrhgC8UMUKv6tv4TiY7xP5mp+rf+E4mMs1EA4BxamuVy6nVIo0weR9xTWb6Yw1ymdWoCVm3irD94ws9mOHgZSgdVQzl6QguxF0BsDYbx6YMPB0gjVUv9tpFiLGbTJnHM6DAq9uadMZSo5VS66Ki8oJJostSNpghSs7X88LM3ToZipRC00018w6mpojXQpU2eEaOZWKhdQ3BMbg49hlskqCBJncsSSfUm53x43jnCVyWYoZinPZIzzSLMVpipCsaNOdII1agojZgJtEp3VocW7pBHH+EUSSytRQIp+TUUwzG+sGSBJWw2PnhRls7SSv2WWY5p2gCnINNAVkamBYBFNyTcRABmMMHd86ymoHy1JyQqaPlKswQzsUIoCASAG1z1UjDrL+ylOlIo1KtFD9CmwCg6dMgaSZMTJJM3xzrUaVNlGtxXhvsqgJqV9NbMN3qmkqAOiU1nkpgWib7mTjHM5unlwwosg0nnpmodROkABQTIPd3I8t77rn6eXpudNYlpZmak2pyFiWOkAwqgT4KMC5SvXzYDUitHLHUA4VTVeIAYBgUVSdUG8wD1jEnzngtGFq+EDcQ9qHViuXWnmKyiTTpmo8LE3aNKHa03HQ2wr4ZkqFctmBUritUjXV7JmpuYGpQmnlVJ0bgiNzBw+zXs8tEo2WpfLCSapglh9LtXILOWBMDx9MBombo1mzFOhNOq01KKtznwfS8aKsWIBhtPQwcapJWi8NRZhDHq+vp6Lt9xnw3IZbTTBAdnVrlGUst9QZT3bNEGMM8/T5AFYpBEaQOmynUCAu1/L455PPJWQVKUm5BBGlgQYZWUxDAzvgoVNVh7/LyjxxNybOdqnTFea4JWqQPyuqFgq4C05YHeCFEGLTB8oxqMjUmKdUU0TkVezBhQAImQdxvjWrwdWfUWaNIAUHSBBJmVgmZjfpjAcIVCearpM/9Wpy+4N636Yd9WFtqhFlPZ9quecvU7SjRppRYEHUzAdpGqSQBrBJkEmPDD1vZqlqJBYCCAgCaVJiWXkkMYE36Yw9kqKpTrAMWP5RWPM0tAbSCet9G/W+HuNOcu5vVzKu2Dyme4VRXNZWiQGEvVbUASxVdCAkKPpOxE9QcPOKlCmipSaojiGhQVH3pNt5nywF7VZbTTGZWBUy01AYmUA50PgCv4gYZNl6VYKxCusHT1UhrG06W984V5tjl8MWvx3Z5rLZivlSwSlVzFI84DtFWkIuupmYMojrBut2wdR47UZdNXJVg5EhVCOpH39QUGfGDhkOA5cOH7FA6yQ0XEgA/gAPcMa02ZqhMDs9MKZMkk3tEaYiDPjgk08IW+/iSZ5fOe0uaStTU0kRJk6qtzY8tSKTR0PL1i8TgE8SzNTMa6LIqVGptUSkXeoRSgFl1U13UAFdzpx7XIq6IBWdWe9wAARbpA/4cXo1btqqK15AsCqkWBuZvN7Y1FqPQN/RJff+Rfw/jKNOqvSedgoIYCSIcEkg7AggQQcXylWlqbsGBLrqsdUGyhgCe7tYWt0xhnqi5aqcwCopvp7cWt0WqPEiQGHUQelx877fZVCgWrTqFzcawulf0jqG2G43wYaNOPIr06C1Y+fpqzkabw0lSDKyRFj1jCpcloRe0rZipTR3KVFdW8QRUpsNRZYIkBh1t0rxH2sSsirTRjVNSkyaCtRdesdAZmxEMFN7xjmdriqBUq9lUIghHrFUEwwDJ2bRaDOqSbE9Mbg6pS/Pl0NtNRW7gB4bxDLM9Yoyurumgu47TUsFiqqvJMwGtcT0xpnuJ03rMaNJheFYKJMWDUhIJ5mUggMQIIAJkNM17JUarI5yVCwBlKjKNwe6igN1M9YHuLPsdl6qhzSWlUj/AKcad7SpGh+m46m+O6Gv4aDXP2/Zk5ZPmPG2FCrU1KzDl+mbtpJEm7QNSkje0CJnHt//APLOIB8to0lSkAEmdamTInwOoQABBHXGlT2DHbUSTrGqajOAwaAxjQAAovAJJMmdxhxV4EEQqlNIHKugaH0kAXdbCLzykEDxJx3+I8foz0lprnGb+nAmrjQ0rZdKsTzATsbXEGYMG3jjIcIp9dR9WY+HSY+iP+TgD83MqyyhSB3kZmAA2lTDCBeUO4xuM/VRRqTXJI5SASOhVTBa29gfxxxLXgRcGuA3L5JUMrOwFzNh/wA/5JwRjClmwzaYIYCYI2HmRIB8pnG+LJprBhoG4n8zV/Vv/CcTE4n8zV/Vv/CcTCY4lfZz+x5b9RS/y1wxwt9nT/Ust+opf5a4KzOaKHuO1voiesf+8crE+QjHlvbEkIasM35O9CqqL1PacwjqdMb2GHX50Nvkq3/Z6jx8vxxXN5FmZrIyuoV1cGIE+FjZjYj34xqJuLopoyUJqTM04kWSTQrXA5Sqzcbd7fA9TjXZmGp1RO2sp53kvYf+seercGDVaRV8xSpNTZT2dR2VKkd0FgxAjWDFgQuxxMn7EUmbUuYrNVCyGrIHAmfo1UjeZAg44X8jtjDT5c/sMcsj59izjTlQ1h1zGkyCT0oyByi7RckY9JVqBAIUnpCrP4DphJleOVKShK+Xq6lAGqlTLo0WldAOkHfSYInGNb27pXAp19QJENRcGQOgMDw3IxlNXwOcJvCWBs+cD8jLWpmzDYEgEH6BYx0NusY6zVKqsoD0RMajp1Ra6AExO0nbwwm4Z7UZWQaimjUKjmdQdSnmvUSVHiQSIx6SjmFdQyMGU7FSCD7xjTeeCMoNco89wjI00zOcALKQ9I6tZk/JAknUYN9RMjqfdxeL16it+SotaWMVmASmVG3NM1CLjUqwcCcW4PTzmYquCAlNFpu2sqjVA2oglDJ0oYmd2A6HDteGMtk1wu2uu8GBA5VDW9422w4qys3FVeXS/wCCnMcYztIfK0WuTBooKgA6SQSynzKEYHf2irFuT8piLAUJMjpJoASdrjr78eio0q2tlao2wbUKahRNiqElvCeYE3F8GVcorJofnB31Xn/nljSe3t7GFKD/AE/f/Twfs/k82hesENOi2oqlPs9ZY3IIh/kw2qBuCxtGzulnXqMzrUqiBBUsgCnULaGpyLTzH0vFnFHhfZunZctMagU1NF4jStxMjy3PU4tn81QX53QWiQpAZjH6KwWa/gMNNcIzOW+V1Qko8apMrpUzAMpUDAvTIANp5VBIib7Wxr7Pe0OXXJUJrUwRRSV1CZiICi5Mq2w6HAfEKtTM5haNOloRF1TUUDQWkB2S4PKIRGiTciFuS/sLSHzTaO7q1ItQlln5QFrq51GYsZ2w2oprcO/LRpleI5rM6np06aUZhO0Lh6gkHV3eUEWi/wDsYvF6qfPZZlUCddNlqKBMXAhxa9lNsL+E5fMjV2dag2k6XptR0aKnUns2AJIiLQRHrgPitbOrmUVhRdWS2l6lKCGj60STqAtOw2i+qTk47TIy4zn6VVStKKtXTysidoFBIkFlVgk6eoPSx2wFS9laYqrUIam9RADOh4YCBSMDQRBO4MxYjG/B8vnVpaRTy1LmmSGsDBjQgUGByyWBMSZwTV9mmrMWzNYtK6dFHVSXTM3OpnYzfvAeWEtRR8q4FQrr8NpVKhoUzSq1XntKgSmfyeiJGlQJ0uSSFkkzqY92MNKnDqeWoJl8soRnJVPETLM5YyZAkyZvGLcMyrpS7OmaasggqlMK0xbclRqN9UEEHFeyzIro5UMqI63dAWY9bLbVCbC198ZnFvlm1JI8vwniVOi1Umpl6brUvUeo4LJykCWpHlLSI3Mk9Zwxyvs25rPD9mQqtpR3ZGNQtMkhSO7YgfHHeP8AASxVxqpM+ZT5NXTmAkaqfKYY94zcAHbDnK8PzSVKj66TdoFsQ/KVBAgzJEkee/ji/iYwcYSg/wAQozau+pjQqZhHFKaahSKjF3dy1IkhoYqNOkxY7YZZU1eop6TBBRiYmSdwARsQR4nwuNxPh1WooYFe0QmwMK9MxKMWBiYF46eZwmGZzKutIitqj6JBUAixbQpheVgNumORU8PkKvKPVEss2LeG0+//AHxWtmCsTpHx/DxOMMlxIsQrU3Umb6G0W+0cXzYhhvcHaJ6W1Hujxi/hjNUzJjVqM/KbAjugSxH3dlB+18MVncz6kN/HVP8ACuIdotExF9JPp36rfAHHRM9ZG2xYei9ykPM3xRKhFWFgNp2EEe9KY5iftNtvgrJ1yRpbvKBqNjPnIsD4jpPhcjSIJtB3Oo6SftVDzOfJfTHGSYBkRdQAQR05KYPKLnmc4vpauxmZRsJ4n8zU/Vv/AAnHcY5mqWy9UkQQjgwZFgdj/wAvI6YmPQbvKJJE4FRDZLLA7dhR/BFI/EY2/MdGI0W+82+36XkML8jxVaGQyjMGbVToIAqliWamIAAudsXf2rUEA0MwCdgaLgn0BF98QpiphicCogEBN/NukefioPux1eBUREILGd2N/QmD6YA/pcn1Ve8R8k95iIt1kfEeOOj2tSw7GvJ2+Se/S1r3B+GHTCmHfmgXipUAZixAeBJ6AxqUdIUjHPzMJBFWvbp2pI2i4aZ/4cBf0sX6nMfsX8J8PC/piD2tSJ7GvET80+wv4eBGMuN9A8wc/DCbdrV09eYAn++AGX3EY6OFIoIpzTmTKk7nclWlST5g4Xn2vpjelX/ZP093kfhjp9rU60a4/wD1P4T4eBB9+DZ6D8wbUyrghiQ+nppAMdSpk83XwO2BMx7J5OpqJoUpa5YIoafEGN8Ub2tp9aVf9k3S3hjE+0yIHfsswEElz2LwpF2JMco8fj44hq6T5RXTnKPUKynBewVFoliiCArVCFiLWCGfHpcDBb9s1gET7Rl/eFGn8T7uuNHzyLT7R2CLAMsQANURJNuoGJRz9N+5URrTyspt42OOe32NmQyTi61WnrrAYT4wNJHoDHliNlKhgNVOn7KhWPq0xHoBsPOevxegAZq07GDzqbnpAMz5YAqV6NRiaXauTdzRJAuPp8wBYi0XcSDaxFI7pP8AoVh7ZJh3arg/ahgR6EfiI9+FfDOG0RmcxVs7jTqqmNStpOpQwACgLoMCI1GcB8S4nlwrqxrhxHyVR6yzJADEiYUkgSJBNgCd8cp7ImvTArAUaZ1EpTEVGD/RqNcIAp06VkwBLWw3LbFpvn0Gsjn2Ry4XJ0muWqqtR2JJZmcA6mJuTEDyAAwfn6xCwvfeVX1gmT5AAn3YnDuG06FMU6a6VGwkn9+N3pgwT0MjyMEfuJ+OIJpMbFmTphaxCq0KBTLEySxmoSxkki4uerGLE4Y16AdSrbEQbkfiLg+YxhUV1qhlAZWhWGxEaubeIuARvtgvG5ytqQgPhzNzo7aijQGMSylQwJAAE80SN9M4MwtpUKlJ3IU1A5DSXUHVBBAGkdAoAsLdJJJGVzAr0gw1KGmLw0THuJj3Tvhzjb3dAMRRWpUrKwsVRSLglYLTNju7C36PrgXiXHVQlBT7VVDFzIhWpqX0XBl9KzHQ6ZIkYvm+IJQVlp0xy9JCrqImJAMmIJ8BEkTjuV4ceUNzaqdXWRAGqqysdPgJLR5ASTiqjH4pcdPYBfRyjLn1rurBHU0kFSrqZHguSqyyjXGnvTybQRh1najD6QpoIlzBJJsFUGQD5kHcAA9A+105inTqg2RezaOUvcMT1V4gD7xvzRhuVB/f78GrO3FtdAFlLi3KV71UbIQULCSFaGFlIEkiQIPphVwf2ip6X5XqVjUftAik6WBICs2wChQLTE9Zw5zFdKIfQuqoQWKrJJ+053A9eghQYjHm8rmKnDsyaT/LUc1UaojgQyVypaopRRemxUsCLrqvIuM7Iy8yQXihoOOqSxU1FdO9SqIygzMBWCXaYggmdj5MDxNiABTYMQDDWifLc/gLiSMI249FWpYA2YjWSyqYBOopFMQVld/DDDJV2enqZVRWNoYlWHQkwHqMb22xmSvoAQGNySJ+kQY9zVJOkfZWSPE4hFgOh2GkwfSn3nPm1uuB887KAQY0ibrqaDYaUA00x5m/jjPh9V2BYurLYEgMl/t1Gu245V/dhVgQbJk76hvcFgPNu5SHkL4qWAUm2nrvoPqe/WP4HHSNhHoCpj+5SFz95tsVqkkNF2gySQfc791B4ql8ICVg35PVI5gVcyeX6MQqxYCIidwcTBNePyRo27Ex/wBmJj0otpUQQkf+x8N/WZT+DDriPDKlVuZKDBSShbXINoNtjbceGEr/ANj4b+syn8GPQI/2m3l+R7+AW1hYDrbzvhWlyaQuX2YiB2GWhSdHfgLAAEbDuqIFoUeGNqPASAG7Kh2iA6CNcAg6lv0GpnJ9fOxnEnLKuntoM3pi49Qwt5YBXUSR/WxPWFtE7HwM/u88aGB53ILRTnp5ZQwg3q82lWRVsDYI2n0JtgBq2Wpqw7PKrdlA01ogppdSNH3AY6ThuQ8gf1vxJimQJ6bdJ3HhjUOyMrRmqgidOlbzaGEC6xO/XrgAGo8HpZjnSllnXU41EPM631f+RPlLMRaJ1f2Z1rD0MqZJYyHILFVUm97qCvoBhmeKkEjsaxv0UX8+9jTK8SLkDsqqSDdlAAiNyDYmfwOABNU9mdQ5svlmJsZL92SY26dOgvivE+F9jkM5yU01UqrRT1QWKGSQes9Rvj1GFXtX/YM1+oq/wNgAx4bwekoR1SGCgi7QGIuwWdIYgxqiYtOCsxw6nU79NGvPMqm/jcb4tkvm0+6v7hjfErJWzNaCi4ABG0ACPTHajgAljAAkkmwA6k9Bi+FfGuIhDTpaVY12NMB50bEkNCmeWeXre4AJACyzzDcUTNZqnUR17NGDNtGmnr0szE6e0YsdKC4DamvAHrcvnaegc6x94R8Z26e7AfBuApRpCmadOEJ0kKJI3lrWMlrCelzg5uHUjvTQ/wBxfXw8TOODUlulZ144XBz84IbKysTsARv8b+7F+1JEAGfQwPOeuIuSpgghFBFwQokE7wYtOOtWIcLpJBBOq0CIsbzJnw6HEqEVZQrKdrG/w3PxxqlQHb9x/wBcWxkDz28IP7x/rg4A1wv4LQ0ow8Kjz+jOok6fK9/OcMMDLltNUsNnXm+8pMN5kgkHryrikXhoCZrh6VCCw7pkXiGsdQI2YRv4EjrghVgePrvjuJjLk3gALMUQ9YKwBHZtMjcMyWHvWfh7qnhCgfJlkabsDLMCZIYnvTJgmSNxjbMIwdXUarFSJgwSDIm1iNjG+9oN6OaDErBVgJ0mJjxEEgjpIxW5JLaB16i01liYECTJPvgXOPL8Rz9OrxTKKr3WjmWSzR2pCKNxEhDWOPW4V+0PC2rU1akQtai4q0WbbWAQVbrodSyHyaemMQeREFODBuZ63JYQJWmCSTtzMbYxzWV7QEanUjdleGFtmqd1Bfur5YvwziQzVNyEanUpsadWmxgo4AbSxUwywykEGCCPMY6ag1aSRqGy8pI+5SBhfvNO+Gr46gCnIcsdo8H3KxtsI11TbyBnHV4bcDtKxKjq4Lj8NNL13IOCVqiTB9SG/jrbD7qbYt0AtB2Gkwfu0u85829cabYGGUyoQHmZgYmWJW3241VD5C2NqpgXmwkctwB1Slsn3mvi2oyd9Q3NiwHm3cpDyF8cSjrlZABubGGBsTJvU8JJi+xwJOTE3QRmKenKMPCiR8ExMacSYdhV/Vv/AAnEx3Igjz7/ANj4b+syn8GCuG8JpVKlVTqAQkHRXqCGLMYIWpYkQdhvgV/7Hw39ZlP4MPeEcPFOrXYKB2lTUSE0zYXJnn33t1wU207KRqnYLn/Z+ghDc8sdBJzFVYDAi3NvtAHUzgB8pSc3pm7xy5uBzliSQGEmWPSTMY9DxMGaUap7Qd1VMCGmS1lEWnzgb4RU6RkSrfOJvlVnrfUDb73T34oBjl8hT0GVq94i+dYkwd5D28I8YxGpo1+ydTKty5yNRNzs9x0vuMEZWnymFPzjf/FVfwm9uvhPUYFpUeU8n6M/1IC/nfmP4DAAx4bwSjUBlagiP/ku87GZD9I6+7DvJZJaS6V1RJPMzMb33Yk4C4EID2i4/wCkKfTwB5sNJwAdwq9q/wCwZr9RV/gbDScKvas/1DNfqKv8DYAN8l82n3V/cMb4wyXzafdX9wxviREmFPGcoHq5a8FarMp6yKbWjqD1w2wt4hatQad2enHk6Fp8iOyHuJGE+HRqPIdiYmJjzTpBuJVGWk5WZAmwk+cDqYnHMtlFEMrOQbj5RipnrvBnfw8IxrXzSoJYgfvPoNyfIYy4VTK0KYYaSFEjwMX9L9MVyoAFYzqGCD06+mNMTEgMs1RV0KsYBESDG/mMaIkCB+8n8TfAbPT1hB3utjsINjsO8Pjg3BnqBMTExMAEwFmKop1dbd1lCz1WCxuP0TqAkbECd5BuMa+SpuQXRWK7FlBI9J2xqLrkDL86UyQEYOT0QgwP0mMwB+/pOCu0HiPjgN+FUAp+SpwFiNC90XjaIsPKwxguXp1FAFBJPMVZV5GOmZhWUtIG36PljVKXwibrkF4IwXNZ/UQJq0qkzbQ2XpqDO0A03Huw3SnqcmLQBJ+kZJEeQk3+15YVpwKlQq9tyguFR4CqOXmUwI2K/A9YOHqMCAQZB2Iv+OOqOnT3EpTtUgfiCr2TSCQOgMGZsQehBgzaMLMvSCJCnlAALFjBi3NVN3PktumGuayxeOaIm0AhpEcw6jAFWi6uoJ1khjqAAYRGwPKi3iRfbC1U2EH0ORsI+6NP4pSG33n2xEoqzkOJBABJYkghgdLMLAm3KNtPniA2MRHWCdJPm/eqnyFscanPKZ8hFx4FKYtT8ma+Ixe12UkrRbifB6PYVOQdxjudwpHj4GPS2Ji9SuWy1aei1FF5sF6kdZke7Ex3RdojwAZfhwrZHJqSQdFBlIYqQy0pB1LcbdMbf0aqfX1v8TWxpwX+yZPp8nS/yTg7Onk5WqNcEdkRqgX67jpPpho0hb/Rqp9fW/xNbE/o3U+vrf4mtjRazgkxmzF4K04N9rDy+BxfLUXL6dWbWBEt2ceswZNtz440MyT2ZfrXrj0zNU/7Yv8A0Yb/AOxmP8RV/wB8MW4YSZFaqBawKxMzaVJ8omI6Y5+amj5+t0vKWIm9k6z1tYYAFjezL9K9c+uZqjFf6M1fr63+JrYbUOGMrhjXqsB9FikG0XhAes74Lr1dKkwWgbDc+QnrgA89/Rmr9fW/xNbFa3sm7qVarVZWBBBzNYgg2II6gjHostmNag6WWejCD7xjXAAvyBmkn3R59PGB+7BGBuHfNJ90YJxIiyYE4rk+1pMoMNEqdiri6kGDEMBfBeOHAAmyVWq4tVWYBIejzKT05XUESCNuhx1KdRqzJUqSAisAganJJYGYYlgIFpAGoWMggvNGKiEEyeUr4rvqPhpjfrMdRjTM5RXAncXVhZlPip6fuPXHLKW2VOvZHTF2jlDJIhlVAPjufTUZMeU43wPk65IKsIdYDeB+0PI39LjpgjEJXeTRMTHC347efpjuMgB5rIy2tSQwiQI5oBAudjBI8L32BHaVIMOV3U76S0lSb3Vp+G3h44LwNmuVke24U8skhzpAB3HMQfdi2nLNMxJdUWbMFTzgBZidRNztPKIHqdyMRM4pbTfwB6EgSQD4gf6+BgqMVakDuAcWeguhhaj6mOYqELIuZHwJAJ9wk+7HEyQmXOszYkAFRawjb/WcQ5AREtp/RJJHpJvHlOCScPT09vIpTvgw/IU6jV94lv39Ma1EJUgGDBg7wfG++F6e0VErqlo80YdAeo2vg/L5gOoZTIP/AD3YtVGMgK8Nqnv1tY8DTSNx0jyPxxBw6qFCrW0gCBFNBEeAiAPdhliYLFZBgHiqjRsC0jTya7kj6PhEzcWGDpwnrtLuTMA6QS0LECRMzvI0qBMXnGJukairZATM31DcyCw9W7tMeS3xy0dNJ9dJP8dY/gcdI2Eeg0j/AMKX0fvPtjoO5HvOq/8Aeq7L91Nsch0Gd1o1k6CkxE6dUlWksBsSbj/1iYwz9kJFpSov6IIZCTpU8zXVSWJ6WxMd2j5okmsmTj/8XQsT/V0sHCSOwM857ojc9BOFPsrTAV+zQAkJHYVL6NTx2faGKNEMSRSbm1arQBhrUUnhdADTJoUgNS6xJomOT6RnYdTGAuD5RlWqardoNaD5Wlp5r3rFO/X7qlwNGkLaScPdT22VhLyNV9R5pfS3LmvTtKc+IKmfKPfjWhkndjqOaSxEmpTg7foyetj5fFbT0U2BC5dWHMCFq2Lg6YteS34mMM8rn69VJpmixBAb5wATe0rJ5WQ/HFCY1y2X0LGpmuTLGTckx6CYHkBjbC2qM1zaex6aZ1+F9UecQRjh/K5EdhE3vU2jpbecADPAnFJ7F41E6T3GCt/dY2B88EUp0jVGqLxtPWJ6YG4vp7CprAK6TIILD3hbkemABfwh3DgFapBBu9RHAG94uTPL1w8x53gUdoNApCQS2laimCbAarb3Nhj0WABdw75pPujBOBuHfNJ90YJxIi+SYGzmZ0wAGJM3VS0R1MW+O/ntgnHCMIECZCujpqQ6hJBJmdQMEMCAQQREECMEYErZDSxelCsY1DZXgzzQLNvDgT4yLY2yuYD01cbMoYT4ETji1YbXZ0xlaK1spLagSrWEjqBNmXZhc+k2IxlV4eXjtH1KCTpjTNiIJB2vt5C+DMTGVNo0BVuD0mHdAYGQ47yt+kGN5/ftscF0p0jVEwJjaeseU4tiYTk3yBMCZ9wCm2uT2YM3YAkjwErNztgvFagJBgwYsd4PQx1wk6dgy9KoGAIMg7YvgOiHUBQqwBvJHwEE/jjShmSW0sADE2MiJjcgGfdjvjOL4ZzOLQRiYmJjZk5GOxiYmACYmJiYAM67wpIuQCY8Y6YVUUgQBBA6EEjqZbu0hvYSeu+CcvnS9R0YACAyETzJJUn1BE26OuBgkclzpsNS2PgVRbMbd4mxnbbEdZOiung7aOkHzIUn171Y/gcd6jeRtIBYfdp92mPtNfEvJMmRuZEj71Tu0x5LfHIEdIJ8wpPkO/VP4HHOVA+LGKNRxJIVrgg7giGqN3t+6otiYtxE2IP1dQwRJEIYsOWkt/UkAYmOvQXlJSeTCsyDhdA1GdEFCkWNPv6exuq2nU3dtfmtfAns3Wp6ago086jKaatrAZqOkmMuA3eVBzEjUIqLzGRD3gX9lyX6ul/knDHiUlBpDsdQ7jBSB4ybEDwxZJcjTdULmrNJhs0Nh811A3ut58rY42dfSQPyok8wYU0BFtWm4A6RBHWPTMCoIhM2Yk/OU7yIjeTECNrtM4t2Dm0ZpdRAJFROUEXMzsI6XvjQHTUqSefNfs6dv/G+344a8MqkoJ1yN9YAa97gW6xbwwty9SqpU9lXNzIaohAAkSRaZ1TH2fKC6oVCyglSpI2MSPIxacAGmBeJA9k0FwYsUjV/dm04JnGeZoa0KywkRKmCPQ9DgAWcGL6iGNY2PzgWJnoV3Ph5YcYAy3CQjBhUqmOjPIPqMH4AFfD669knMNvEYI7df0h8RjDIIDSSw2HTBHZDwHwGJMizGvnAosy3IFzYT4/864gzgIgd79Gbg+fgPPG3ZDwHwGLRgAGagYmSW33MeYjYA/7HC3hRrfKKOzUCo2lTqOlDdeu0Ty20lSNrB5hTV5awcdXFM+YZVIMdSHj0DufHGJq0bg6ZtRFVn5xpCj6LSHYi52kKOgPU+QkzExMcDdnQTExMTCAmKVqulWY9AT8BOMznVmAdRmIEm/WYFgPH/XGVOnUckPCqD9Ed4RtcmB4zBPl1pHTcjLkkaNRqNYsFBF9IOqfIlresY2o5ZVJImTEkknaY3J8T8cajHcdsYqPBBybJiYmJONGSYmJjhOADuKVwSpCmDBg+B6HAR45Sv3rEg8j/AETB+jf18L7Y7U4zTA+kfRHPUjw+yfWR4jBQAHDsvWNVC7r8lqUgUigKMCsI3aNI1U0aTJt02wXxGzgmQukiSwVLkHmjmJsIAsZjG9HiaMQBqkxEow3BPUWEDc+WCmUEXg+uFJWqNKVOxURsOvQab/3KWy/ebbHA25+J1fx1dh91MaVsmVgKpZDvfr4uBzOIgRPr44G7UMwUnTAOotZ1Fo00zZAZMMZP7xy7HdFtyqyy0PkKtS3NTcABYAUa4iRMmZJPl4YmN88xajVIMKEeIvq5d5PTpb44mOyNJEU7AssSOHZYgkEUaMEbiaUfuOBBmyBECCZAvywSYW9hJJjz8IA5iY0hooa1iLkEFTL1DYgg7vvBN8cZ5vf/AL6ngR+ntc4mJgGXTMkad+UyOepvbfmvt18T4nFC+3e5RA56kxM3OuTfExMAzRM4Qwa8gyJeofwLYNHtHV+z8D/viYmAR3+kdX7PwP8Avif0jq/Z+B/3xMTAMO4a5ARZkFJvFvhg+cTExgkdnEnExMAEnGL5ZDMqDO8gYmJgAlMRbw8bn3nri+JiY82fxM6oi/LcQZq9SmQISIN5v43jBFemGcKZjSTYkXBUXgidzbExMUgvOhS+EJVQBbFjjmJjtOUk47OJiYYyTgapk9VRX7SoukdwEBG+8Iv8cTEw0CCYwL+Snt9Wt40dyRomSJiN7eOJiYaNBWMaC8z3J5pEnaVWw8v9zjuJhAaxiRiYmARlmqGtCupln6SmGF+hg4ypcP0sra3YqunmKnV9puWdXoRiYmB8A+CcT+Yq/q3/AITjmJiYaHE//9k="/>
          <p:cNvSpPr>
            <a:spLocks noChangeAspect="1" noChangeArrowheads="1"/>
          </p:cNvSpPr>
          <p:nvPr/>
        </p:nvSpPr>
        <p:spPr bwMode="auto">
          <a:xfrm>
            <a:off x="69850" y="-858838"/>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txBox="1">
            <a:spLocks noChangeArrowheads="1"/>
          </p:cNvSpPr>
          <p:nvPr/>
        </p:nvSpPr>
        <p:spPr>
          <a:xfrm>
            <a:off x="2339752" y="620688"/>
            <a:ext cx="6430963" cy="5732462"/>
          </a:xfrm>
          <a:prstGeom prst="rect">
            <a:avLst/>
          </a:prstGeom>
        </p:spPr>
        <p:txBody>
          <a:bodyPr/>
          <a:lstStyle/>
          <a:p>
            <a:pPr marL="342900" marR="0" lvl="0" indent="-342900" algn="r" defTabSz="914400" rtl="0" eaLnBrk="0" fontAlgn="base" latinLnBrk="0" hangingPunct="0">
              <a:lnSpc>
                <a:spcPct val="265000"/>
              </a:lnSpc>
              <a:spcBef>
                <a:spcPct val="20000"/>
              </a:spcBef>
              <a:spcAft>
                <a:spcPct val="0"/>
              </a:spcAft>
              <a:buClrTx/>
              <a:buSzTx/>
              <a:buFont typeface="Wingdings" pitchFamily="2" charset="2"/>
              <a:buNone/>
              <a:tabLst/>
              <a:defRPr/>
            </a:pPr>
            <a:r>
              <a:rPr kumimoji="1" lang="es-ES" sz="2400" b="0" i="1" u="none" strike="noStrike" kern="0" cap="none" spc="0" normalizeH="0" baseline="0" noProof="0" dirty="0" smtClean="0">
                <a:ln>
                  <a:noFill/>
                </a:ln>
                <a:solidFill>
                  <a:srgbClr val="FFFFFF"/>
                </a:solidFill>
                <a:effectLst/>
                <a:uLnTx/>
                <a:uFillTx/>
                <a:latin typeface="Arial Black" pitchFamily="34" charset="0"/>
              </a:rPr>
              <a:t>  </a:t>
            </a:r>
            <a:r>
              <a:rPr kumimoji="1" lang="es-ES" sz="2400" b="1" i="1" u="none" strike="noStrike" kern="0" cap="none" spc="0" normalizeH="0" baseline="0" noProof="0" dirty="0" smtClean="0">
                <a:ln>
                  <a:noFill/>
                </a:ln>
                <a:solidFill>
                  <a:srgbClr val="FFFFFF"/>
                </a:solidFill>
                <a:effectLst/>
                <a:uLnTx/>
                <a:uFillTx/>
                <a:latin typeface="Arial Black" pitchFamily="34" charset="0"/>
              </a:rPr>
              <a:t>  "Hemos modificado tan radicalmente nuestro entorno, que ahora debemos modificarnos a nosotros mismos para poder </a:t>
            </a:r>
          </a:p>
          <a:p>
            <a:pPr marL="342900" marR="0" lvl="0" indent="-342900" algn="r" defTabSz="914400" rtl="0" eaLnBrk="0" fontAlgn="base" latinLnBrk="0" hangingPunct="0">
              <a:lnSpc>
                <a:spcPct val="265000"/>
              </a:lnSpc>
              <a:spcBef>
                <a:spcPct val="20000"/>
              </a:spcBef>
              <a:spcAft>
                <a:spcPct val="0"/>
              </a:spcAft>
              <a:buClrTx/>
              <a:buSzTx/>
              <a:buFont typeface="Wingdings" pitchFamily="2" charset="2"/>
              <a:buNone/>
              <a:tabLst/>
              <a:defRPr/>
            </a:pPr>
            <a:r>
              <a:rPr kumimoji="1" lang="es-ES" sz="2400" b="1" i="1" u="none" strike="noStrike" kern="0" cap="none" spc="0" normalizeH="0" baseline="0" noProof="0" dirty="0" smtClean="0">
                <a:ln>
                  <a:noFill/>
                </a:ln>
                <a:solidFill>
                  <a:srgbClr val="FFFFFF"/>
                </a:solidFill>
                <a:effectLst/>
                <a:uLnTx/>
                <a:uFillTx/>
                <a:latin typeface="Arial Black" pitchFamily="34" charset="0"/>
              </a:rPr>
              <a:t>existir dentro de él". </a:t>
            </a:r>
          </a:p>
          <a:p>
            <a:pPr marL="342900" marR="0" lvl="0" indent="-342900" algn="r" defTabSz="914400" rtl="0" eaLnBrk="0" fontAlgn="base" latinLnBrk="0" hangingPunct="0">
              <a:lnSpc>
                <a:spcPct val="265000"/>
              </a:lnSpc>
              <a:spcBef>
                <a:spcPct val="20000"/>
              </a:spcBef>
              <a:spcAft>
                <a:spcPct val="0"/>
              </a:spcAft>
              <a:buClrTx/>
              <a:buSzTx/>
              <a:buFont typeface="Wingdings" pitchFamily="2" charset="2"/>
              <a:buNone/>
              <a:tabLst/>
              <a:defRPr/>
            </a:pPr>
            <a:r>
              <a:rPr kumimoji="1" lang="es-ES" b="1" i="1" u="none" strike="noStrike" kern="0" cap="none" spc="0" normalizeH="0" baseline="0" noProof="0" dirty="0" err="1" smtClean="0">
                <a:ln>
                  <a:noFill/>
                </a:ln>
                <a:solidFill>
                  <a:srgbClr val="00CCFF"/>
                </a:solidFill>
                <a:effectLst/>
                <a:uLnTx/>
                <a:uFillTx/>
                <a:latin typeface="Arial Black" pitchFamily="34" charset="0"/>
              </a:rPr>
              <a:t>Norbert</a:t>
            </a:r>
            <a:r>
              <a:rPr kumimoji="1" lang="es-ES" b="1" i="1" u="none" strike="noStrike" kern="0" cap="none" spc="0" normalizeH="0" baseline="0" noProof="0" dirty="0" smtClean="0">
                <a:ln>
                  <a:noFill/>
                </a:ln>
                <a:solidFill>
                  <a:srgbClr val="00CCFF"/>
                </a:solidFill>
                <a:effectLst/>
                <a:uLnTx/>
                <a:uFillTx/>
                <a:latin typeface="Arial Black" pitchFamily="34" charset="0"/>
              </a:rPr>
              <a:t> </a:t>
            </a:r>
            <a:r>
              <a:rPr kumimoji="1" lang="es-ES" b="1" i="1" u="none" strike="noStrike" kern="0" cap="none" spc="0" normalizeH="0" baseline="0" noProof="0" dirty="0" err="1" smtClean="0">
                <a:ln>
                  <a:noFill/>
                </a:ln>
                <a:solidFill>
                  <a:srgbClr val="00CCFF"/>
                </a:solidFill>
                <a:effectLst/>
                <a:uLnTx/>
                <a:uFillTx/>
                <a:latin typeface="Arial Black" pitchFamily="34" charset="0"/>
              </a:rPr>
              <a:t>Wiener</a:t>
            </a:r>
            <a:endParaRPr kumimoji="1" lang="es-ES" b="1" i="1" u="none" strike="noStrike" kern="0" cap="none" spc="0" normalizeH="0" baseline="0" noProof="0" dirty="0">
              <a:ln>
                <a:noFill/>
              </a:ln>
              <a:solidFill>
                <a:srgbClr val="00CCFF"/>
              </a:solidFill>
              <a:effectLst/>
              <a:uLnTx/>
              <a:uFillTx/>
              <a:latin typeface="Arial Black"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amond(in)">
                                      <p:cBhvr>
                                        <p:cTn id="10" dur="2000"/>
                                        <p:tgtEl>
                                          <p:spTgt spid="4">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amond(in)">
                                      <p:cBhvr>
                                        <p:cTn id="13" dur="2000"/>
                                        <p:tgtEl>
                                          <p:spTgt spid="4">
                                            <p:txEl>
                                              <p:pRg st="2" end="2"/>
                                            </p:txEl>
                                          </p:spTgt>
                                        </p:tgtEl>
                                      </p:cBhvr>
                                    </p:animEffect>
                                  </p:childTnLst>
                                </p:cTn>
                              </p:par>
                              <p:par>
                                <p:cTn id="14" presetID="9" presetClass="emph" presetSubtype="0" nodeType="withEffect">
                                  <p:stCondLst>
                                    <p:cond delay="0"/>
                                  </p:stCondLst>
                                  <p:childTnLst>
                                    <p:set>
                                      <p:cBhvr rctx="PPT">
                                        <p:cTn id="15" dur="indefinite"/>
                                        <p:tgtEl>
                                          <p:spTgt spid="7"/>
                                        </p:tgtEl>
                                        <p:attrNameLst>
                                          <p:attrName>style.opacity</p:attrName>
                                        </p:attrNameLst>
                                      </p:cBhvr>
                                      <p:to>
                                        <p:strVal val="0.25"/>
                                      </p:to>
                                    </p:set>
                                    <p:animEffect filter="image" prLst="opacity: 0.25">
                                      <p:cBhvr rctx="IE">
                                        <p:cTn id="16" dur="indefinite"/>
                                        <p:tgtEl>
                                          <p:spTgt spid="7"/>
                                        </p:tgtEl>
                                      </p:cBhvr>
                                    </p:animEffect>
                                  </p:childTnLst>
                                </p:cTn>
                              </p:par>
                              <p:par>
                                <p:cTn id="17" presetID="17"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0" y="0"/>
            <a:ext cx="9144000" cy="6858000"/>
          </a:xfrm>
          <a:prstGeom prst="rect">
            <a:avLst/>
          </a:prstGeom>
          <a:solidFill>
            <a:srgbClr val="0910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pic>
        <p:nvPicPr>
          <p:cNvPr id="3" name="Picture 2" descr="http://t1.gstatic.com/images?q=tbn:ANd9GcQZGvbTWpnzEcdA0Shr19B3zw0HxjjeFAJInH-Tb9MBMVoxwbxpUpDm09QY"/>
          <p:cNvPicPr>
            <a:picLocks noChangeAspect="1" noChangeArrowheads="1"/>
          </p:cNvPicPr>
          <p:nvPr/>
        </p:nvPicPr>
        <p:blipFill>
          <a:blip r:embed="rId3" cstate="print">
            <a:clrChange>
              <a:clrFrom>
                <a:srgbClr val="246198"/>
              </a:clrFrom>
              <a:clrTo>
                <a:srgbClr val="246198">
                  <a:alpha val="0"/>
                </a:srgbClr>
              </a:clrTo>
            </a:clrChange>
          </a:blip>
          <a:stretch>
            <a:fillRect/>
          </a:stretch>
        </p:blipFill>
        <p:spPr bwMode="auto">
          <a:xfrm rot="19293190">
            <a:off x="1350292" y="1049546"/>
            <a:ext cx="3672408" cy="4583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extrusionH="101600">
            <a:bevelT w="196850"/>
            <a:bevelB w="107950"/>
          </a:sp3d>
        </p:spPr>
      </p:pic>
      <p:sp>
        <p:nvSpPr>
          <p:cNvPr id="4" name="3 CuadroTexto"/>
          <p:cNvSpPr txBox="1"/>
          <p:nvPr/>
        </p:nvSpPr>
        <p:spPr>
          <a:xfrm rot="18246612">
            <a:off x="4680686" y="3079775"/>
            <a:ext cx="4451860" cy="1200329"/>
          </a:xfrm>
          <a:prstGeom prst="rect">
            <a:avLst/>
          </a:prstGeom>
          <a:noFill/>
        </p:spPr>
        <p:txBody>
          <a:bodyPr wrap="none" rtlCol="0">
            <a:spAutoFit/>
          </a:bodyPr>
          <a:lstStyle/>
          <a:p>
            <a:r>
              <a:rPr lang="es-ES_tradnl" sz="7200" b="1" kern="1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ahoma"/>
              </a:rPr>
              <a:t>GRACIAS</a:t>
            </a:r>
            <a:endParaRPr lang="en-US" sz="7200" b="1" kern="1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par>
                          <p:cTn id="11" fill="hold">
                            <p:stCondLst>
                              <p:cond delay="0"/>
                            </p:stCondLst>
                            <p:childTnLst>
                              <p:par>
                                <p:cTn id="12" presetID="12" presetClass="entr" presetSubtype="8" fill="hold" grpId="1"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Left)">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lumMod val="50000"/>
              </a:schemeClr>
            </a:gs>
            <a:gs pos="100000">
              <a:srgbClr val="660000"/>
            </a:gs>
          </a:gsLst>
          <a:lin ang="18900000" scaled="1"/>
        </a:grad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1475656" y="1124744"/>
            <a:ext cx="7289304" cy="5976664"/>
          </a:xfrm>
          <a:prstGeom prst="rect">
            <a:avLst/>
          </a:prstGeom>
        </p:spPr>
        <p:txBody>
          <a:bodyPr/>
          <a:lstStyle/>
          <a:p>
            <a:pPr marR="0" lvl="0" indent="-342900" defTabSz="914400" rtl="0" eaLnBrk="0" fontAlgn="base" latinLnBrk="0" hangingPunct="0">
              <a:lnSpc>
                <a:spcPct val="150000"/>
              </a:lnSpc>
              <a:spcBef>
                <a:spcPct val="20000"/>
              </a:spcBef>
              <a:spcAft>
                <a:spcPct val="0"/>
              </a:spcAft>
              <a:buClrTx/>
              <a:buSzTx/>
              <a:buFont typeface="Wingdings" pitchFamily="2" charset="2"/>
              <a:buNone/>
              <a:tabLst/>
              <a:defRPr/>
            </a:pPr>
            <a:r>
              <a:rPr kumimoji="1" lang="en-US" sz="2400" b="1" i="0" u="none" strike="noStrike" kern="0" cap="none" spc="0" normalizeH="0" baseline="0" noProof="0" dirty="0" smtClean="0">
                <a:ln>
                  <a:noFill/>
                </a:ln>
                <a:solidFill>
                  <a:schemeClr val="tx1">
                    <a:lumMod val="20000"/>
                    <a:lumOff val="80000"/>
                  </a:schemeClr>
                </a:solidFill>
                <a:effectLst/>
                <a:uLnTx/>
                <a:uFillTx/>
                <a:latin typeface="Segoe UI Symbol" pitchFamily="34" charset="0"/>
                <a:ea typeface="Segoe UI Symbol" pitchFamily="34" charset="0"/>
              </a:rPr>
              <a:t>  </a:t>
            </a:r>
          </a:p>
          <a:p>
            <a:pPr marR="0" lvl="0" indent="-342900" defTabSz="914400" rtl="0" eaLnBrk="0" fontAlgn="base" latinLnBrk="0" hangingPunct="0">
              <a:lnSpc>
                <a:spcPct val="150000"/>
              </a:lnSpc>
              <a:spcBef>
                <a:spcPct val="20000"/>
              </a:spcBef>
              <a:spcAft>
                <a:spcPct val="0"/>
              </a:spcAft>
              <a:buClrTx/>
              <a:buSzTx/>
              <a:tabLst/>
              <a:defRPr/>
            </a:pPr>
            <a:r>
              <a:rPr kumimoji="1" lang="es-HN" sz="2400" b="0" i="1" u="none" strike="noStrike" kern="0" cap="none" spc="0" normalizeH="0" baseline="0" noProof="0" dirty="0" smtClean="0">
                <a:ln>
                  <a:noFill/>
                </a:ln>
                <a:solidFill>
                  <a:schemeClr val="tx1">
                    <a:lumMod val="20000"/>
                    <a:lumOff val="80000"/>
                  </a:schemeClr>
                </a:solidFill>
                <a:effectLst/>
                <a:uLnTx/>
                <a:uFillTx/>
                <a:latin typeface="Segoe UI Symbol" pitchFamily="34" charset="0"/>
                <a:ea typeface="Segoe UI Symbol" pitchFamily="34" charset="0"/>
              </a:rPr>
              <a:t>El Administrador de Empresas</a:t>
            </a:r>
            <a:r>
              <a:rPr kumimoji="1" lang="es-HN" sz="2400" b="0" i="0" u="none" strike="noStrike" kern="0" cap="none" spc="0" normalizeH="0" baseline="0" noProof="0" dirty="0" smtClean="0">
                <a:ln>
                  <a:noFill/>
                </a:ln>
                <a:solidFill>
                  <a:schemeClr val="tx1">
                    <a:lumMod val="20000"/>
                    <a:lumOff val="80000"/>
                  </a:schemeClr>
                </a:solidFill>
                <a:effectLst/>
                <a:uLnTx/>
                <a:uFillTx/>
                <a:latin typeface="Segoe UI Symbol" pitchFamily="34" charset="0"/>
                <a:ea typeface="Segoe UI Symbol" pitchFamily="34" charset="0"/>
              </a:rPr>
              <a:t>, es un profesional que cumple roles gerenciales, con amplia capacidad de planificación, coordinación, supervisión y control, tomando en cuenta tendencias</a:t>
            </a:r>
            <a:r>
              <a:rPr kumimoji="1" lang="en-US" sz="2400" b="0" i="0" u="none" strike="noStrike" kern="0" cap="none" spc="0" normalizeH="0" baseline="0" noProof="0" dirty="0" smtClean="0">
                <a:ln>
                  <a:noFill/>
                </a:ln>
                <a:solidFill>
                  <a:schemeClr val="tx1">
                    <a:lumMod val="20000"/>
                    <a:lumOff val="80000"/>
                  </a:schemeClr>
                </a:solidFill>
                <a:effectLst/>
                <a:uLnTx/>
                <a:uFillTx/>
                <a:latin typeface="Segoe UI Symbol" pitchFamily="34" charset="0"/>
                <a:ea typeface="Segoe UI Symbol" pitchFamily="34" charset="0"/>
              </a:rPr>
              <a:t> </a:t>
            </a:r>
            <a:r>
              <a:rPr kumimoji="1" lang="en-US" sz="2400" b="0" i="0" u="none" strike="noStrike" kern="0" cap="none" spc="0" normalizeH="0" baseline="0" noProof="0" dirty="0" err="1" smtClean="0">
                <a:ln>
                  <a:noFill/>
                </a:ln>
                <a:solidFill>
                  <a:schemeClr val="tx1">
                    <a:lumMod val="20000"/>
                    <a:lumOff val="80000"/>
                  </a:schemeClr>
                </a:solidFill>
                <a:effectLst/>
                <a:uLnTx/>
                <a:uFillTx/>
                <a:latin typeface="Segoe UI Symbol" pitchFamily="34" charset="0"/>
                <a:ea typeface="Segoe UI Symbol" pitchFamily="34" charset="0"/>
              </a:rPr>
              <a:t>nacionales</a:t>
            </a:r>
            <a:r>
              <a:rPr kumimoji="1" lang="en-US" sz="2400" b="0" i="0" u="none" strike="noStrike" kern="0" cap="none" spc="0" normalizeH="0" baseline="0" noProof="0" dirty="0" smtClean="0">
                <a:ln>
                  <a:noFill/>
                </a:ln>
                <a:solidFill>
                  <a:schemeClr val="tx1">
                    <a:lumMod val="20000"/>
                    <a:lumOff val="80000"/>
                  </a:schemeClr>
                </a:solidFill>
                <a:effectLst/>
                <a:uLnTx/>
                <a:uFillTx/>
                <a:latin typeface="Segoe UI Symbol" pitchFamily="34" charset="0"/>
                <a:ea typeface="Segoe UI Symbol" pitchFamily="34" charset="0"/>
              </a:rPr>
              <a:t> e </a:t>
            </a:r>
            <a:r>
              <a:rPr kumimoji="1" lang="es-HN" sz="2400" b="0" i="0" u="none" strike="noStrike" kern="0" cap="none" spc="0" normalizeH="0" baseline="0" noProof="0" dirty="0" smtClean="0">
                <a:ln>
                  <a:noFill/>
                </a:ln>
                <a:solidFill>
                  <a:schemeClr val="tx1">
                    <a:lumMod val="20000"/>
                    <a:lumOff val="80000"/>
                  </a:schemeClr>
                </a:solidFill>
                <a:effectLst/>
                <a:uLnTx/>
                <a:uFillTx/>
                <a:latin typeface="Segoe UI Symbol" pitchFamily="34" charset="0"/>
                <a:ea typeface="Segoe UI Symbol" pitchFamily="34" charset="0"/>
              </a:rPr>
              <a:t>internacionales y su interrelación con los factores ambientales, sociales, demográficos, comunicacionales, económicos,</a:t>
            </a:r>
            <a:r>
              <a:rPr kumimoji="1" lang="en-US" sz="2400" b="0" i="0" u="none" strike="noStrike" kern="0" cap="none" spc="0" normalizeH="0" baseline="0" noProof="0" dirty="0" smtClean="0">
                <a:ln>
                  <a:noFill/>
                </a:ln>
                <a:solidFill>
                  <a:schemeClr val="tx1">
                    <a:lumMod val="20000"/>
                    <a:lumOff val="80000"/>
                  </a:schemeClr>
                </a:solidFill>
                <a:effectLst/>
                <a:uLnTx/>
                <a:uFillTx/>
                <a:latin typeface="Segoe UI Symbol" pitchFamily="34" charset="0"/>
                <a:ea typeface="Segoe UI Symbol" pitchFamily="34" charset="0"/>
              </a:rPr>
              <a:t> </a:t>
            </a:r>
            <a:r>
              <a:rPr kumimoji="1" lang="es-HN" sz="2400" b="0" i="0" u="none" strike="noStrike" kern="0" cap="none" spc="0" normalizeH="0" baseline="0" noProof="0" dirty="0" smtClean="0">
                <a:ln>
                  <a:noFill/>
                </a:ln>
                <a:solidFill>
                  <a:schemeClr val="tx1">
                    <a:lumMod val="20000"/>
                    <a:lumOff val="80000"/>
                  </a:schemeClr>
                </a:solidFill>
                <a:effectLst/>
                <a:uLnTx/>
                <a:uFillTx/>
                <a:latin typeface="Segoe UI Symbol" pitchFamily="34" charset="0"/>
                <a:ea typeface="Segoe UI Symbol" pitchFamily="34" charset="0"/>
              </a:rPr>
              <a:t>políticos y gubernamentales. </a:t>
            </a:r>
            <a:endParaRPr kumimoji="1" lang="en-US" sz="2400" b="0" i="0" u="none" strike="noStrike" kern="0" cap="none" spc="0" normalizeH="0" baseline="0" noProof="0" dirty="0">
              <a:ln>
                <a:noFill/>
              </a:ln>
              <a:solidFill>
                <a:schemeClr val="tx1">
                  <a:lumMod val="20000"/>
                  <a:lumOff val="80000"/>
                </a:schemeClr>
              </a:solidFill>
              <a:effectLst/>
              <a:uLnTx/>
              <a:uFillTx/>
              <a:latin typeface="Segoe UI Symbol" pitchFamily="34" charset="0"/>
              <a:ea typeface="Segoe UI Symbol" pitchFamily="34" charset="0"/>
            </a:endParaRPr>
          </a:p>
        </p:txBody>
      </p:sp>
      <p:sp>
        <p:nvSpPr>
          <p:cNvPr id="4" name="Rectangle 2"/>
          <p:cNvSpPr txBox="1">
            <a:spLocks noChangeArrowheads="1"/>
          </p:cNvSpPr>
          <p:nvPr/>
        </p:nvSpPr>
        <p:spPr>
          <a:xfrm>
            <a:off x="2483768" y="701824"/>
            <a:ext cx="4896544"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3200" b="1" i="1" u="none" strike="noStrike" kern="0" cap="none" spc="0" normalizeH="0" baseline="0" noProof="0" dirty="0" smtClean="0">
                <a:ln>
                  <a:noFill/>
                </a:ln>
                <a:solidFill>
                  <a:schemeClr val="tx2">
                    <a:lumMod val="75000"/>
                  </a:schemeClr>
                </a:solidFill>
                <a:effectLst/>
                <a:uLnTx/>
                <a:uFillTx/>
                <a:latin typeface="Century Gothic" pitchFamily="34" charset="0"/>
                <a:ea typeface="+mj-ea"/>
                <a:cs typeface="+mj-cs"/>
              </a:rPr>
              <a:t>PERFIL</a:t>
            </a:r>
            <a:endParaRPr kumimoji="1" lang="en-US" sz="3200" b="1" i="1" u="none" strike="noStrike" kern="0" cap="none" spc="0" normalizeH="0" baseline="0" noProof="0" dirty="0">
              <a:ln>
                <a:noFill/>
              </a:ln>
              <a:solidFill>
                <a:schemeClr val="tx2">
                  <a:lumMod val="75000"/>
                </a:schemeClr>
              </a:solidFill>
              <a:effectLst/>
              <a:uLnTx/>
              <a:uFillTx/>
              <a:latin typeface="Century Gothic" pitchFamily="34" charset="0"/>
              <a:ea typeface="+mj-ea"/>
              <a:cs typeface="+mj-cs"/>
            </a:endParaRPr>
          </a:p>
        </p:txBody>
      </p:sp>
      <p:sp>
        <p:nvSpPr>
          <p:cNvPr id="5" name="4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339752" y="764704"/>
            <a:ext cx="5976664" cy="4767459"/>
          </a:xfrm>
          <a:prstGeom prst="rect">
            <a:avLst/>
          </a:prstGeom>
          <a:noFill/>
          <a:ln w="12700" cap="sq">
            <a:noFill/>
            <a:miter lim="800000"/>
            <a:headEnd type="none" w="sm" len="sm"/>
            <a:tailEnd type="none" w="sm" len="sm"/>
          </a:ln>
          <a:effectLst/>
          <a:scene3d>
            <a:camera prst="orthographicFront"/>
            <a:lightRig rig="sunset" dir="t"/>
          </a:scene3d>
          <a:sp3d prstMaterial="metal">
            <a:bevelT w="165100" prst="coolSlant"/>
            <a:bevelB/>
          </a:sp3d>
        </p:spPr>
        <p:txBody>
          <a:bodyPr wrap="square">
            <a:spAutoFit/>
          </a:bodyPr>
          <a:lstStyle/>
          <a:p>
            <a:pPr>
              <a:lnSpc>
                <a:spcPct val="155000"/>
              </a:lnSpc>
            </a:pPr>
            <a:r>
              <a:rPr lang="es-ES" sz="2800" b="1" i="1" dirty="0">
                <a:solidFill>
                  <a:srgbClr val="FFFFFF"/>
                </a:solidFill>
                <a:effectLst>
                  <a:outerShdw blurRad="38100" dist="38100" dir="2700000" algn="tl">
                    <a:srgbClr val="000000">
                      <a:alpha val="43137"/>
                    </a:srgbClr>
                  </a:outerShdw>
                </a:effectLst>
                <a:latin typeface="SimHei" pitchFamily="49" charset="-122"/>
                <a:ea typeface="SimHei" pitchFamily="49" charset="-122"/>
              </a:rPr>
              <a:t>Todas las actividades económicas son influenciadas, en algún grado, por las características del territorio donde están localizadas, cuyas condiciones pueden incidir en su competitividad.</a:t>
            </a:r>
          </a:p>
        </p:txBody>
      </p:sp>
      <p:sp>
        <p:nvSpPr>
          <p:cNvPr id="6" name="Text Box 4"/>
          <p:cNvSpPr txBox="1">
            <a:spLocks noChangeArrowheads="1"/>
          </p:cNvSpPr>
          <p:nvPr/>
        </p:nvSpPr>
        <p:spPr bwMode="auto">
          <a:xfrm rot="16200000">
            <a:off x="-544226" y="2684463"/>
            <a:ext cx="4464496" cy="624979"/>
          </a:xfrm>
          <a:prstGeom prst="rect">
            <a:avLst/>
          </a:prstGeom>
          <a:noFill/>
          <a:ln w="9525">
            <a:noFill/>
            <a:miter lim="800000"/>
            <a:headEnd/>
            <a:tailEnd/>
          </a:ln>
          <a:effectLst/>
        </p:spPr>
        <p:txBody>
          <a:bodyPr wrap="square">
            <a:spAutoFit/>
          </a:bodyPr>
          <a:lstStyle/>
          <a:p>
            <a:pPr algn="ctr">
              <a:lnSpc>
                <a:spcPct val="120000"/>
              </a:lnSpc>
            </a:pPr>
            <a:r>
              <a:rPr lang="es-ES" sz="3200" b="1" i="1" spc="300" dirty="0" smtClean="0">
                <a:solidFill>
                  <a:schemeClr val="bg2">
                    <a:lumMod val="95000"/>
                    <a:lumOff val="5000"/>
                  </a:schemeClr>
                </a:solidFill>
                <a:effectLst>
                  <a:outerShdw blurRad="38100" dist="38100" dir="2700000" algn="tl">
                    <a:srgbClr val="000000">
                      <a:alpha val="43137"/>
                    </a:srgbClr>
                  </a:outerShdw>
                </a:effectLst>
                <a:latin typeface="Century Gothic" pitchFamily="34" charset="0"/>
                <a:cs typeface="Aharoni" pitchFamily="2" charset="-79"/>
              </a:rPr>
              <a:t>AMBITO</a:t>
            </a:r>
            <a:endParaRPr lang="es-ES" sz="3200" b="1" i="1" spc="300" dirty="0">
              <a:solidFill>
                <a:schemeClr val="bg2">
                  <a:lumMod val="95000"/>
                  <a:lumOff val="5000"/>
                </a:schemeClr>
              </a:solidFill>
              <a:effectLst>
                <a:outerShdw blurRad="38100" dist="38100" dir="2700000" algn="tl">
                  <a:srgbClr val="000000">
                    <a:alpha val="43137"/>
                  </a:srgbClr>
                </a:outerShdw>
              </a:effectLst>
              <a:latin typeface="Century Gothic" pitchFamily="34" charset="0"/>
              <a:cs typeface="Aharoni" pitchFamily="2" charset="-79"/>
            </a:endParaRPr>
          </a:p>
        </p:txBody>
      </p:sp>
      <p:sp>
        <p:nvSpPr>
          <p:cNvPr id="8" name="7 CuadroTexto"/>
          <p:cNvSpPr txBox="1"/>
          <p:nvPr/>
        </p:nvSpPr>
        <p:spPr>
          <a:xfrm>
            <a:off x="2411760" y="5693186"/>
            <a:ext cx="2321469" cy="400110"/>
          </a:xfrm>
          <a:prstGeom prst="rect">
            <a:avLst/>
          </a:prstGeom>
          <a:noFill/>
        </p:spPr>
        <p:txBody>
          <a:bodyPr wrap="none" rtlCol="0">
            <a:spAutoFit/>
          </a:bodyPr>
          <a:lstStyle/>
          <a:p>
            <a:r>
              <a:rPr lang="es-ES_tradnl" sz="1000" b="1" i="1" dirty="0" smtClean="0">
                <a:solidFill>
                  <a:schemeClr val="bg2">
                    <a:lumMod val="95000"/>
                    <a:lumOff val="5000"/>
                  </a:schemeClr>
                </a:solidFill>
                <a:latin typeface="Century Gothic" pitchFamily="34" charset="0"/>
              </a:rPr>
              <a:t>Sergio Romero y Sergio </a:t>
            </a:r>
            <a:r>
              <a:rPr lang="es-ES_tradnl" sz="1000" b="1" i="1" dirty="0" err="1" smtClean="0">
                <a:solidFill>
                  <a:schemeClr val="bg2">
                    <a:lumMod val="95000"/>
                    <a:lumOff val="5000"/>
                  </a:schemeClr>
                </a:solidFill>
                <a:latin typeface="Century Gothic" pitchFamily="34" charset="0"/>
              </a:rPr>
              <a:t>Sepulveda</a:t>
            </a:r>
            <a:endParaRPr lang="es-ES_tradnl" sz="1000" b="1" i="1" dirty="0" smtClean="0">
              <a:solidFill>
                <a:schemeClr val="bg2">
                  <a:lumMod val="95000"/>
                  <a:lumOff val="5000"/>
                </a:schemeClr>
              </a:solidFill>
              <a:latin typeface="Century Gothic" pitchFamily="34" charset="0"/>
            </a:endParaRPr>
          </a:p>
          <a:p>
            <a:r>
              <a:rPr lang="es-ES_tradnl" sz="1000" i="1" dirty="0" smtClean="0">
                <a:solidFill>
                  <a:schemeClr val="bg2">
                    <a:lumMod val="95000"/>
                    <a:lumOff val="5000"/>
                  </a:schemeClr>
                </a:solidFill>
                <a:latin typeface="+mj-lt"/>
              </a:rPr>
              <a:t>IICA. Cuaderno Técnico Nº 10. 1999</a:t>
            </a:r>
            <a:endParaRPr lang="en-US" sz="1000" i="1" dirty="0">
              <a:solidFill>
                <a:schemeClr val="bg2">
                  <a:lumMod val="95000"/>
                  <a:lumOff val="5000"/>
                </a:schemeClr>
              </a:solidFill>
              <a:latin typeface="+mj-lt"/>
            </a:endParaRPr>
          </a:p>
        </p:txBody>
      </p:sp>
      <p:pic>
        <p:nvPicPr>
          <p:cNvPr id="9" name="Picture 6"/>
          <p:cNvPicPr>
            <a:picLocks noChangeAspect="1" noChangeArrowheads="1"/>
          </p:cNvPicPr>
          <p:nvPr/>
        </p:nvPicPr>
        <p:blipFill>
          <a:blip r:embed="rId3" cstate="print">
            <a:duotone>
              <a:prstClr val="black"/>
              <a:srgbClr val="D9C3A5">
                <a:tint val="50000"/>
                <a:satMod val="180000"/>
              </a:srgbClr>
            </a:duotone>
            <a:lum bright="-42000" contrast="58000"/>
          </a:blip>
          <a:srcRect/>
          <a:stretch>
            <a:fillRect/>
          </a:stretch>
        </p:blipFill>
        <p:spPr bwMode="auto">
          <a:xfrm>
            <a:off x="6948264" y="4293096"/>
            <a:ext cx="1974807" cy="2286000"/>
          </a:xfrm>
          <a:prstGeom prst="rect">
            <a:avLst/>
          </a:prstGeom>
          <a:noFill/>
          <a:ln w="9525">
            <a:solidFill>
              <a:srgbClr val="FF0000"/>
            </a:solidFill>
            <a:miter lim="800000"/>
            <a:headEnd/>
            <a:tailEnd/>
          </a:ln>
          <a:effectLst>
            <a:outerShdw blurRad="241300" dist="127000" dir="9000000" sx="111000" sy="111000" kx="-800400" algn="bl" rotWithShape="0">
              <a:prstClr val="black">
                <a:alpha val="50000"/>
              </a:prstClr>
            </a:outerShdw>
            <a:softEdge rad="127000"/>
          </a:effectLst>
          <a:scene3d>
            <a:camera prst="isometricLeftDown"/>
            <a:lightRig rig="threePt" dir="t"/>
          </a:scene3d>
        </p:spPr>
      </p:pic>
      <p:sp>
        <p:nvSpPr>
          <p:cNvPr id="7" name="6 CuadroTexto"/>
          <p:cNvSpPr txBox="1"/>
          <p:nvPr/>
        </p:nvSpPr>
        <p:spPr>
          <a:xfrm>
            <a:off x="0" y="6488668"/>
            <a:ext cx="1430200" cy="276999"/>
          </a:xfrm>
          <a:prstGeom prst="rect">
            <a:avLst/>
          </a:prstGeom>
          <a:noFill/>
        </p:spPr>
        <p:txBody>
          <a:bodyPr wrap="none" rtlCol="0">
            <a:spAutoFit/>
          </a:bodyPr>
          <a:lstStyle/>
          <a:p>
            <a:r>
              <a:rPr lang="es-ES_tradnl" sz="1200" i="1" dirty="0" smtClean="0">
                <a:latin typeface="Sakkal Majalla" pitchFamily="2" charset="-78"/>
                <a:cs typeface="Sakkal Majalla" pitchFamily="2" charset="-78"/>
              </a:rPr>
              <a:t>Mary Medina – </a:t>
            </a:r>
            <a:r>
              <a:rPr lang="es-ES_tradnl" sz="1200" i="1" dirty="0" err="1" smtClean="0">
                <a:latin typeface="Sakkal Majalla" pitchFamily="2" charset="-78"/>
                <a:cs typeface="Sakkal Majalla" pitchFamily="2" charset="-78"/>
              </a:rPr>
              <a:t>Sept</a:t>
            </a:r>
            <a:r>
              <a:rPr lang="es-ES_tradnl" sz="1200" i="1" dirty="0" smtClean="0">
                <a:latin typeface="Sakkal Majalla" pitchFamily="2" charset="-78"/>
                <a:cs typeface="Sakkal Majalla" pitchFamily="2" charset="-78"/>
              </a:rPr>
              <a:t> 2011</a:t>
            </a:r>
            <a:endParaRPr lang="en-US" sz="1200" i="1" dirty="0">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8"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theme/theme1.xml><?xml version="1.0" encoding="utf-8"?>
<a:theme xmlns:a="http://schemas.openxmlformats.org/drawingml/2006/main" name="01069059">
  <a:themeElements>
    <a:clrScheme name="Personalizado 5">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fontScheme name="01069059">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b="1" kern="1800" dirty="0" smtClean="0">
            <a:solidFill>
              <a:srgbClr val="FFFFFF"/>
            </a:solidFill>
            <a:latin typeface="Tahoma"/>
          </a:defRPr>
        </a:defPPr>
      </a:lstStyle>
    </a:txDef>
  </a:objectDefaults>
  <a:extraClrSchemeLst>
    <a:extraClrScheme>
      <a:clrScheme name="01069059 1">
        <a:dk1>
          <a:srgbClr val="000000"/>
        </a:dk1>
        <a:lt1>
          <a:srgbClr val="FFFF99"/>
        </a:lt1>
        <a:dk2>
          <a:srgbClr val="003300"/>
        </a:dk2>
        <a:lt2>
          <a:srgbClr val="FFCC66"/>
        </a:lt2>
        <a:accent1>
          <a:srgbClr val="CC3300"/>
        </a:accent1>
        <a:accent2>
          <a:srgbClr val="009999"/>
        </a:accent2>
        <a:accent3>
          <a:srgbClr val="AAADAA"/>
        </a:accent3>
        <a:accent4>
          <a:srgbClr val="DADA82"/>
        </a:accent4>
        <a:accent5>
          <a:srgbClr val="E2ADAA"/>
        </a:accent5>
        <a:accent6>
          <a:srgbClr val="008A8A"/>
        </a:accent6>
        <a:hlink>
          <a:srgbClr val="660033"/>
        </a:hlink>
        <a:folHlink>
          <a:srgbClr val="336633"/>
        </a:folHlink>
      </a:clrScheme>
      <a:clrMap bg1="dk2" tx1="lt1" bg2="dk1" tx2="lt2" accent1="accent1" accent2="accent2" accent3="accent3" accent4="accent4" accent5="accent5" accent6="accent6" hlink="hlink" folHlink="folHlink"/>
    </a:extraClrScheme>
    <a:extraClrScheme>
      <a:clrScheme name="01069059 2">
        <a:dk1>
          <a:srgbClr val="000000"/>
        </a:dk1>
        <a:lt1>
          <a:srgbClr val="FFFFCC"/>
        </a:lt1>
        <a:dk2>
          <a:srgbClr val="333300"/>
        </a:dk2>
        <a:lt2>
          <a:srgbClr val="3333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1069059 3">
        <a:dk1>
          <a:srgbClr val="000000"/>
        </a:dk1>
        <a:lt1>
          <a:srgbClr val="00FFFF"/>
        </a:lt1>
        <a:dk2>
          <a:srgbClr val="0000FF"/>
        </a:dk2>
        <a:lt2>
          <a:srgbClr val="FFFF00"/>
        </a:lt2>
        <a:accent1>
          <a:srgbClr val="FF9900"/>
        </a:accent1>
        <a:accent2>
          <a:srgbClr val="00FFFF"/>
        </a:accent2>
        <a:accent3>
          <a:srgbClr val="AAAAFF"/>
        </a:accent3>
        <a:accent4>
          <a:srgbClr val="00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01069059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clrMap bg1="dk2" tx1="lt1" bg2="dk1" tx2="lt2" accent1="accent1" accent2="accent2" accent3="accent3" accent4="accent4" accent5="accent5" accent6="accent6" hlink="hlink" folHlink="folHlink"/>
    </a:extraClrScheme>
    <a:extraClrScheme>
      <a:clrScheme name="01069059 5">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1069059 6">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1069059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1858</TotalTime>
  <Words>3348</Words>
  <Application>Microsoft Office PowerPoint</Application>
  <PresentationFormat>Presentación en pantalla (4:3)</PresentationFormat>
  <Paragraphs>669</Paragraphs>
  <Slides>71</Slides>
  <Notes>71</Notes>
  <HiddenSlides>0</HiddenSlides>
  <MMClips>0</MMClips>
  <ScaleCrop>false</ScaleCrop>
  <HeadingPairs>
    <vt:vector size="4" baseType="variant">
      <vt:variant>
        <vt:lpstr>Tema</vt:lpstr>
      </vt:variant>
      <vt:variant>
        <vt:i4>1</vt:i4>
      </vt:variant>
      <vt:variant>
        <vt:lpstr>Títulos de diapositiva</vt:lpstr>
      </vt:variant>
      <vt:variant>
        <vt:i4>71</vt:i4>
      </vt:variant>
    </vt:vector>
  </HeadingPairs>
  <TitlesOfParts>
    <vt:vector size="72" baseType="lpstr">
      <vt:lpstr>01069059</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vector>
  </TitlesOfParts>
  <Company>The houze!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Tahis</cp:lastModifiedBy>
  <cp:revision>72</cp:revision>
  <dcterms:created xsi:type="dcterms:W3CDTF">2009-01-10T23:41:55Z</dcterms:created>
  <dcterms:modified xsi:type="dcterms:W3CDTF">2011-10-13T20:40:40Z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TC010690593082</vt:lpwstr>
  </property>
</Properties>
</file>