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69" r:id="rId2"/>
    <p:sldId id="498" r:id="rId3"/>
    <p:sldId id="486" r:id="rId4"/>
    <p:sldId id="337" r:id="rId5"/>
    <p:sldId id="495" r:id="rId6"/>
    <p:sldId id="370" r:id="rId7"/>
    <p:sldId id="446" r:id="rId8"/>
    <p:sldId id="447" r:id="rId9"/>
    <p:sldId id="448" r:id="rId10"/>
    <p:sldId id="449" r:id="rId11"/>
    <p:sldId id="463" r:id="rId12"/>
    <p:sldId id="464" r:id="rId13"/>
    <p:sldId id="465" r:id="rId14"/>
    <p:sldId id="466" r:id="rId15"/>
    <p:sldId id="467" r:id="rId16"/>
    <p:sldId id="424" r:id="rId17"/>
    <p:sldId id="425" r:id="rId18"/>
    <p:sldId id="426" r:id="rId19"/>
    <p:sldId id="429" r:id="rId20"/>
    <p:sldId id="480" r:id="rId21"/>
    <p:sldId id="472" r:id="rId22"/>
    <p:sldId id="483" r:id="rId23"/>
    <p:sldId id="487" r:id="rId24"/>
    <p:sldId id="288" r:id="rId25"/>
    <p:sldId id="289" r:id="rId26"/>
    <p:sldId id="356" r:id="rId27"/>
    <p:sldId id="488" r:id="rId28"/>
    <p:sldId id="375" r:id="rId29"/>
    <p:sldId id="389" r:id="rId30"/>
    <p:sldId id="423" r:id="rId31"/>
    <p:sldId id="489" r:id="rId32"/>
    <p:sldId id="432" r:id="rId33"/>
    <p:sldId id="433" r:id="rId34"/>
    <p:sldId id="435" r:id="rId35"/>
    <p:sldId id="436" r:id="rId36"/>
    <p:sldId id="490" r:id="rId37"/>
    <p:sldId id="492" r:id="rId38"/>
    <p:sldId id="438" r:id="rId39"/>
    <p:sldId id="441" r:id="rId40"/>
    <p:sldId id="496" r:id="rId41"/>
    <p:sldId id="499" r:id="rId42"/>
    <p:sldId id="500" r:id="rId43"/>
    <p:sldId id="497" r:id="rId44"/>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9900"/>
    <a:srgbClr val="2B8F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EC20E35-A176-4012-BC5E-935CFFF8708E}" styleName="Estilo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4660"/>
  </p:normalViewPr>
  <p:slideViewPr>
    <p:cSldViewPr>
      <p:cViewPr>
        <p:scale>
          <a:sx n="70" d="100"/>
          <a:sy n="70" d="100"/>
        </p:scale>
        <p:origin x="-1398" y="-66"/>
      </p:cViewPr>
      <p:guideLst>
        <p:guide orient="horz" pos="2160"/>
        <p:guide pos="2880"/>
      </p:guideLst>
    </p:cSldViewPr>
  </p:slideViewPr>
  <p:notesTextViewPr>
    <p:cViewPr>
      <p:scale>
        <a:sx n="100" d="100"/>
        <a:sy n="100" d="100"/>
      </p:scale>
      <p:origin x="0" y="0"/>
    </p:cViewPr>
  </p:notesTextViewPr>
  <p:sorterViewPr>
    <p:cViewPr>
      <p:scale>
        <a:sx n="60" d="100"/>
        <a:sy n="6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704E7F-AC34-4968-A7BC-A0061FE5BE5A}" type="doc">
      <dgm:prSet loTypeId="urn:microsoft.com/office/officeart/2005/8/layout/radial4" loCatId="relationship" qsTypeId="urn:microsoft.com/office/officeart/2005/8/quickstyle/simple4" qsCatId="simple" csTypeId="urn:microsoft.com/office/officeart/2005/8/colors/colorful1#5" csCatId="colorful" phldr="1"/>
      <dgm:spPr/>
      <dgm:t>
        <a:bodyPr/>
        <a:lstStyle/>
        <a:p>
          <a:endParaRPr lang="es-MX"/>
        </a:p>
      </dgm:t>
    </dgm:pt>
    <dgm:pt modelId="{7D34037C-AB3C-404E-B63C-D531E3A7EF8B}">
      <dgm:prSet phldrT="[Texto]"/>
      <dgm:spPr>
        <a:solidFill>
          <a:schemeClr val="accent6">
            <a:lumMod val="60000"/>
            <a:lumOff val="40000"/>
          </a:schemeClr>
        </a:solidFill>
      </dgm:spPr>
      <dgm:t>
        <a:bodyPr/>
        <a:lstStyle/>
        <a:p>
          <a:r>
            <a:rPr lang="es-MX" b="1" dirty="0" smtClean="0">
              <a:solidFill>
                <a:srgbClr val="0000FF"/>
              </a:solidFill>
            </a:rPr>
            <a:t>Conducto Eyaculador</a:t>
          </a:r>
          <a:endParaRPr lang="es-MX" b="1" dirty="0">
            <a:solidFill>
              <a:srgbClr val="0000FF"/>
            </a:solidFill>
          </a:endParaRPr>
        </a:p>
      </dgm:t>
    </dgm:pt>
    <dgm:pt modelId="{A03250D0-FF4C-436C-B18A-44BDA5BF6EA6}" type="parTrans" cxnId="{BD030F62-F4D2-4803-ACAC-E3CA1D87E737}">
      <dgm:prSet/>
      <dgm:spPr/>
      <dgm:t>
        <a:bodyPr/>
        <a:lstStyle/>
        <a:p>
          <a:endParaRPr lang="es-MX"/>
        </a:p>
      </dgm:t>
    </dgm:pt>
    <dgm:pt modelId="{BF30D176-EF41-44FD-BBD9-B07DB3E62522}" type="sibTrans" cxnId="{BD030F62-F4D2-4803-ACAC-E3CA1D87E737}">
      <dgm:prSet/>
      <dgm:spPr/>
      <dgm:t>
        <a:bodyPr/>
        <a:lstStyle/>
        <a:p>
          <a:endParaRPr lang="es-MX"/>
        </a:p>
      </dgm:t>
    </dgm:pt>
    <dgm:pt modelId="{5F190049-D746-4212-B312-71BC1EDABAF8}">
      <dgm:prSet phldrT="[Texto]"/>
      <dgm:spPr>
        <a:solidFill>
          <a:srgbClr val="FF0000"/>
        </a:solidFill>
      </dgm:spPr>
      <dgm:t>
        <a:bodyPr/>
        <a:lstStyle/>
        <a:p>
          <a:r>
            <a:rPr lang="es-ES" dirty="0" smtClean="0"/>
            <a:t>Próstata</a:t>
          </a:r>
          <a:endParaRPr lang="es-MX" dirty="0"/>
        </a:p>
      </dgm:t>
    </dgm:pt>
    <dgm:pt modelId="{946B6E7C-8A9B-4549-B9A4-771B53088503}" type="parTrans" cxnId="{92156DB8-2E00-4AC7-8E72-DAC0FE5354D1}">
      <dgm:prSet/>
      <dgm:spPr>
        <a:solidFill>
          <a:schemeClr val="accent2">
            <a:lumMod val="50000"/>
          </a:schemeClr>
        </a:solidFill>
      </dgm:spPr>
      <dgm:t>
        <a:bodyPr/>
        <a:lstStyle/>
        <a:p>
          <a:endParaRPr lang="es-MX"/>
        </a:p>
      </dgm:t>
    </dgm:pt>
    <dgm:pt modelId="{9E0BC3A1-5025-4188-8124-E26A424C7450}" type="sibTrans" cxnId="{92156DB8-2E00-4AC7-8E72-DAC0FE5354D1}">
      <dgm:prSet/>
      <dgm:spPr/>
      <dgm:t>
        <a:bodyPr/>
        <a:lstStyle/>
        <a:p>
          <a:endParaRPr lang="es-MX"/>
        </a:p>
      </dgm:t>
    </dgm:pt>
    <dgm:pt modelId="{B0780F96-06CA-4251-87E0-2E5A87C84882}">
      <dgm:prSet phldrT="[Texto]"/>
      <dgm:spPr>
        <a:solidFill>
          <a:srgbClr val="00B0F0"/>
        </a:solidFill>
      </dgm:spPr>
      <dgm:t>
        <a:bodyPr/>
        <a:lstStyle/>
        <a:p>
          <a:r>
            <a:rPr lang="es-ES" dirty="0" smtClean="0"/>
            <a:t>Glándula vesicular o Vesícula seminal</a:t>
          </a:r>
          <a:endParaRPr lang="es-MX" dirty="0"/>
        </a:p>
      </dgm:t>
    </dgm:pt>
    <dgm:pt modelId="{73DE2AE0-8AA8-4BEC-A53E-FF3FFBADDA59}" type="parTrans" cxnId="{736CAF42-C635-4449-8124-3DD0A4C61E5F}">
      <dgm:prSet/>
      <dgm:spPr>
        <a:solidFill>
          <a:schemeClr val="accent2">
            <a:lumMod val="50000"/>
          </a:schemeClr>
        </a:solidFill>
      </dgm:spPr>
      <dgm:t>
        <a:bodyPr/>
        <a:lstStyle/>
        <a:p>
          <a:endParaRPr lang="es-MX"/>
        </a:p>
      </dgm:t>
    </dgm:pt>
    <dgm:pt modelId="{990B2EFA-60B2-4986-ADE1-213F140E13BF}" type="sibTrans" cxnId="{736CAF42-C635-4449-8124-3DD0A4C61E5F}">
      <dgm:prSet/>
      <dgm:spPr/>
      <dgm:t>
        <a:bodyPr/>
        <a:lstStyle/>
        <a:p>
          <a:endParaRPr lang="es-MX"/>
        </a:p>
      </dgm:t>
    </dgm:pt>
    <dgm:pt modelId="{A4642DF5-7AF5-4C25-AFB5-D61E1FA4C206}">
      <dgm:prSet phldrT="[Texto]" custT="1"/>
      <dgm:spPr>
        <a:solidFill>
          <a:srgbClr val="92D050"/>
        </a:solidFill>
      </dgm:spPr>
      <dgm:t>
        <a:bodyPr/>
        <a:lstStyle/>
        <a:p>
          <a:r>
            <a:rPr lang="es-ES" sz="2000" dirty="0" smtClean="0"/>
            <a:t>Glándula de </a:t>
          </a:r>
          <a:r>
            <a:rPr lang="es-ES" sz="2000" dirty="0" err="1" smtClean="0"/>
            <a:t>Cowper</a:t>
          </a:r>
          <a:endParaRPr lang="es-ES" sz="2000" dirty="0" smtClean="0"/>
        </a:p>
        <a:p>
          <a:r>
            <a:rPr lang="es-ES" sz="2000" dirty="0" smtClean="0"/>
            <a:t>o Bulbouretrales</a:t>
          </a:r>
          <a:endParaRPr lang="es-MX" sz="2000" dirty="0"/>
        </a:p>
      </dgm:t>
    </dgm:pt>
    <dgm:pt modelId="{BB530C79-F189-48FD-A775-D01250B2772A}" type="parTrans" cxnId="{B1FF6322-5F0C-4ADA-93DC-DF4A3DCA57E4}">
      <dgm:prSet/>
      <dgm:spPr>
        <a:solidFill>
          <a:schemeClr val="accent2">
            <a:lumMod val="50000"/>
          </a:schemeClr>
        </a:solidFill>
      </dgm:spPr>
      <dgm:t>
        <a:bodyPr/>
        <a:lstStyle/>
        <a:p>
          <a:endParaRPr lang="es-MX"/>
        </a:p>
      </dgm:t>
    </dgm:pt>
    <dgm:pt modelId="{0539DB04-80F9-4905-8978-269585AC243C}" type="sibTrans" cxnId="{B1FF6322-5F0C-4ADA-93DC-DF4A3DCA57E4}">
      <dgm:prSet/>
      <dgm:spPr/>
      <dgm:t>
        <a:bodyPr/>
        <a:lstStyle/>
        <a:p>
          <a:endParaRPr lang="es-MX"/>
        </a:p>
      </dgm:t>
    </dgm:pt>
    <dgm:pt modelId="{D7C69355-A325-4178-B708-2A7F81C5AFE5}">
      <dgm:prSet phldrT="[Texto]"/>
      <dgm:spPr>
        <a:solidFill>
          <a:srgbClr val="33CCFF"/>
        </a:solidFill>
      </dgm:spPr>
      <dgm:t>
        <a:bodyPr/>
        <a:lstStyle/>
        <a:p>
          <a:r>
            <a:rPr lang="es-MX" dirty="0" smtClean="0"/>
            <a:t>Glándulas Uretrales o </a:t>
          </a:r>
          <a:r>
            <a:rPr lang="es-MX" dirty="0" err="1" smtClean="0"/>
            <a:t>Littré</a:t>
          </a:r>
          <a:endParaRPr lang="es-MX" dirty="0"/>
        </a:p>
      </dgm:t>
    </dgm:pt>
    <dgm:pt modelId="{CE269723-882B-4089-9F46-CDA667498D8C}" type="parTrans" cxnId="{12503456-2508-4500-917D-C3023DD28069}">
      <dgm:prSet/>
      <dgm:spPr>
        <a:solidFill>
          <a:schemeClr val="accent2">
            <a:lumMod val="50000"/>
          </a:schemeClr>
        </a:solidFill>
      </dgm:spPr>
      <dgm:t>
        <a:bodyPr/>
        <a:lstStyle/>
        <a:p>
          <a:endParaRPr lang="es-ES"/>
        </a:p>
      </dgm:t>
    </dgm:pt>
    <dgm:pt modelId="{19AFEC6B-6EB0-4DD8-96BF-68934061D611}" type="sibTrans" cxnId="{12503456-2508-4500-917D-C3023DD28069}">
      <dgm:prSet/>
      <dgm:spPr/>
      <dgm:t>
        <a:bodyPr/>
        <a:lstStyle/>
        <a:p>
          <a:endParaRPr lang="es-ES"/>
        </a:p>
      </dgm:t>
    </dgm:pt>
    <dgm:pt modelId="{27FC5AC9-A610-4119-9DC8-BB62DD4A3194}" type="pres">
      <dgm:prSet presAssocID="{C5704E7F-AC34-4968-A7BC-A0061FE5BE5A}" presName="cycle" presStyleCnt="0">
        <dgm:presLayoutVars>
          <dgm:chMax val="1"/>
          <dgm:dir/>
          <dgm:animLvl val="ctr"/>
          <dgm:resizeHandles val="exact"/>
        </dgm:presLayoutVars>
      </dgm:prSet>
      <dgm:spPr/>
      <dgm:t>
        <a:bodyPr/>
        <a:lstStyle/>
        <a:p>
          <a:endParaRPr lang="es-MX"/>
        </a:p>
      </dgm:t>
    </dgm:pt>
    <dgm:pt modelId="{1B2B3171-A8F2-4498-BF79-27696B4F870D}" type="pres">
      <dgm:prSet presAssocID="{7D34037C-AB3C-404E-B63C-D531E3A7EF8B}" presName="centerShape" presStyleLbl="node0" presStyleIdx="0" presStyleCnt="1" custLinFactNeighborX="1548"/>
      <dgm:spPr/>
      <dgm:t>
        <a:bodyPr/>
        <a:lstStyle/>
        <a:p>
          <a:endParaRPr lang="es-MX"/>
        </a:p>
      </dgm:t>
    </dgm:pt>
    <dgm:pt modelId="{5D093CD4-99CB-43B7-91FC-664E83B2DDB2}" type="pres">
      <dgm:prSet presAssocID="{946B6E7C-8A9B-4549-B9A4-771B53088503}" presName="parTrans" presStyleLbl="bgSibTrans2D1" presStyleIdx="0" presStyleCnt="4" custLinFactNeighborX="-4080" custLinFactNeighborY="19329"/>
      <dgm:spPr/>
      <dgm:t>
        <a:bodyPr/>
        <a:lstStyle/>
        <a:p>
          <a:endParaRPr lang="es-MX"/>
        </a:p>
      </dgm:t>
    </dgm:pt>
    <dgm:pt modelId="{F2E35060-4A8B-49E4-B9DF-02A49A6412F2}" type="pres">
      <dgm:prSet presAssocID="{5F190049-D746-4212-B312-71BC1EDABAF8}" presName="node" presStyleLbl="node1" presStyleIdx="0" presStyleCnt="4" custScaleY="74303" custRadScaleRad="87375" custRadScaleInc="-24394">
        <dgm:presLayoutVars>
          <dgm:bulletEnabled val="1"/>
        </dgm:presLayoutVars>
      </dgm:prSet>
      <dgm:spPr/>
      <dgm:t>
        <a:bodyPr/>
        <a:lstStyle/>
        <a:p>
          <a:endParaRPr lang="es-MX"/>
        </a:p>
      </dgm:t>
    </dgm:pt>
    <dgm:pt modelId="{D346B0D4-1E57-422D-9CA7-2A739EE86D67}" type="pres">
      <dgm:prSet presAssocID="{73DE2AE0-8AA8-4BEC-A53E-FF3FFBADDA59}" presName="parTrans" presStyleLbl="bgSibTrans2D1" presStyleIdx="1" presStyleCnt="4" custLinFactNeighborX="-531" custLinFactNeighborY="-150"/>
      <dgm:spPr/>
      <dgm:t>
        <a:bodyPr/>
        <a:lstStyle/>
        <a:p>
          <a:endParaRPr lang="es-MX"/>
        </a:p>
      </dgm:t>
    </dgm:pt>
    <dgm:pt modelId="{6DD91187-6A36-4156-9206-314667F7D660}" type="pres">
      <dgm:prSet presAssocID="{B0780F96-06CA-4251-87E0-2E5A87C84882}" presName="node" presStyleLbl="node1" presStyleIdx="1" presStyleCnt="4" custScaleY="57925" custRadScaleRad="82937" custRadScaleInc="-40149">
        <dgm:presLayoutVars>
          <dgm:bulletEnabled val="1"/>
        </dgm:presLayoutVars>
      </dgm:prSet>
      <dgm:spPr/>
      <dgm:t>
        <a:bodyPr/>
        <a:lstStyle/>
        <a:p>
          <a:endParaRPr lang="es-MX"/>
        </a:p>
      </dgm:t>
    </dgm:pt>
    <dgm:pt modelId="{1FBA87B4-A73F-415E-97ED-B5C073D6D6A5}" type="pres">
      <dgm:prSet presAssocID="{BB530C79-F189-48FD-A775-D01250B2772A}" presName="parTrans" presStyleLbl="bgSibTrans2D1" presStyleIdx="2" presStyleCnt="4"/>
      <dgm:spPr/>
      <dgm:t>
        <a:bodyPr/>
        <a:lstStyle/>
        <a:p>
          <a:endParaRPr lang="es-MX"/>
        </a:p>
      </dgm:t>
    </dgm:pt>
    <dgm:pt modelId="{5643E4EF-5903-472A-B00B-10CC82EFD4BC}" type="pres">
      <dgm:prSet presAssocID="{A4642DF5-7AF5-4C25-AFB5-D61E1FA4C206}" presName="node" presStyleLbl="node1" presStyleIdx="2" presStyleCnt="4">
        <dgm:presLayoutVars>
          <dgm:bulletEnabled val="1"/>
        </dgm:presLayoutVars>
      </dgm:prSet>
      <dgm:spPr/>
      <dgm:t>
        <a:bodyPr/>
        <a:lstStyle/>
        <a:p>
          <a:endParaRPr lang="es-MX"/>
        </a:p>
      </dgm:t>
    </dgm:pt>
    <dgm:pt modelId="{3CCD0C6B-E944-4BFB-AA61-7843C38841FE}" type="pres">
      <dgm:prSet presAssocID="{CE269723-882B-4089-9F46-CDA667498D8C}" presName="parTrans" presStyleLbl="bgSibTrans2D1" presStyleIdx="3" presStyleCnt="4" custLinFactNeighborX="-429" custLinFactNeighborY="-150"/>
      <dgm:spPr/>
      <dgm:t>
        <a:bodyPr/>
        <a:lstStyle/>
        <a:p>
          <a:endParaRPr lang="es-MX"/>
        </a:p>
      </dgm:t>
    </dgm:pt>
    <dgm:pt modelId="{A3E765E1-867B-4E1C-A6AB-1B9576360C9F}" type="pres">
      <dgm:prSet presAssocID="{D7C69355-A325-4178-B708-2A7F81C5AFE5}" presName="node" presStyleLbl="node1" presStyleIdx="3" presStyleCnt="4">
        <dgm:presLayoutVars>
          <dgm:bulletEnabled val="1"/>
        </dgm:presLayoutVars>
      </dgm:prSet>
      <dgm:spPr/>
      <dgm:t>
        <a:bodyPr/>
        <a:lstStyle/>
        <a:p>
          <a:endParaRPr lang="es-ES"/>
        </a:p>
      </dgm:t>
    </dgm:pt>
  </dgm:ptLst>
  <dgm:cxnLst>
    <dgm:cxn modelId="{B1FF6322-5F0C-4ADA-93DC-DF4A3DCA57E4}" srcId="{7D34037C-AB3C-404E-B63C-D531E3A7EF8B}" destId="{A4642DF5-7AF5-4C25-AFB5-D61E1FA4C206}" srcOrd="2" destOrd="0" parTransId="{BB530C79-F189-48FD-A775-D01250B2772A}" sibTransId="{0539DB04-80F9-4905-8978-269585AC243C}"/>
    <dgm:cxn modelId="{64A09208-1CED-450D-8F99-5E71FD07231F}" type="presOf" srcId="{5F190049-D746-4212-B312-71BC1EDABAF8}" destId="{F2E35060-4A8B-49E4-B9DF-02A49A6412F2}" srcOrd="0" destOrd="0" presId="urn:microsoft.com/office/officeart/2005/8/layout/radial4"/>
    <dgm:cxn modelId="{8BA653A3-7169-49C2-8580-DD568EF52509}" type="presOf" srcId="{C5704E7F-AC34-4968-A7BC-A0061FE5BE5A}" destId="{27FC5AC9-A610-4119-9DC8-BB62DD4A3194}" srcOrd="0" destOrd="0" presId="urn:microsoft.com/office/officeart/2005/8/layout/radial4"/>
    <dgm:cxn modelId="{92156DB8-2E00-4AC7-8E72-DAC0FE5354D1}" srcId="{7D34037C-AB3C-404E-B63C-D531E3A7EF8B}" destId="{5F190049-D746-4212-B312-71BC1EDABAF8}" srcOrd="0" destOrd="0" parTransId="{946B6E7C-8A9B-4549-B9A4-771B53088503}" sibTransId="{9E0BC3A1-5025-4188-8124-E26A424C7450}"/>
    <dgm:cxn modelId="{12503456-2508-4500-917D-C3023DD28069}" srcId="{7D34037C-AB3C-404E-B63C-D531E3A7EF8B}" destId="{D7C69355-A325-4178-B708-2A7F81C5AFE5}" srcOrd="3" destOrd="0" parTransId="{CE269723-882B-4089-9F46-CDA667498D8C}" sibTransId="{19AFEC6B-6EB0-4DD8-96BF-68934061D611}"/>
    <dgm:cxn modelId="{6BF3127D-E120-488C-838C-FD31172B2F1A}" type="presOf" srcId="{D7C69355-A325-4178-B708-2A7F81C5AFE5}" destId="{A3E765E1-867B-4E1C-A6AB-1B9576360C9F}" srcOrd="0" destOrd="0" presId="urn:microsoft.com/office/officeart/2005/8/layout/radial4"/>
    <dgm:cxn modelId="{172DA713-A140-4440-B8E7-E59E70F68344}" type="presOf" srcId="{946B6E7C-8A9B-4549-B9A4-771B53088503}" destId="{5D093CD4-99CB-43B7-91FC-664E83B2DDB2}" srcOrd="0" destOrd="0" presId="urn:microsoft.com/office/officeart/2005/8/layout/radial4"/>
    <dgm:cxn modelId="{736CAF42-C635-4449-8124-3DD0A4C61E5F}" srcId="{7D34037C-AB3C-404E-B63C-D531E3A7EF8B}" destId="{B0780F96-06CA-4251-87E0-2E5A87C84882}" srcOrd="1" destOrd="0" parTransId="{73DE2AE0-8AA8-4BEC-A53E-FF3FFBADDA59}" sibTransId="{990B2EFA-60B2-4986-ADE1-213F140E13BF}"/>
    <dgm:cxn modelId="{8F6DC80C-6777-4A1C-BDC0-33BFFF2E4A04}" type="presOf" srcId="{B0780F96-06CA-4251-87E0-2E5A87C84882}" destId="{6DD91187-6A36-4156-9206-314667F7D660}" srcOrd="0" destOrd="0" presId="urn:microsoft.com/office/officeart/2005/8/layout/radial4"/>
    <dgm:cxn modelId="{18E6A3C8-9F7A-44C4-87A1-0962ECF94F36}" type="presOf" srcId="{CE269723-882B-4089-9F46-CDA667498D8C}" destId="{3CCD0C6B-E944-4BFB-AA61-7843C38841FE}" srcOrd="0" destOrd="0" presId="urn:microsoft.com/office/officeart/2005/8/layout/radial4"/>
    <dgm:cxn modelId="{BD030F62-F4D2-4803-ACAC-E3CA1D87E737}" srcId="{C5704E7F-AC34-4968-A7BC-A0061FE5BE5A}" destId="{7D34037C-AB3C-404E-B63C-D531E3A7EF8B}" srcOrd="0" destOrd="0" parTransId="{A03250D0-FF4C-436C-B18A-44BDA5BF6EA6}" sibTransId="{BF30D176-EF41-44FD-BBD9-B07DB3E62522}"/>
    <dgm:cxn modelId="{000F3539-AE9E-407B-BC98-8918502E29FB}" type="presOf" srcId="{BB530C79-F189-48FD-A775-D01250B2772A}" destId="{1FBA87B4-A73F-415E-97ED-B5C073D6D6A5}" srcOrd="0" destOrd="0" presId="urn:microsoft.com/office/officeart/2005/8/layout/radial4"/>
    <dgm:cxn modelId="{2C009577-2D57-4BED-8DFD-8CA2D0141734}" type="presOf" srcId="{73DE2AE0-8AA8-4BEC-A53E-FF3FFBADDA59}" destId="{D346B0D4-1E57-422D-9CA7-2A739EE86D67}" srcOrd="0" destOrd="0" presId="urn:microsoft.com/office/officeart/2005/8/layout/radial4"/>
    <dgm:cxn modelId="{15C34F17-02E1-4DCF-80E6-5AB97114246A}" type="presOf" srcId="{7D34037C-AB3C-404E-B63C-D531E3A7EF8B}" destId="{1B2B3171-A8F2-4498-BF79-27696B4F870D}" srcOrd="0" destOrd="0" presId="urn:microsoft.com/office/officeart/2005/8/layout/radial4"/>
    <dgm:cxn modelId="{DC502B87-2BD1-44C6-9912-A509FA875CF0}" type="presOf" srcId="{A4642DF5-7AF5-4C25-AFB5-D61E1FA4C206}" destId="{5643E4EF-5903-472A-B00B-10CC82EFD4BC}" srcOrd="0" destOrd="0" presId="urn:microsoft.com/office/officeart/2005/8/layout/radial4"/>
    <dgm:cxn modelId="{68FB27A6-D788-49AE-A0D7-CF05558FB9F3}" type="presParOf" srcId="{27FC5AC9-A610-4119-9DC8-BB62DD4A3194}" destId="{1B2B3171-A8F2-4498-BF79-27696B4F870D}" srcOrd="0" destOrd="0" presId="urn:microsoft.com/office/officeart/2005/8/layout/radial4"/>
    <dgm:cxn modelId="{85B74162-E026-4E09-8159-C280FB9311DC}" type="presParOf" srcId="{27FC5AC9-A610-4119-9DC8-BB62DD4A3194}" destId="{5D093CD4-99CB-43B7-91FC-664E83B2DDB2}" srcOrd="1" destOrd="0" presId="urn:microsoft.com/office/officeart/2005/8/layout/radial4"/>
    <dgm:cxn modelId="{FA416776-F854-43DD-B824-5F08A9F3CAB5}" type="presParOf" srcId="{27FC5AC9-A610-4119-9DC8-BB62DD4A3194}" destId="{F2E35060-4A8B-49E4-B9DF-02A49A6412F2}" srcOrd="2" destOrd="0" presId="urn:microsoft.com/office/officeart/2005/8/layout/radial4"/>
    <dgm:cxn modelId="{2D7EDA8A-ED5D-44A2-A621-0925EA157277}" type="presParOf" srcId="{27FC5AC9-A610-4119-9DC8-BB62DD4A3194}" destId="{D346B0D4-1E57-422D-9CA7-2A739EE86D67}" srcOrd="3" destOrd="0" presId="urn:microsoft.com/office/officeart/2005/8/layout/radial4"/>
    <dgm:cxn modelId="{64BE41B8-3E1D-4108-A936-8F2EC23FDD2A}" type="presParOf" srcId="{27FC5AC9-A610-4119-9DC8-BB62DD4A3194}" destId="{6DD91187-6A36-4156-9206-314667F7D660}" srcOrd="4" destOrd="0" presId="urn:microsoft.com/office/officeart/2005/8/layout/radial4"/>
    <dgm:cxn modelId="{1B63C152-EC8D-44B3-92E5-D998FAC0D321}" type="presParOf" srcId="{27FC5AC9-A610-4119-9DC8-BB62DD4A3194}" destId="{1FBA87B4-A73F-415E-97ED-B5C073D6D6A5}" srcOrd="5" destOrd="0" presId="urn:microsoft.com/office/officeart/2005/8/layout/radial4"/>
    <dgm:cxn modelId="{51B13A8A-26AD-47A1-9CFD-559079B6B267}" type="presParOf" srcId="{27FC5AC9-A610-4119-9DC8-BB62DD4A3194}" destId="{5643E4EF-5903-472A-B00B-10CC82EFD4BC}" srcOrd="6" destOrd="0" presId="urn:microsoft.com/office/officeart/2005/8/layout/radial4"/>
    <dgm:cxn modelId="{0598CB48-EE7C-4371-93B2-9E8666C4C0A3}" type="presParOf" srcId="{27FC5AC9-A610-4119-9DC8-BB62DD4A3194}" destId="{3CCD0C6B-E944-4BFB-AA61-7843C38841FE}" srcOrd="7" destOrd="0" presId="urn:microsoft.com/office/officeart/2005/8/layout/radial4"/>
    <dgm:cxn modelId="{F4364A8B-DCF4-4683-9264-B873E729A656}" type="presParOf" srcId="{27FC5AC9-A610-4119-9DC8-BB62DD4A3194}" destId="{A3E765E1-867B-4E1C-A6AB-1B9576360C9F}" srcOrd="8"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A7F07C-7CFC-4A4D-A722-7AB252B48ABC}" type="doc">
      <dgm:prSet loTypeId="urn:microsoft.com/office/officeart/2005/8/layout/arrow2" loCatId="process" qsTypeId="urn:microsoft.com/office/officeart/2005/8/quickstyle/3d3" qsCatId="3D" csTypeId="urn:microsoft.com/office/officeart/2005/8/colors/accent1_2" csCatId="accent1" phldr="1"/>
      <dgm:spPr/>
    </dgm:pt>
    <dgm:pt modelId="{9FF1F717-8FC9-49C7-B87B-CA971D5793B4}">
      <dgm:prSet phldrT="[Texto]"/>
      <dgm:spPr/>
      <dgm:t>
        <a:bodyPr/>
        <a:lstStyle/>
        <a:p>
          <a:r>
            <a:rPr lang="es-ES" dirty="0" smtClean="0"/>
            <a:t>Túbulos seminíferos, </a:t>
          </a:r>
          <a:r>
            <a:rPr lang="es-ES" i="1" dirty="0" smtClean="0"/>
            <a:t>rete </a:t>
          </a:r>
          <a:r>
            <a:rPr lang="es-ES" i="1" dirty="0" err="1" smtClean="0"/>
            <a:t>testi</a:t>
          </a:r>
          <a:r>
            <a:rPr lang="es-ES" i="1" dirty="0" smtClean="0"/>
            <a:t> </a:t>
          </a:r>
          <a:r>
            <a:rPr lang="es-ES" dirty="0" smtClean="0"/>
            <a:t>y conductos eferentes.</a:t>
          </a:r>
          <a:endParaRPr lang="es-MX" dirty="0"/>
        </a:p>
      </dgm:t>
    </dgm:pt>
    <dgm:pt modelId="{7C8C4800-0391-4E92-A9FD-1D2AB9D4C70D}" type="parTrans" cxnId="{4F4469F8-5841-4AA5-B851-2E707DB22A28}">
      <dgm:prSet/>
      <dgm:spPr/>
      <dgm:t>
        <a:bodyPr/>
        <a:lstStyle/>
        <a:p>
          <a:endParaRPr lang="es-MX"/>
        </a:p>
      </dgm:t>
    </dgm:pt>
    <dgm:pt modelId="{71F248BA-A695-4A1D-84B3-2D274F2D9630}" type="sibTrans" cxnId="{4F4469F8-5841-4AA5-B851-2E707DB22A28}">
      <dgm:prSet/>
      <dgm:spPr/>
      <dgm:t>
        <a:bodyPr/>
        <a:lstStyle/>
        <a:p>
          <a:endParaRPr lang="es-MX"/>
        </a:p>
      </dgm:t>
    </dgm:pt>
    <dgm:pt modelId="{A88623C9-4621-471B-AD5B-65C2063F2489}">
      <dgm:prSet phldrT="[Texto]"/>
      <dgm:spPr/>
      <dgm:t>
        <a:bodyPr/>
        <a:lstStyle/>
        <a:p>
          <a:r>
            <a:rPr lang="es-ES" dirty="0" smtClean="0"/>
            <a:t>Epidídimo, conductos deferentes</a:t>
          </a:r>
          <a:endParaRPr lang="es-MX" dirty="0"/>
        </a:p>
      </dgm:t>
    </dgm:pt>
    <dgm:pt modelId="{A37A1037-8402-4C08-BC0A-202B8A93EAB7}" type="parTrans" cxnId="{4B709624-153A-40CA-B835-CB3B44FD3609}">
      <dgm:prSet/>
      <dgm:spPr/>
      <dgm:t>
        <a:bodyPr/>
        <a:lstStyle/>
        <a:p>
          <a:endParaRPr lang="es-MX"/>
        </a:p>
      </dgm:t>
    </dgm:pt>
    <dgm:pt modelId="{BC96A67F-4F33-4C76-B2CD-16E4B5E52EE7}" type="sibTrans" cxnId="{4B709624-153A-40CA-B835-CB3B44FD3609}">
      <dgm:prSet/>
      <dgm:spPr/>
      <dgm:t>
        <a:bodyPr/>
        <a:lstStyle/>
        <a:p>
          <a:endParaRPr lang="es-MX"/>
        </a:p>
      </dgm:t>
    </dgm:pt>
    <dgm:pt modelId="{92FBE3AB-40D4-4A9C-BE52-74C46F6AADBB}">
      <dgm:prSet phldrT="[Texto]"/>
      <dgm:spPr/>
      <dgm:t>
        <a:bodyPr/>
        <a:lstStyle/>
        <a:p>
          <a:r>
            <a:rPr lang="es-ES" dirty="0" smtClean="0"/>
            <a:t>Uretra pélvica </a:t>
          </a:r>
        </a:p>
        <a:p>
          <a:r>
            <a:rPr lang="es-ES" dirty="0" smtClean="0"/>
            <a:t>y peniana</a:t>
          </a:r>
          <a:endParaRPr lang="es-MX" dirty="0"/>
        </a:p>
      </dgm:t>
    </dgm:pt>
    <dgm:pt modelId="{D5A47AD3-C79A-47A8-A4F3-EB2251B3B21C}" type="parTrans" cxnId="{98EB93D7-F29B-40A3-9B2B-1744019F275A}">
      <dgm:prSet/>
      <dgm:spPr/>
      <dgm:t>
        <a:bodyPr/>
        <a:lstStyle/>
        <a:p>
          <a:endParaRPr lang="es-MX"/>
        </a:p>
      </dgm:t>
    </dgm:pt>
    <dgm:pt modelId="{AFE25ED2-D346-46BF-B8BE-EEAD7565FDF0}" type="sibTrans" cxnId="{98EB93D7-F29B-40A3-9B2B-1744019F275A}">
      <dgm:prSet/>
      <dgm:spPr/>
      <dgm:t>
        <a:bodyPr/>
        <a:lstStyle/>
        <a:p>
          <a:endParaRPr lang="es-MX"/>
        </a:p>
      </dgm:t>
    </dgm:pt>
    <dgm:pt modelId="{694CB5AC-72E6-49DB-858A-953929DF7D72}">
      <dgm:prSet phldrT="[Texto]"/>
      <dgm:spPr/>
      <dgm:t>
        <a:bodyPr/>
        <a:lstStyle/>
        <a:p>
          <a:r>
            <a:rPr lang="es-ES" dirty="0" smtClean="0"/>
            <a:t>Vagina  o </a:t>
          </a:r>
        </a:p>
        <a:p>
          <a:r>
            <a:rPr lang="es-ES" dirty="0" smtClean="0"/>
            <a:t>Cuello uterino</a:t>
          </a:r>
          <a:endParaRPr lang="es-MX" dirty="0"/>
        </a:p>
      </dgm:t>
    </dgm:pt>
    <dgm:pt modelId="{86BAAA48-611E-44CC-8A18-BE73FCC5488C}" type="parTrans" cxnId="{5B396120-44EC-4ED6-BBD3-65D54EEFDBE0}">
      <dgm:prSet/>
      <dgm:spPr/>
      <dgm:t>
        <a:bodyPr/>
        <a:lstStyle/>
        <a:p>
          <a:endParaRPr lang="es-MX"/>
        </a:p>
      </dgm:t>
    </dgm:pt>
    <dgm:pt modelId="{7D17992D-92FF-433C-8927-CC686DF834B7}" type="sibTrans" cxnId="{5B396120-44EC-4ED6-BBD3-65D54EEFDBE0}">
      <dgm:prSet/>
      <dgm:spPr/>
      <dgm:t>
        <a:bodyPr/>
        <a:lstStyle/>
        <a:p>
          <a:endParaRPr lang="es-MX"/>
        </a:p>
      </dgm:t>
    </dgm:pt>
    <dgm:pt modelId="{41395BFA-5B85-44B6-983F-C13A42DF23EA}">
      <dgm:prSet phldrT="[Texto]"/>
      <dgm:spPr/>
      <dgm:t>
        <a:bodyPr/>
        <a:lstStyle/>
        <a:p>
          <a:r>
            <a:rPr lang="es-ES" dirty="0" smtClean="0"/>
            <a:t>Cuerpo-Cuernos uterinos</a:t>
          </a:r>
          <a:endParaRPr lang="es-MX" dirty="0"/>
        </a:p>
      </dgm:t>
    </dgm:pt>
    <dgm:pt modelId="{539C53B2-7429-4B72-AC6E-345A2902E759}" type="parTrans" cxnId="{9E81FB32-EAF0-441B-8932-8FE17B92AFE4}">
      <dgm:prSet/>
      <dgm:spPr/>
      <dgm:t>
        <a:bodyPr/>
        <a:lstStyle/>
        <a:p>
          <a:endParaRPr lang="es-MX"/>
        </a:p>
      </dgm:t>
    </dgm:pt>
    <dgm:pt modelId="{86DD1273-6928-4988-8096-F751F7933469}" type="sibTrans" cxnId="{9E81FB32-EAF0-441B-8932-8FE17B92AFE4}">
      <dgm:prSet/>
      <dgm:spPr/>
      <dgm:t>
        <a:bodyPr/>
        <a:lstStyle/>
        <a:p>
          <a:endParaRPr lang="es-MX"/>
        </a:p>
      </dgm:t>
    </dgm:pt>
    <dgm:pt modelId="{1162ED46-97F7-438A-A927-93DA0EAA3BC9}" type="pres">
      <dgm:prSet presAssocID="{FEA7F07C-7CFC-4A4D-A722-7AB252B48ABC}" presName="arrowDiagram" presStyleCnt="0">
        <dgm:presLayoutVars>
          <dgm:chMax val="5"/>
          <dgm:dir/>
          <dgm:resizeHandles val="exact"/>
        </dgm:presLayoutVars>
      </dgm:prSet>
      <dgm:spPr/>
    </dgm:pt>
    <dgm:pt modelId="{13AFBEDD-5336-49B4-81E4-76EF1961CB55}" type="pres">
      <dgm:prSet presAssocID="{FEA7F07C-7CFC-4A4D-A722-7AB252B48ABC}" presName="arrow" presStyleLbl="bgShp" presStyleIdx="0" presStyleCnt="1" custAng="20777435" custLinFactNeighborY="9125"/>
      <dgm:spPr/>
    </dgm:pt>
    <dgm:pt modelId="{088CDAD9-C2C6-4DF9-A25D-85ED172F87C1}" type="pres">
      <dgm:prSet presAssocID="{FEA7F07C-7CFC-4A4D-A722-7AB252B48ABC}" presName="arrowDiagram5" presStyleCnt="0"/>
      <dgm:spPr/>
    </dgm:pt>
    <dgm:pt modelId="{E87D5D94-9A7D-439F-A693-70EE30AFA6B6}" type="pres">
      <dgm:prSet presAssocID="{9FF1F717-8FC9-49C7-B87B-CA971D5793B4}" presName="bullet5a" presStyleLbl="node1" presStyleIdx="0" presStyleCnt="5"/>
      <dgm:spPr>
        <a:solidFill>
          <a:schemeClr val="tx2">
            <a:lumMod val="50000"/>
          </a:schemeClr>
        </a:solidFill>
      </dgm:spPr>
    </dgm:pt>
    <dgm:pt modelId="{D6E4BE7B-ED30-4228-96DA-D0B6A553BE56}" type="pres">
      <dgm:prSet presAssocID="{9FF1F717-8FC9-49C7-B87B-CA971D5793B4}" presName="textBox5a" presStyleLbl="revTx" presStyleIdx="0" presStyleCnt="5">
        <dgm:presLayoutVars>
          <dgm:bulletEnabled val="1"/>
        </dgm:presLayoutVars>
      </dgm:prSet>
      <dgm:spPr/>
      <dgm:t>
        <a:bodyPr/>
        <a:lstStyle/>
        <a:p>
          <a:endParaRPr lang="es-MX"/>
        </a:p>
      </dgm:t>
    </dgm:pt>
    <dgm:pt modelId="{7CCB1983-892C-4812-B4E1-6BB34114F095}" type="pres">
      <dgm:prSet presAssocID="{A88623C9-4621-471B-AD5B-65C2063F2489}" presName="bullet5b" presStyleLbl="node1" presStyleIdx="1" presStyleCnt="5"/>
      <dgm:spPr>
        <a:solidFill>
          <a:schemeClr val="tx2">
            <a:lumMod val="50000"/>
          </a:schemeClr>
        </a:solidFill>
      </dgm:spPr>
    </dgm:pt>
    <dgm:pt modelId="{B67DB947-BBDB-4CCE-B287-D9641A3B1C26}" type="pres">
      <dgm:prSet presAssocID="{A88623C9-4621-471B-AD5B-65C2063F2489}" presName="textBox5b" presStyleLbl="revTx" presStyleIdx="1" presStyleCnt="5">
        <dgm:presLayoutVars>
          <dgm:bulletEnabled val="1"/>
        </dgm:presLayoutVars>
      </dgm:prSet>
      <dgm:spPr/>
      <dgm:t>
        <a:bodyPr/>
        <a:lstStyle/>
        <a:p>
          <a:endParaRPr lang="es-MX"/>
        </a:p>
      </dgm:t>
    </dgm:pt>
    <dgm:pt modelId="{A945A227-C974-4A5E-B3D3-6A0FC6419E8C}" type="pres">
      <dgm:prSet presAssocID="{92FBE3AB-40D4-4A9C-BE52-74C46F6AADBB}" presName="bullet5c" presStyleLbl="node1" presStyleIdx="2" presStyleCnt="5"/>
      <dgm:spPr>
        <a:solidFill>
          <a:schemeClr val="tx2">
            <a:lumMod val="50000"/>
          </a:schemeClr>
        </a:solidFill>
      </dgm:spPr>
    </dgm:pt>
    <dgm:pt modelId="{462F50EF-C775-4163-BC12-7BD1E74ECE81}" type="pres">
      <dgm:prSet presAssocID="{92FBE3AB-40D4-4A9C-BE52-74C46F6AADBB}" presName="textBox5c" presStyleLbl="revTx" presStyleIdx="2" presStyleCnt="5" custLinFactNeighborX="12887">
        <dgm:presLayoutVars>
          <dgm:bulletEnabled val="1"/>
        </dgm:presLayoutVars>
      </dgm:prSet>
      <dgm:spPr/>
      <dgm:t>
        <a:bodyPr/>
        <a:lstStyle/>
        <a:p>
          <a:endParaRPr lang="es-MX"/>
        </a:p>
      </dgm:t>
    </dgm:pt>
    <dgm:pt modelId="{CB7DA4C1-1B64-48BB-B4A5-BE6FB08C366B}" type="pres">
      <dgm:prSet presAssocID="{694CB5AC-72E6-49DB-858A-953929DF7D72}" presName="bullet5d" presStyleLbl="node1" presStyleIdx="3" presStyleCnt="5"/>
      <dgm:spPr>
        <a:solidFill>
          <a:schemeClr val="tx2">
            <a:lumMod val="50000"/>
          </a:schemeClr>
        </a:solidFill>
      </dgm:spPr>
    </dgm:pt>
    <dgm:pt modelId="{31BCAF39-8FA8-4EAC-992A-7B2756CC8FAC}" type="pres">
      <dgm:prSet presAssocID="{694CB5AC-72E6-49DB-858A-953929DF7D72}" presName="textBox5d" presStyleLbl="revTx" presStyleIdx="3" presStyleCnt="5">
        <dgm:presLayoutVars>
          <dgm:bulletEnabled val="1"/>
        </dgm:presLayoutVars>
      </dgm:prSet>
      <dgm:spPr/>
      <dgm:t>
        <a:bodyPr/>
        <a:lstStyle/>
        <a:p>
          <a:endParaRPr lang="es-MX"/>
        </a:p>
      </dgm:t>
    </dgm:pt>
    <dgm:pt modelId="{8DAA37BF-5E11-4686-A21B-4C50381B4E14}" type="pres">
      <dgm:prSet presAssocID="{41395BFA-5B85-44B6-983F-C13A42DF23EA}" presName="bullet5e" presStyleLbl="node1" presStyleIdx="4" presStyleCnt="5" custScaleX="79305" custScaleY="80376"/>
      <dgm:spPr>
        <a:solidFill>
          <a:schemeClr val="tx2">
            <a:lumMod val="50000"/>
          </a:schemeClr>
        </a:solidFill>
      </dgm:spPr>
    </dgm:pt>
    <dgm:pt modelId="{3AFB39F9-DE2D-495F-90E4-E59B43DDBB6F}" type="pres">
      <dgm:prSet presAssocID="{41395BFA-5B85-44B6-983F-C13A42DF23EA}" presName="textBox5e" presStyleLbl="revTx" presStyleIdx="4" presStyleCnt="5">
        <dgm:presLayoutVars>
          <dgm:bulletEnabled val="1"/>
        </dgm:presLayoutVars>
      </dgm:prSet>
      <dgm:spPr/>
      <dgm:t>
        <a:bodyPr/>
        <a:lstStyle/>
        <a:p>
          <a:endParaRPr lang="es-MX"/>
        </a:p>
      </dgm:t>
    </dgm:pt>
  </dgm:ptLst>
  <dgm:cxnLst>
    <dgm:cxn modelId="{6B105B75-AAEA-48C8-813D-5125E64DD957}" type="presOf" srcId="{694CB5AC-72E6-49DB-858A-953929DF7D72}" destId="{31BCAF39-8FA8-4EAC-992A-7B2756CC8FAC}" srcOrd="0" destOrd="0" presId="urn:microsoft.com/office/officeart/2005/8/layout/arrow2"/>
    <dgm:cxn modelId="{9E81FB32-EAF0-441B-8932-8FE17B92AFE4}" srcId="{FEA7F07C-7CFC-4A4D-A722-7AB252B48ABC}" destId="{41395BFA-5B85-44B6-983F-C13A42DF23EA}" srcOrd="4" destOrd="0" parTransId="{539C53B2-7429-4B72-AC6E-345A2902E759}" sibTransId="{86DD1273-6928-4988-8096-F751F7933469}"/>
    <dgm:cxn modelId="{4CAEA44B-054A-488D-BED6-B3D4AD1A4818}" type="presOf" srcId="{41395BFA-5B85-44B6-983F-C13A42DF23EA}" destId="{3AFB39F9-DE2D-495F-90E4-E59B43DDBB6F}" srcOrd="0" destOrd="0" presId="urn:microsoft.com/office/officeart/2005/8/layout/arrow2"/>
    <dgm:cxn modelId="{E9660B9E-A615-42FC-8A50-B1D0E5FB289D}" type="presOf" srcId="{A88623C9-4621-471B-AD5B-65C2063F2489}" destId="{B67DB947-BBDB-4CCE-B287-D9641A3B1C26}" srcOrd="0" destOrd="0" presId="urn:microsoft.com/office/officeart/2005/8/layout/arrow2"/>
    <dgm:cxn modelId="{4B709624-153A-40CA-B835-CB3B44FD3609}" srcId="{FEA7F07C-7CFC-4A4D-A722-7AB252B48ABC}" destId="{A88623C9-4621-471B-AD5B-65C2063F2489}" srcOrd="1" destOrd="0" parTransId="{A37A1037-8402-4C08-BC0A-202B8A93EAB7}" sibTransId="{BC96A67F-4F33-4C76-B2CD-16E4B5E52EE7}"/>
    <dgm:cxn modelId="{E1CF81DB-38B5-4A99-9AD7-A50E5200BA44}" type="presOf" srcId="{FEA7F07C-7CFC-4A4D-A722-7AB252B48ABC}" destId="{1162ED46-97F7-438A-A927-93DA0EAA3BC9}" srcOrd="0" destOrd="0" presId="urn:microsoft.com/office/officeart/2005/8/layout/arrow2"/>
    <dgm:cxn modelId="{4F4469F8-5841-4AA5-B851-2E707DB22A28}" srcId="{FEA7F07C-7CFC-4A4D-A722-7AB252B48ABC}" destId="{9FF1F717-8FC9-49C7-B87B-CA971D5793B4}" srcOrd="0" destOrd="0" parTransId="{7C8C4800-0391-4E92-A9FD-1D2AB9D4C70D}" sibTransId="{71F248BA-A695-4A1D-84B3-2D274F2D9630}"/>
    <dgm:cxn modelId="{FDF0FB7F-4353-4C84-9B67-FFE5BCBD36BC}" type="presOf" srcId="{92FBE3AB-40D4-4A9C-BE52-74C46F6AADBB}" destId="{462F50EF-C775-4163-BC12-7BD1E74ECE81}" srcOrd="0" destOrd="0" presId="urn:microsoft.com/office/officeart/2005/8/layout/arrow2"/>
    <dgm:cxn modelId="{5B396120-44EC-4ED6-BBD3-65D54EEFDBE0}" srcId="{FEA7F07C-7CFC-4A4D-A722-7AB252B48ABC}" destId="{694CB5AC-72E6-49DB-858A-953929DF7D72}" srcOrd="3" destOrd="0" parTransId="{86BAAA48-611E-44CC-8A18-BE73FCC5488C}" sibTransId="{7D17992D-92FF-433C-8927-CC686DF834B7}"/>
    <dgm:cxn modelId="{98EB93D7-F29B-40A3-9B2B-1744019F275A}" srcId="{FEA7F07C-7CFC-4A4D-A722-7AB252B48ABC}" destId="{92FBE3AB-40D4-4A9C-BE52-74C46F6AADBB}" srcOrd="2" destOrd="0" parTransId="{D5A47AD3-C79A-47A8-A4F3-EB2251B3B21C}" sibTransId="{AFE25ED2-D346-46BF-B8BE-EEAD7565FDF0}"/>
    <dgm:cxn modelId="{8DF6000E-1951-4C66-9C43-779F66120A81}" type="presOf" srcId="{9FF1F717-8FC9-49C7-B87B-CA971D5793B4}" destId="{D6E4BE7B-ED30-4228-96DA-D0B6A553BE56}" srcOrd="0" destOrd="0" presId="urn:microsoft.com/office/officeart/2005/8/layout/arrow2"/>
    <dgm:cxn modelId="{9B2FE7BE-2B50-4C1B-95BC-51E72F4158C0}" type="presParOf" srcId="{1162ED46-97F7-438A-A927-93DA0EAA3BC9}" destId="{13AFBEDD-5336-49B4-81E4-76EF1961CB55}" srcOrd="0" destOrd="0" presId="urn:microsoft.com/office/officeart/2005/8/layout/arrow2"/>
    <dgm:cxn modelId="{6F963952-C648-4213-A778-5372E28063BE}" type="presParOf" srcId="{1162ED46-97F7-438A-A927-93DA0EAA3BC9}" destId="{088CDAD9-C2C6-4DF9-A25D-85ED172F87C1}" srcOrd="1" destOrd="0" presId="urn:microsoft.com/office/officeart/2005/8/layout/arrow2"/>
    <dgm:cxn modelId="{AAEA9368-9912-4E6D-AC08-8D5C1BA28FFA}" type="presParOf" srcId="{088CDAD9-C2C6-4DF9-A25D-85ED172F87C1}" destId="{E87D5D94-9A7D-439F-A693-70EE30AFA6B6}" srcOrd="0" destOrd="0" presId="urn:microsoft.com/office/officeart/2005/8/layout/arrow2"/>
    <dgm:cxn modelId="{0214B07C-FE16-4FAD-BCF1-2FF97B4A1592}" type="presParOf" srcId="{088CDAD9-C2C6-4DF9-A25D-85ED172F87C1}" destId="{D6E4BE7B-ED30-4228-96DA-D0B6A553BE56}" srcOrd="1" destOrd="0" presId="urn:microsoft.com/office/officeart/2005/8/layout/arrow2"/>
    <dgm:cxn modelId="{926FE7CE-88F7-4D02-83BA-2BE700EA3D44}" type="presParOf" srcId="{088CDAD9-C2C6-4DF9-A25D-85ED172F87C1}" destId="{7CCB1983-892C-4812-B4E1-6BB34114F095}" srcOrd="2" destOrd="0" presId="urn:microsoft.com/office/officeart/2005/8/layout/arrow2"/>
    <dgm:cxn modelId="{18AFF8C8-8420-4319-8052-CC8177EA056B}" type="presParOf" srcId="{088CDAD9-C2C6-4DF9-A25D-85ED172F87C1}" destId="{B67DB947-BBDB-4CCE-B287-D9641A3B1C26}" srcOrd="3" destOrd="0" presId="urn:microsoft.com/office/officeart/2005/8/layout/arrow2"/>
    <dgm:cxn modelId="{854BBC59-5D4B-4DB5-B367-7CC7C64276E7}" type="presParOf" srcId="{088CDAD9-C2C6-4DF9-A25D-85ED172F87C1}" destId="{A945A227-C974-4A5E-B3D3-6A0FC6419E8C}" srcOrd="4" destOrd="0" presId="urn:microsoft.com/office/officeart/2005/8/layout/arrow2"/>
    <dgm:cxn modelId="{5CEB0FE2-204E-4F3E-9D43-C1C85E4EABBE}" type="presParOf" srcId="{088CDAD9-C2C6-4DF9-A25D-85ED172F87C1}" destId="{462F50EF-C775-4163-BC12-7BD1E74ECE81}" srcOrd="5" destOrd="0" presId="urn:microsoft.com/office/officeart/2005/8/layout/arrow2"/>
    <dgm:cxn modelId="{CF1DDDE7-6A5A-449F-A46B-2495C4E6ACB3}" type="presParOf" srcId="{088CDAD9-C2C6-4DF9-A25D-85ED172F87C1}" destId="{CB7DA4C1-1B64-48BB-B4A5-BE6FB08C366B}" srcOrd="6" destOrd="0" presId="urn:microsoft.com/office/officeart/2005/8/layout/arrow2"/>
    <dgm:cxn modelId="{6819774F-A4F0-4852-BA56-22CC81804931}" type="presParOf" srcId="{088CDAD9-C2C6-4DF9-A25D-85ED172F87C1}" destId="{31BCAF39-8FA8-4EAC-992A-7B2756CC8FAC}" srcOrd="7" destOrd="0" presId="urn:microsoft.com/office/officeart/2005/8/layout/arrow2"/>
    <dgm:cxn modelId="{406FE5F8-DAED-4359-AC5D-33F6BC1EFCE5}" type="presParOf" srcId="{088CDAD9-C2C6-4DF9-A25D-85ED172F87C1}" destId="{8DAA37BF-5E11-4686-A21B-4C50381B4E14}" srcOrd="8" destOrd="0" presId="urn:microsoft.com/office/officeart/2005/8/layout/arrow2"/>
    <dgm:cxn modelId="{48CEAE84-0A6E-492F-A5F1-86BF2F89113D}" type="presParOf" srcId="{088CDAD9-C2C6-4DF9-A25D-85ED172F87C1}" destId="{3AFB39F9-DE2D-495F-90E4-E59B43DDBB6F}" srcOrd="9"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EA7F07C-7CFC-4A4D-A722-7AB252B48ABC}" type="doc">
      <dgm:prSet loTypeId="urn:microsoft.com/office/officeart/2005/8/layout/arrow2" loCatId="process" qsTypeId="urn:microsoft.com/office/officeart/2005/8/quickstyle/simple5" qsCatId="simple" csTypeId="urn:microsoft.com/office/officeart/2005/8/colors/accent2_1" csCatId="accent2" phldr="1"/>
      <dgm:spPr/>
    </dgm:pt>
    <dgm:pt modelId="{9FF1F717-8FC9-49C7-B87B-CA971D5793B4}">
      <dgm:prSet phldrT="[Texto]"/>
      <dgm:spPr/>
      <dgm:t>
        <a:bodyPr/>
        <a:lstStyle/>
        <a:p>
          <a:r>
            <a:rPr lang="es-ES" dirty="0" smtClean="0"/>
            <a:t>Ampolla</a:t>
          </a:r>
          <a:endParaRPr lang="es-MX" dirty="0"/>
        </a:p>
      </dgm:t>
    </dgm:pt>
    <dgm:pt modelId="{7C8C4800-0391-4E92-A9FD-1D2AB9D4C70D}" type="parTrans" cxnId="{4F4469F8-5841-4AA5-B851-2E707DB22A28}">
      <dgm:prSet/>
      <dgm:spPr/>
      <dgm:t>
        <a:bodyPr/>
        <a:lstStyle/>
        <a:p>
          <a:endParaRPr lang="es-MX"/>
        </a:p>
      </dgm:t>
    </dgm:pt>
    <dgm:pt modelId="{71F248BA-A695-4A1D-84B3-2D274F2D9630}" type="sibTrans" cxnId="{4F4469F8-5841-4AA5-B851-2E707DB22A28}">
      <dgm:prSet/>
      <dgm:spPr/>
      <dgm:t>
        <a:bodyPr/>
        <a:lstStyle/>
        <a:p>
          <a:endParaRPr lang="es-MX"/>
        </a:p>
      </dgm:t>
    </dgm:pt>
    <dgm:pt modelId="{15EA390A-DC3F-4B55-B21B-53E51DEA4863}">
      <dgm:prSet phldrT="[Texto]"/>
      <dgm:spPr/>
      <dgm:t>
        <a:bodyPr/>
        <a:lstStyle/>
        <a:p>
          <a:r>
            <a:rPr lang="es-ES" dirty="0" smtClean="0"/>
            <a:t>Infundíbulo</a:t>
          </a:r>
          <a:endParaRPr lang="es-MX" dirty="0"/>
        </a:p>
      </dgm:t>
    </dgm:pt>
    <dgm:pt modelId="{EF6677BD-AB40-45E4-876D-1345409A68B0}" type="parTrans" cxnId="{34758844-5F14-4E39-8C5D-B5063A523D46}">
      <dgm:prSet/>
      <dgm:spPr/>
      <dgm:t>
        <a:bodyPr/>
        <a:lstStyle/>
        <a:p>
          <a:endParaRPr lang="es-MX"/>
        </a:p>
      </dgm:t>
    </dgm:pt>
    <dgm:pt modelId="{5DCF64F8-1D61-4B97-B839-3DB64090ACF3}" type="sibTrans" cxnId="{34758844-5F14-4E39-8C5D-B5063A523D46}">
      <dgm:prSet/>
      <dgm:spPr/>
      <dgm:t>
        <a:bodyPr/>
        <a:lstStyle/>
        <a:p>
          <a:endParaRPr lang="es-MX"/>
        </a:p>
      </dgm:t>
    </dgm:pt>
    <dgm:pt modelId="{294660AC-048B-4990-88CB-6B93AF97100B}">
      <dgm:prSet phldrT="[Texto]"/>
      <dgm:spPr/>
      <dgm:t>
        <a:bodyPr/>
        <a:lstStyle/>
        <a:p>
          <a:r>
            <a:rPr lang="es-ES" dirty="0" smtClean="0"/>
            <a:t>Ovario</a:t>
          </a:r>
          <a:endParaRPr lang="es-MX" dirty="0"/>
        </a:p>
      </dgm:t>
    </dgm:pt>
    <dgm:pt modelId="{1460A881-1520-4A7B-917F-88F579EF0BB5}" type="parTrans" cxnId="{7EB73C45-FAE8-4ABB-8131-7938E9920D74}">
      <dgm:prSet/>
      <dgm:spPr/>
      <dgm:t>
        <a:bodyPr/>
        <a:lstStyle/>
        <a:p>
          <a:endParaRPr lang="es-MX"/>
        </a:p>
      </dgm:t>
    </dgm:pt>
    <dgm:pt modelId="{57563B03-DC38-4515-AE0A-D0C7BCC4417B}" type="sibTrans" cxnId="{7EB73C45-FAE8-4ABB-8131-7938E9920D74}">
      <dgm:prSet/>
      <dgm:spPr/>
      <dgm:t>
        <a:bodyPr/>
        <a:lstStyle/>
        <a:p>
          <a:endParaRPr lang="es-MX"/>
        </a:p>
      </dgm:t>
    </dgm:pt>
    <dgm:pt modelId="{E0B5A249-99AD-4198-8E97-D274EE057814}">
      <dgm:prSet phldrT="[Texto]"/>
      <dgm:spPr/>
      <dgm:t>
        <a:bodyPr/>
        <a:lstStyle/>
        <a:p>
          <a:r>
            <a:rPr lang="es-ES" dirty="0" err="1" smtClean="0"/>
            <a:t>Itsmo</a:t>
          </a:r>
          <a:endParaRPr lang="es-MX" dirty="0"/>
        </a:p>
      </dgm:t>
    </dgm:pt>
    <dgm:pt modelId="{DBAAE47F-2C59-4872-96FB-DFE2055892D9}" type="parTrans" cxnId="{57CA35F3-D085-42C6-8B57-1009FEDDE110}">
      <dgm:prSet/>
      <dgm:spPr/>
      <dgm:t>
        <a:bodyPr/>
        <a:lstStyle/>
        <a:p>
          <a:endParaRPr lang="es-MX"/>
        </a:p>
      </dgm:t>
    </dgm:pt>
    <dgm:pt modelId="{E1FE5CE8-D632-4135-BA56-C574E4B86333}" type="sibTrans" cxnId="{57CA35F3-D085-42C6-8B57-1009FEDDE110}">
      <dgm:prSet/>
      <dgm:spPr/>
      <dgm:t>
        <a:bodyPr/>
        <a:lstStyle/>
        <a:p>
          <a:endParaRPr lang="es-MX"/>
        </a:p>
      </dgm:t>
    </dgm:pt>
    <dgm:pt modelId="{1162ED46-97F7-438A-A927-93DA0EAA3BC9}" type="pres">
      <dgm:prSet presAssocID="{FEA7F07C-7CFC-4A4D-A722-7AB252B48ABC}" presName="arrowDiagram" presStyleCnt="0">
        <dgm:presLayoutVars>
          <dgm:chMax val="5"/>
          <dgm:dir/>
          <dgm:resizeHandles val="exact"/>
        </dgm:presLayoutVars>
      </dgm:prSet>
      <dgm:spPr/>
    </dgm:pt>
    <dgm:pt modelId="{13AFBEDD-5336-49B4-81E4-76EF1961CB55}" type="pres">
      <dgm:prSet presAssocID="{FEA7F07C-7CFC-4A4D-A722-7AB252B48ABC}" presName="arrow" presStyleLbl="bgShp" presStyleIdx="0" presStyleCnt="1" custAng="9910833" custLinFactNeighborY="-35818"/>
      <dgm:spPr/>
    </dgm:pt>
    <dgm:pt modelId="{0688D9E1-B646-46CE-A112-B42A5FCCF865}" type="pres">
      <dgm:prSet presAssocID="{FEA7F07C-7CFC-4A4D-A722-7AB252B48ABC}" presName="arrowDiagram4" presStyleCnt="0"/>
      <dgm:spPr/>
    </dgm:pt>
    <dgm:pt modelId="{16446CD6-A8CA-4A5A-9095-8959A6A3C289}" type="pres">
      <dgm:prSet presAssocID="{E0B5A249-99AD-4198-8E97-D274EE057814}" presName="bullet4a" presStyleLbl="node1" presStyleIdx="0" presStyleCnt="4" custScaleX="214059" custScaleY="253331"/>
      <dgm:spPr>
        <a:solidFill>
          <a:srgbClr val="FF0000"/>
        </a:solidFill>
      </dgm:spPr>
    </dgm:pt>
    <dgm:pt modelId="{F96A6795-50DB-484D-98BA-48ACF12678D3}" type="pres">
      <dgm:prSet presAssocID="{E0B5A249-99AD-4198-8E97-D274EE057814}" presName="textBox4a" presStyleLbl="revTx" presStyleIdx="0" presStyleCnt="4" custLinFactNeighborY="22627">
        <dgm:presLayoutVars>
          <dgm:bulletEnabled val="1"/>
        </dgm:presLayoutVars>
      </dgm:prSet>
      <dgm:spPr/>
      <dgm:t>
        <a:bodyPr/>
        <a:lstStyle/>
        <a:p>
          <a:endParaRPr lang="es-MX"/>
        </a:p>
      </dgm:t>
    </dgm:pt>
    <dgm:pt modelId="{17646C8C-1CA9-4258-9FE1-CF3850CE26A3}" type="pres">
      <dgm:prSet presAssocID="{9FF1F717-8FC9-49C7-B87B-CA971D5793B4}" presName="bullet4b" presStyleLbl="node1" presStyleIdx="1" presStyleCnt="4" custScaleX="154988" custScaleY="154092"/>
      <dgm:spPr>
        <a:solidFill>
          <a:srgbClr val="FF0000"/>
        </a:solidFill>
      </dgm:spPr>
    </dgm:pt>
    <dgm:pt modelId="{36E80B7B-3C37-4D96-A9F7-5147BF1D9B23}" type="pres">
      <dgm:prSet presAssocID="{9FF1F717-8FC9-49C7-B87B-CA971D5793B4}" presName="textBox4b" presStyleLbl="revTx" presStyleIdx="1" presStyleCnt="4">
        <dgm:presLayoutVars>
          <dgm:bulletEnabled val="1"/>
        </dgm:presLayoutVars>
      </dgm:prSet>
      <dgm:spPr/>
      <dgm:t>
        <a:bodyPr/>
        <a:lstStyle/>
        <a:p>
          <a:endParaRPr lang="es-MX"/>
        </a:p>
      </dgm:t>
    </dgm:pt>
    <dgm:pt modelId="{DD5489D3-EBCA-4D1B-AC8C-6A68AD740292}" type="pres">
      <dgm:prSet presAssocID="{15EA390A-DC3F-4B55-B21B-53E51DEA4863}" presName="bullet4c" presStyleLbl="node1" presStyleIdx="2" presStyleCnt="4"/>
      <dgm:spPr>
        <a:solidFill>
          <a:srgbClr val="FF0000"/>
        </a:solidFill>
      </dgm:spPr>
    </dgm:pt>
    <dgm:pt modelId="{A1C3B918-13F0-42EA-9258-D622E24B52B7}" type="pres">
      <dgm:prSet presAssocID="{15EA390A-DC3F-4B55-B21B-53E51DEA4863}" presName="textBox4c" presStyleLbl="revTx" presStyleIdx="2" presStyleCnt="4">
        <dgm:presLayoutVars>
          <dgm:bulletEnabled val="1"/>
        </dgm:presLayoutVars>
      </dgm:prSet>
      <dgm:spPr/>
      <dgm:t>
        <a:bodyPr/>
        <a:lstStyle/>
        <a:p>
          <a:endParaRPr lang="es-MX"/>
        </a:p>
      </dgm:t>
    </dgm:pt>
    <dgm:pt modelId="{988C27B5-E380-465C-9882-C97BF0228B41}" type="pres">
      <dgm:prSet presAssocID="{294660AC-048B-4990-88CB-6B93AF97100B}" presName="bullet4d" presStyleLbl="node1" presStyleIdx="3" presStyleCnt="4"/>
      <dgm:spPr>
        <a:solidFill>
          <a:srgbClr val="FF0000"/>
        </a:solidFill>
      </dgm:spPr>
    </dgm:pt>
    <dgm:pt modelId="{1D1A99A8-4620-4A07-B13B-38A668FC87F4}" type="pres">
      <dgm:prSet presAssocID="{294660AC-048B-4990-88CB-6B93AF97100B}" presName="textBox4d" presStyleLbl="revTx" presStyleIdx="3" presStyleCnt="4">
        <dgm:presLayoutVars>
          <dgm:bulletEnabled val="1"/>
        </dgm:presLayoutVars>
      </dgm:prSet>
      <dgm:spPr/>
      <dgm:t>
        <a:bodyPr/>
        <a:lstStyle/>
        <a:p>
          <a:endParaRPr lang="es-MX"/>
        </a:p>
      </dgm:t>
    </dgm:pt>
  </dgm:ptLst>
  <dgm:cxnLst>
    <dgm:cxn modelId="{57CA35F3-D085-42C6-8B57-1009FEDDE110}" srcId="{FEA7F07C-7CFC-4A4D-A722-7AB252B48ABC}" destId="{E0B5A249-99AD-4198-8E97-D274EE057814}" srcOrd="0" destOrd="0" parTransId="{DBAAE47F-2C59-4872-96FB-DFE2055892D9}" sibTransId="{E1FE5CE8-D632-4135-BA56-C574E4B86333}"/>
    <dgm:cxn modelId="{29F96330-0E66-492F-80CC-4C177828BC4A}" type="presOf" srcId="{FEA7F07C-7CFC-4A4D-A722-7AB252B48ABC}" destId="{1162ED46-97F7-438A-A927-93DA0EAA3BC9}" srcOrd="0" destOrd="0" presId="urn:microsoft.com/office/officeart/2005/8/layout/arrow2"/>
    <dgm:cxn modelId="{4F4469F8-5841-4AA5-B851-2E707DB22A28}" srcId="{FEA7F07C-7CFC-4A4D-A722-7AB252B48ABC}" destId="{9FF1F717-8FC9-49C7-B87B-CA971D5793B4}" srcOrd="1" destOrd="0" parTransId="{7C8C4800-0391-4E92-A9FD-1D2AB9D4C70D}" sibTransId="{71F248BA-A695-4A1D-84B3-2D274F2D9630}"/>
    <dgm:cxn modelId="{48F276FB-9C6A-4C2F-85F8-5320451FE37D}" type="presOf" srcId="{E0B5A249-99AD-4198-8E97-D274EE057814}" destId="{F96A6795-50DB-484D-98BA-48ACF12678D3}" srcOrd="0" destOrd="0" presId="urn:microsoft.com/office/officeart/2005/8/layout/arrow2"/>
    <dgm:cxn modelId="{34758844-5F14-4E39-8C5D-B5063A523D46}" srcId="{FEA7F07C-7CFC-4A4D-A722-7AB252B48ABC}" destId="{15EA390A-DC3F-4B55-B21B-53E51DEA4863}" srcOrd="2" destOrd="0" parTransId="{EF6677BD-AB40-45E4-876D-1345409A68B0}" sibTransId="{5DCF64F8-1D61-4B97-B839-3DB64090ACF3}"/>
    <dgm:cxn modelId="{1B378B4A-A138-42E2-A5B7-244EB17DE271}" type="presOf" srcId="{15EA390A-DC3F-4B55-B21B-53E51DEA4863}" destId="{A1C3B918-13F0-42EA-9258-D622E24B52B7}" srcOrd="0" destOrd="0" presId="urn:microsoft.com/office/officeart/2005/8/layout/arrow2"/>
    <dgm:cxn modelId="{564FDAA8-A07F-418F-945F-97A4E515F9AE}" type="presOf" srcId="{9FF1F717-8FC9-49C7-B87B-CA971D5793B4}" destId="{36E80B7B-3C37-4D96-A9F7-5147BF1D9B23}" srcOrd="0" destOrd="0" presId="urn:microsoft.com/office/officeart/2005/8/layout/arrow2"/>
    <dgm:cxn modelId="{2620722D-41F8-44BB-92B8-74A4784A156D}" type="presOf" srcId="{294660AC-048B-4990-88CB-6B93AF97100B}" destId="{1D1A99A8-4620-4A07-B13B-38A668FC87F4}" srcOrd="0" destOrd="0" presId="urn:microsoft.com/office/officeart/2005/8/layout/arrow2"/>
    <dgm:cxn modelId="{7EB73C45-FAE8-4ABB-8131-7938E9920D74}" srcId="{FEA7F07C-7CFC-4A4D-A722-7AB252B48ABC}" destId="{294660AC-048B-4990-88CB-6B93AF97100B}" srcOrd="3" destOrd="0" parTransId="{1460A881-1520-4A7B-917F-88F579EF0BB5}" sibTransId="{57563B03-DC38-4515-AE0A-D0C7BCC4417B}"/>
    <dgm:cxn modelId="{78F7AF86-8F3E-4943-BC0D-FF26AFA1CE27}" type="presParOf" srcId="{1162ED46-97F7-438A-A927-93DA0EAA3BC9}" destId="{13AFBEDD-5336-49B4-81E4-76EF1961CB55}" srcOrd="0" destOrd="0" presId="urn:microsoft.com/office/officeart/2005/8/layout/arrow2"/>
    <dgm:cxn modelId="{B632ABEB-70FD-4F5A-96DE-FA90E2DE6E21}" type="presParOf" srcId="{1162ED46-97F7-438A-A927-93DA0EAA3BC9}" destId="{0688D9E1-B646-46CE-A112-B42A5FCCF865}" srcOrd="1" destOrd="0" presId="urn:microsoft.com/office/officeart/2005/8/layout/arrow2"/>
    <dgm:cxn modelId="{0C15D5EE-20FE-454F-89F6-3CFBA2E30CFB}" type="presParOf" srcId="{0688D9E1-B646-46CE-A112-B42A5FCCF865}" destId="{16446CD6-A8CA-4A5A-9095-8959A6A3C289}" srcOrd="0" destOrd="0" presId="urn:microsoft.com/office/officeart/2005/8/layout/arrow2"/>
    <dgm:cxn modelId="{CDB50DEF-94FC-40D3-B6B3-852748F5F6AC}" type="presParOf" srcId="{0688D9E1-B646-46CE-A112-B42A5FCCF865}" destId="{F96A6795-50DB-484D-98BA-48ACF12678D3}" srcOrd="1" destOrd="0" presId="urn:microsoft.com/office/officeart/2005/8/layout/arrow2"/>
    <dgm:cxn modelId="{B6D7CBE1-E5EC-4959-873E-C81F705C435B}" type="presParOf" srcId="{0688D9E1-B646-46CE-A112-B42A5FCCF865}" destId="{17646C8C-1CA9-4258-9FE1-CF3850CE26A3}" srcOrd="2" destOrd="0" presId="urn:microsoft.com/office/officeart/2005/8/layout/arrow2"/>
    <dgm:cxn modelId="{C299966A-6B2A-4BC8-B69B-B62FB013EB05}" type="presParOf" srcId="{0688D9E1-B646-46CE-A112-B42A5FCCF865}" destId="{36E80B7B-3C37-4D96-A9F7-5147BF1D9B23}" srcOrd="3" destOrd="0" presId="urn:microsoft.com/office/officeart/2005/8/layout/arrow2"/>
    <dgm:cxn modelId="{44EC5D6A-6FA0-456C-A0F9-0C9B9DD9A3C2}" type="presParOf" srcId="{0688D9E1-B646-46CE-A112-B42A5FCCF865}" destId="{DD5489D3-EBCA-4D1B-AC8C-6A68AD740292}" srcOrd="4" destOrd="0" presId="urn:microsoft.com/office/officeart/2005/8/layout/arrow2"/>
    <dgm:cxn modelId="{6966032E-B63A-4660-9F0D-7CA95ED0AF5D}" type="presParOf" srcId="{0688D9E1-B646-46CE-A112-B42A5FCCF865}" destId="{A1C3B918-13F0-42EA-9258-D622E24B52B7}" srcOrd="5" destOrd="0" presId="urn:microsoft.com/office/officeart/2005/8/layout/arrow2"/>
    <dgm:cxn modelId="{7E35EAB9-C5D8-4482-8BE8-D875E319AC6B}" type="presParOf" srcId="{0688D9E1-B646-46CE-A112-B42A5FCCF865}" destId="{988C27B5-E380-465C-9882-C97BF0228B41}" srcOrd="6" destOrd="0" presId="urn:microsoft.com/office/officeart/2005/8/layout/arrow2"/>
    <dgm:cxn modelId="{240378B0-9D9C-4E96-802A-B8FBCA46A5E7}" type="presParOf" srcId="{0688D9E1-B646-46CE-A112-B42A5FCCF865}" destId="{1D1A99A8-4620-4A07-B13B-38A668FC87F4}" srcOrd="7" destOrd="0" presId="urn:microsoft.com/office/officeart/2005/8/layout/arrow2"/>
  </dgm:cxnLst>
  <dgm:bg>
    <a:noFill/>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2B3171-A8F2-4498-BF79-27696B4F870D}">
      <dsp:nvSpPr>
        <dsp:cNvPr id="0" name=""/>
        <dsp:cNvSpPr/>
      </dsp:nvSpPr>
      <dsp:spPr>
        <a:xfrm>
          <a:off x="3096455" y="3190366"/>
          <a:ext cx="2218149" cy="2218149"/>
        </a:xfrm>
        <a:prstGeom prst="ellipse">
          <a:avLst/>
        </a:prstGeom>
        <a:solidFill>
          <a:schemeClr val="accent6">
            <a:lumMod val="60000"/>
            <a:lumOff val="4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s-MX" sz="2600" b="1" kern="1200" dirty="0" smtClean="0">
              <a:solidFill>
                <a:srgbClr val="0000FF"/>
              </a:solidFill>
            </a:rPr>
            <a:t>Conducto Eyaculador</a:t>
          </a:r>
          <a:endParaRPr lang="es-MX" sz="2600" b="1" kern="1200" dirty="0">
            <a:solidFill>
              <a:srgbClr val="0000FF"/>
            </a:solidFill>
          </a:endParaRPr>
        </a:p>
      </dsp:txBody>
      <dsp:txXfrm>
        <a:off x="3421295" y="3515206"/>
        <a:ext cx="1568469" cy="1568469"/>
      </dsp:txXfrm>
    </dsp:sp>
    <dsp:sp modelId="{5D093CD4-99CB-43B7-91FC-664E83B2DDB2}">
      <dsp:nvSpPr>
        <dsp:cNvPr id="0" name=""/>
        <dsp:cNvSpPr/>
      </dsp:nvSpPr>
      <dsp:spPr>
        <a:xfrm rot="11033108">
          <a:off x="1283744" y="3967855"/>
          <a:ext cx="1653666" cy="632172"/>
        </a:xfrm>
        <a:prstGeom prst="leftArrow">
          <a:avLst>
            <a:gd name="adj1" fmla="val 60000"/>
            <a:gd name="adj2" fmla="val 50000"/>
          </a:avLst>
        </a:prstGeom>
        <a:solidFill>
          <a:schemeClr val="accent2">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2E35060-4A8B-49E4-B9DF-02A49A6412F2}">
      <dsp:nvSpPr>
        <dsp:cNvPr id="0" name=""/>
        <dsp:cNvSpPr/>
      </dsp:nvSpPr>
      <dsp:spPr>
        <a:xfrm>
          <a:off x="299492" y="3479428"/>
          <a:ext cx="2107242" cy="1252595"/>
        </a:xfrm>
        <a:prstGeom prst="roundRect">
          <a:avLst>
            <a:gd name="adj" fmla="val 10000"/>
          </a:avLst>
        </a:prstGeom>
        <a:solidFill>
          <a:srgbClr val="FF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s-ES" sz="2000" kern="1200" dirty="0" smtClean="0"/>
            <a:t>Próstata</a:t>
          </a:r>
          <a:endParaRPr lang="es-MX" sz="2000" kern="1200" dirty="0"/>
        </a:p>
      </dsp:txBody>
      <dsp:txXfrm>
        <a:off x="336179" y="3516115"/>
        <a:ext cx="2033868" cy="1179221"/>
      </dsp:txXfrm>
    </dsp:sp>
    <dsp:sp modelId="{D346B0D4-1E57-422D-9CA7-2A739EE86D67}">
      <dsp:nvSpPr>
        <dsp:cNvPr id="0" name=""/>
        <dsp:cNvSpPr/>
      </dsp:nvSpPr>
      <dsp:spPr>
        <a:xfrm rot="13524577">
          <a:off x="2087498" y="2599122"/>
          <a:ext cx="1492916" cy="632172"/>
        </a:xfrm>
        <a:prstGeom prst="leftArrow">
          <a:avLst>
            <a:gd name="adj1" fmla="val 60000"/>
            <a:gd name="adj2" fmla="val 50000"/>
          </a:avLst>
        </a:prstGeom>
        <a:solidFill>
          <a:schemeClr val="accent2">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DD91187-6A36-4156-9206-314667F7D660}">
      <dsp:nvSpPr>
        <dsp:cNvPr id="0" name=""/>
        <dsp:cNvSpPr/>
      </dsp:nvSpPr>
      <dsp:spPr>
        <a:xfrm>
          <a:off x="1264224" y="1896323"/>
          <a:ext cx="2107242" cy="976496"/>
        </a:xfrm>
        <a:prstGeom prst="roundRect">
          <a:avLst>
            <a:gd name="adj" fmla="val 10000"/>
          </a:avLst>
        </a:prstGeom>
        <a:solidFill>
          <a:srgbClr val="00B0F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s-ES" sz="2000" kern="1200" dirty="0" smtClean="0"/>
            <a:t>Glándula vesicular o Vesícula seminal</a:t>
          </a:r>
          <a:endParaRPr lang="es-MX" sz="2000" kern="1200" dirty="0"/>
        </a:p>
      </dsp:txBody>
      <dsp:txXfrm>
        <a:off x="1292825" y="1924924"/>
        <a:ext cx="2050040" cy="919294"/>
      </dsp:txXfrm>
    </dsp:sp>
    <dsp:sp modelId="{1FBA87B4-A73F-415E-97ED-B5C073D6D6A5}">
      <dsp:nvSpPr>
        <dsp:cNvPr id="0" name=""/>
        <dsp:cNvSpPr/>
      </dsp:nvSpPr>
      <dsp:spPr>
        <a:xfrm rot="17602287">
          <a:off x="4116048" y="1991411"/>
          <a:ext cx="1900588" cy="632172"/>
        </a:xfrm>
        <a:prstGeom prst="leftArrow">
          <a:avLst>
            <a:gd name="adj1" fmla="val 60000"/>
            <a:gd name="adj2" fmla="val 50000"/>
          </a:avLst>
        </a:prstGeom>
        <a:solidFill>
          <a:schemeClr val="accent2">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643E4EF-5903-472A-B00B-10CC82EFD4BC}">
      <dsp:nvSpPr>
        <dsp:cNvPr id="0" name=""/>
        <dsp:cNvSpPr/>
      </dsp:nvSpPr>
      <dsp:spPr>
        <a:xfrm>
          <a:off x="4389694" y="592275"/>
          <a:ext cx="2107242" cy="1685793"/>
        </a:xfrm>
        <a:prstGeom prst="roundRect">
          <a:avLst>
            <a:gd name="adj" fmla="val 10000"/>
          </a:avLst>
        </a:prstGeom>
        <a:solidFill>
          <a:srgbClr val="92D05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s-ES" sz="2000" kern="1200" dirty="0" smtClean="0"/>
            <a:t>Glándula de </a:t>
          </a:r>
          <a:r>
            <a:rPr lang="es-ES" sz="2000" kern="1200" dirty="0" err="1" smtClean="0"/>
            <a:t>Cowper</a:t>
          </a:r>
          <a:endParaRPr lang="es-ES" sz="2000" kern="1200" dirty="0" smtClean="0"/>
        </a:p>
        <a:p>
          <a:pPr lvl="0" algn="ctr" defTabSz="889000">
            <a:lnSpc>
              <a:spcPct val="90000"/>
            </a:lnSpc>
            <a:spcBef>
              <a:spcPct val="0"/>
            </a:spcBef>
            <a:spcAft>
              <a:spcPct val="35000"/>
            </a:spcAft>
          </a:pPr>
          <a:r>
            <a:rPr lang="es-ES" sz="2000" kern="1200" dirty="0" smtClean="0"/>
            <a:t>o Bulbouretrales</a:t>
          </a:r>
          <a:endParaRPr lang="es-MX" sz="2000" kern="1200" dirty="0"/>
        </a:p>
      </dsp:txBody>
      <dsp:txXfrm>
        <a:off x="4439069" y="641650"/>
        <a:ext cx="2008492" cy="1587043"/>
      </dsp:txXfrm>
    </dsp:sp>
    <dsp:sp modelId="{3CCD0C6B-E944-4BFB-AA61-7843C38841FE}">
      <dsp:nvSpPr>
        <dsp:cNvPr id="0" name=""/>
        <dsp:cNvSpPr/>
      </dsp:nvSpPr>
      <dsp:spPr>
        <a:xfrm rot="20671605">
          <a:off x="5336688" y="3411123"/>
          <a:ext cx="1849260" cy="632172"/>
        </a:xfrm>
        <a:prstGeom prst="leftArrow">
          <a:avLst>
            <a:gd name="adj1" fmla="val 60000"/>
            <a:gd name="adj2" fmla="val 50000"/>
          </a:avLst>
        </a:prstGeom>
        <a:solidFill>
          <a:schemeClr val="accent2">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3E765E1-867B-4E1C-A6AB-1B9576360C9F}">
      <dsp:nvSpPr>
        <dsp:cNvPr id="0" name=""/>
        <dsp:cNvSpPr/>
      </dsp:nvSpPr>
      <dsp:spPr>
        <a:xfrm>
          <a:off x="6106747" y="2638580"/>
          <a:ext cx="2107242" cy="1685793"/>
        </a:xfrm>
        <a:prstGeom prst="roundRect">
          <a:avLst>
            <a:gd name="adj" fmla="val 10000"/>
          </a:avLst>
        </a:prstGeom>
        <a:solidFill>
          <a:srgbClr val="33CCF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s-MX" sz="2000" kern="1200" dirty="0" smtClean="0"/>
            <a:t>Glándulas Uretrales o </a:t>
          </a:r>
          <a:r>
            <a:rPr lang="es-MX" sz="2000" kern="1200" dirty="0" err="1" smtClean="0"/>
            <a:t>Littré</a:t>
          </a:r>
          <a:endParaRPr lang="es-MX" sz="2000" kern="1200" dirty="0"/>
        </a:p>
      </dsp:txBody>
      <dsp:txXfrm>
        <a:off x="6156122" y="2687955"/>
        <a:ext cx="2008492" cy="15870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AFBEDD-5336-49B4-81E4-76EF1961CB55}">
      <dsp:nvSpPr>
        <dsp:cNvPr id="0" name=""/>
        <dsp:cNvSpPr/>
      </dsp:nvSpPr>
      <dsp:spPr>
        <a:xfrm rot="20777435">
          <a:off x="0" y="1262576"/>
          <a:ext cx="5929354" cy="3705846"/>
        </a:xfrm>
        <a:prstGeom prst="swooshArrow">
          <a:avLst>
            <a:gd name="adj1" fmla="val 25000"/>
            <a:gd name="adj2" fmla="val 25000"/>
          </a:avLst>
        </a:prstGeom>
        <a:solidFill>
          <a:schemeClr val="accent1">
            <a:tint val="4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E87D5D94-9A7D-439F-A693-70EE30AFA6B6}">
      <dsp:nvSpPr>
        <dsp:cNvPr id="0" name=""/>
        <dsp:cNvSpPr/>
      </dsp:nvSpPr>
      <dsp:spPr>
        <a:xfrm>
          <a:off x="584041" y="3680085"/>
          <a:ext cx="136375" cy="136375"/>
        </a:xfrm>
        <a:prstGeom prst="ellipse">
          <a:avLst/>
        </a:prstGeom>
        <a:solidFill>
          <a:schemeClr val="tx2">
            <a:lumMod val="5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6E4BE7B-ED30-4228-96DA-D0B6A553BE56}">
      <dsp:nvSpPr>
        <dsp:cNvPr id="0" name=""/>
        <dsp:cNvSpPr/>
      </dsp:nvSpPr>
      <dsp:spPr>
        <a:xfrm>
          <a:off x="652228" y="3748273"/>
          <a:ext cx="776745" cy="881991"/>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72262" tIns="0" rIns="0" bIns="0" numCol="1" spcCol="1270" anchor="t" anchorCtr="0">
          <a:noAutofit/>
        </a:bodyPr>
        <a:lstStyle/>
        <a:p>
          <a:pPr lvl="0" algn="l" defTabSz="488950">
            <a:lnSpc>
              <a:spcPct val="90000"/>
            </a:lnSpc>
            <a:spcBef>
              <a:spcPct val="0"/>
            </a:spcBef>
            <a:spcAft>
              <a:spcPct val="35000"/>
            </a:spcAft>
          </a:pPr>
          <a:r>
            <a:rPr lang="es-ES" sz="1100" kern="1200" dirty="0" smtClean="0"/>
            <a:t>Túbulos seminíferos, </a:t>
          </a:r>
          <a:r>
            <a:rPr lang="es-ES" sz="1100" i="1" kern="1200" dirty="0" smtClean="0"/>
            <a:t>rete </a:t>
          </a:r>
          <a:r>
            <a:rPr lang="es-ES" sz="1100" i="1" kern="1200" dirty="0" err="1" smtClean="0"/>
            <a:t>testi</a:t>
          </a:r>
          <a:r>
            <a:rPr lang="es-ES" sz="1100" i="1" kern="1200" dirty="0" smtClean="0"/>
            <a:t> </a:t>
          </a:r>
          <a:r>
            <a:rPr lang="es-ES" sz="1100" kern="1200" dirty="0" smtClean="0"/>
            <a:t>y conductos eferentes.</a:t>
          </a:r>
          <a:endParaRPr lang="es-MX" sz="1100" kern="1200" dirty="0"/>
        </a:p>
      </dsp:txBody>
      <dsp:txXfrm>
        <a:off x="652228" y="3748273"/>
        <a:ext cx="776745" cy="881991"/>
      </dsp:txXfrm>
    </dsp:sp>
    <dsp:sp modelId="{7CCB1983-892C-4812-B4E1-6BB34114F095}">
      <dsp:nvSpPr>
        <dsp:cNvPr id="0" name=""/>
        <dsp:cNvSpPr/>
      </dsp:nvSpPr>
      <dsp:spPr>
        <a:xfrm>
          <a:off x="1322245" y="2970786"/>
          <a:ext cx="213456" cy="213456"/>
        </a:xfrm>
        <a:prstGeom prst="ellipse">
          <a:avLst/>
        </a:prstGeom>
        <a:solidFill>
          <a:schemeClr val="tx2">
            <a:lumMod val="5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B67DB947-BBDB-4CCE-B287-D9641A3B1C26}">
      <dsp:nvSpPr>
        <dsp:cNvPr id="0" name=""/>
        <dsp:cNvSpPr/>
      </dsp:nvSpPr>
      <dsp:spPr>
        <a:xfrm>
          <a:off x="1428974" y="3077515"/>
          <a:ext cx="984272" cy="1552749"/>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13106" tIns="0" rIns="0" bIns="0" numCol="1" spcCol="1270" anchor="t" anchorCtr="0">
          <a:noAutofit/>
        </a:bodyPr>
        <a:lstStyle/>
        <a:p>
          <a:pPr lvl="0" algn="l" defTabSz="488950">
            <a:lnSpc>
              <a:spcPct val="90000"/>
            </a:lnSpc>
            <a:spcBef>
              <a:spcPct val="0"/>
            </a:spcBef>
            <a:spcAft>
              <a:spcPct val="35000"/>
            </a:spcAft>
          </a:pPr>
          <a:r>
            <a:rPr lang="es-ES" sz="1100" kern="1200" dirty="0" smtClean="0"/>
            <a:t>Epidídimo, conductos deferentes</a:t>
          </a:r>
          <a:endParaRPr lang="es-MX" sz="1100" kern="1200" dirty="0"/>
        </a:p>
      </dsp:txBody>
      <dsp:txXfrm>
        <a:off x="1428974" y="3077515"/>
        <a:ext cx="984272" cy="1552749"/>
      </dsp:txXfrm>
    </dsp:sp>
    <dsp:sp modelId="{A945A227-C974-4A5E-B3D3-6A0FC6419E8C}">
      <dsp:nvSpPr>
        <dsp:cNvPr id="0" name=""/>
        <dsp:cNvSpPr/>
      </dsp:nvSpPr>
      <dsp:spPr>
        <a:xfrm>
          <a:off x="2270942" y="2405274"/>
          <a:ext cx="284608" cy="284608"/>
        </a:xfrm>
        <a:prstGeom prst="ellipse">
          <a:avLst/>
        </a:prstGeom>
        <a:solidFill>
          <a:schemeClr val="tx2">
            <a:lumMod val="5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62F50EF-C775-4163-BC12-7BD1E74ECE81}">
      <dsp:nvSpPr>
        <dsp:cNvPr id="0" name=""/>
        <dsp:cNvSpPr/>
      </dsp:nvSpPr>
      <dsp:spPr>
        <a:xfrm>
          <a:off x="2560721" y="2547579"/>
          <a:ext cx="1144365" cy="2082685"/>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50808" tIns="0" rIns="0" bIns="0" numCol="1" spcCol="1270" anchor="t" anchorCtr="0">
          <a:noAutofit/>
        </a:bodyPr>
        <a:lstStyle/>
        <a:p>
          <a:pPr lvl="0" algn="l" defTabSz="488950">
            <a:lnSpc>
              <a:spcPct val="90000"/>
            </a:lnSpc>
            <a:spcBef>
              <a:spcPct val="0"/>
            </a:spcBef>
            <a:spcAft>
              <a:spcPct val="35000"/>
            </a:spcAft>
          </a:pPr>
          <a:r>
            <a:rPr lang="es-ES" sz="1100" kern="1200" dirty="0" smtClean="0"/>
            <a:t>Uretra pélvica </a:t>
          </a:r>
        </a:p>
        <a:p>
          <a:pPr lvl="0" algn="l" defTabSz="488950">
            <a:lnSpc>
              <a:spcPct val="90000"/>
            </a:lnSpc>
            <a:spcBef>
              <a:spcPct val="0"/>
            </a:spcBef>
            <a:spcAft>
              <a:spcPct val="35000"/>
            </a:spcAft>
          </a:pPr>
          <a:r>
            <a:rPr lang="es-ES" sz="1100" kern="1200" dirty="0" smtClean="0"/>
            <a:t>y peniana</a:t>
          </a:r>
          <a:endParaRPr lang="es-MX" sz="1100" kern="1200" dirty="0"/>
        </a:p>
      </dsp:txBody>
      <dsp:txXfrm>
        <a:off x="2560721" y="2547579"/>
        <a:ext cx="1144365" cy="2082685"/>
      </dsp:txXfrm>
    </dsp:sp>
    <dsp:sp modelId="{CB7DA4C1-1B64-48BB-B4A5-BE6FB08C366B}">
      <dsp:nvSpPr>
        <dsp:cNvPr id="0" name=""/>
        <dsp:cNvSpPr/>
      </dsp:nvSpPr>
      <dsp:spPr>
        <a:xfrm>
          <a:off x="3373802" y="1963537"/>
          <a:ext cx="367619" cy="367619"/>
        </a:xfrm>
        <a:prstGeom prst="ellipse">
          <a:avLst/>
        </a:prstGeom>
        <a:solidFill>
          <a:schemeClr val="tx2">
            <a:lumMod val="5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1BCAF39-8FA8-4EAC-992A-7B2756CC8FAC}">
      <dsp:nvSpPr>
        <dsp:cNvPr id="0" name=""/>
        <dsp:cNvSpPr/>
      </dsp:nvSpPr>
      <dsp:spPr>
        <a:xfrm>
          <a:off x="3557612" y="2147347"/>
          <a:ext cx="1185870" cy="2482916"/>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94794" tIns="0" rIns="0" bIns="0" numCol="1" spcCol="1270" anchor="t" anchorCtr="0">
          <a:noAutofit/>
        </a:bodyPr>
        <a:lstStyle/>
        <a:p>
          <a:pPr lvl="0" algn="l" defTabSz="488950">
            <a:lnSpc>
              <a:spcPct val="90000"/>
            </a:lnSpc>
            <a:spcBef>
              <a:spcPct val="0"/>
            </a:spcBef>
            <a:spcAft>
              <a:spcPct val="35000"/>
            </a:spcAft>
          </a:pPr>
          <a:r>
            <a:rPr lang="es-ES" sz="1100" kern="1200" dirty="0" smtClean="0"/>
            <a:t>Vagina  o </a:t>
          </a:r>
        </a:p>
        <a:p>
          <a:pPr lvl="0" algn="l" defTabSz="488950">
            <a:lnSpc>
              <a:spcPct val="90000"/>
            </a:lnSpc>
            <a:spcBef>
              <a:spcPct val="0"/>
            </a:spcBef>
            <a:spcAft>
              <a:spcPct val="35000"/>
            </a:spcAft>
          </a:pPr>
          <a:r>
            <a:rPr lang="es-ES" sz="1100" kern="1200" dirty="0" smtClean="0"/>
            <a:t>Cuello uterino</a:t>
          </a:r>
          <a:endParaRPr lang="es-MX" sz="1100" kern="1200" dirty="0"/>
        </a:p>
      </dsp:txBody>
      <dsp:txXfrm>
        <a:off x="3557612" y="2147347"/>
        <a:ext cx="1185870" cy="2482916"/>
      </dsp:txXfrm>
    </dsp:sp>
    <dsp:sp modelId="{8DAA37BF-5E11-4686-A21B-4C50381B4E14}">
      <dsp:nvSpPr>
        <dsp:cNvPr id="0" name=""/>
        <dsp:cNvSpPr/>
      </dsp:nvSpPr>
      <dsp:spPr>
        <a:xfrm>
          <a:off x="4557743" y="1714513"/>
          <a:ext cx="371479" cy="376496"/>
        </a:xfrm>
        <a:prstGeom prst="ellipse">
          <a:avLst/>
        </a:prstGeom>
        <a:solidFill>
          <a:schemeClr val="tx2">
            <a:lumMod val="5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AFB39F9-DE2D-495F-90E4-E59B43DDBB6F}">
      <dsp:nvSpPr>
        <dsp:cNvPr id="0" name=""/>
        <dsp:cNvSpPr/>
      </dsp:nvSpPr>
      <dsp:spPr>
        <a:xfrm>
          <a:off x="4743483" y="1902761"/>
          <a:ext cx="1185870" cy="2727502"/>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48206" tIns="0" rIns="0" bIns="0" numCol="1" spcCol="1270" anchor="t" anchorCtr="0">
          <a:noAutofit/>
        </a:bodyPr>
        <a:lstStyle/>
        <a:p>
          <a:pPr lvl="0" algn="l" defTabSz="488950">
            <a:lnSpc>
              <a:spcPct val="90000"/>
            </a:lnSpc>
            <a:spcBef>
              <a:spcPct val="0"/>
            </a:spcBef>
            <a:spcAft>
              <a:spcPct val="35000"/>
            </a:spcAft>
          </a:pPr>
          <a:r>
            <a:rPr lang="es-ES" sz="1100" kern="1200" dirty="0" smtClean="0"/>
            <a:t>Cuerpo-Cuernos uterinos</a:t>
          </a:r>
          <a:endParaRPr lang="es-MX" sz="1100" kern="1200" dirty="0"/>
        </a:p>
      </dsp:txBody>
      <dsp:txXfrm>
        <a:off x="4743483" y="1902761"/>
        <a:ext cx="1185870" cy="27275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AFBEDD-5336-49B4-81E4-76EF1961CB55}">
      <dsp:nvSpPr>
        <dsp:cNvPr id="0" name=""/>
        <dsp:cNvSpPr/>
      </dsp:nvSpPr>
      <dsp:spPr>
        <a:xfrm rot="9910833">
          <a:off x="0" y="-513681"/>
          <a:ext cx="3714744" cy="2321714"/>
        </a:xfrm>
        <a:prstGeom prst="swooshArrow">
          <a:avLst>
            <a:gd name="adj1" fmla="val 25000"/>
            <a:gd name="adj2" fmla="val 25000"/>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16446CD6-A8CA-4A5A-9095-8959A6A3C289}">
      <dsp:nvSpPr>
        <dsp:cNvPr id="0" name=""/>
        <dsp:cNvSpPr/>
      </dsp:nvSpPr>
      <dsp:spPr>
        <a:xfrm>
          <a:off x="317176" y="1928827"/>
          <a:ext cx="182890" cy="216443"/>
        </a:xfrm>
        <a:prstGeom prst="ellipse">
          <a:avLst/>
        </a:prstGeom>
        <a:solidFill>
          <a:srgbClr val="FF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F96A6795-50DB-484D-98BA-48ACF12678D3}">
      <dsp:nvSpPr>
        <dsp:cNvPr id="0" name=""/>
        <dsp:cNvSpPr/>
      </dsp:nvSpPr>
      <dsp:spPr>
        <a:xfrm>
          <a:off x="408621" y="2162078"/>
          <a:ext cx="635221" cy="552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272" tIns="0" rIns="0" bIns="0" numCol="1" spcCol="1270" anchor="t" anchorCtr="0">
          <a:noAutofit/>
        </a:bodyPr>
        <a:lstStyle/>
        <a:p>
          <a:pPr lvl="0" algn="l" defTabSz="488950">
            <a:lnSpc>
              <a:spcPct val="90000"/>
            </a:lnSpc>
            <a:spcBef>
              <a:spcPct val="0"/>
            </a:spcBef>
            <a:spcAft>
              <a:spcPct val="35000"/>
            </a:spcAft>
          </a:pPr>
          <a:r>
            <a:rPr lang="es-ES" sz="1100" kern="1200" dirty="0" err="1" smtClean="0"/>
            <a:t>Itsmo</a:t>
          </a:r>
          <a:endParaRPr lang="es-MX" sz="1100" kern="1200" dirty="0"/>
        </a:p>
      </dsp:txBody>
      <dsp:txXfrm>
        <a:off x="408621" y="2162078"/>
        <a:ext cx="635221" cy="552568"/>
      </dsp:txXfrm>
    </dsp:sp>
    <dsp:sp modelId="{17646C8C-1CA9-4258-9FE1-CF3850CE26A3}">
      <dsp:nvSpPr>
        <dsp:cNvPr id="0" name=""/>
        <dsp:cNvSpPr/>
      </dsp:nvSpPr>
      <dsp:spPr>
        <a:xfrm>
          <a:off x="928694" y="1414111"/>
          <a:ext cx="230296" cy="228964"/>
        </a:xfrm>
        <a:prstGeom prst="ellipse">
          <a:avLst/>
        </a:prstGeom>
        <a:solidFill>
          <a:srgbClr val="FF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36E80B7B-3C37-4D96-A9F7-5147BF1D9B23}">
      <dsp:nvSpPr>
        <dsp:cNvPr id="0" name=""/>
        <dsp:cNvSpPr/>
      </dsp:nvSpPr>
      <dsp:spPr>
        <a:xfrm>
          <a:off x="1043843" y="1528593"/>
          <a:ext cx="780096" cy="10610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735" tIns="0" rIns="0" bIns="0" numCol="1" spcCol="1270" anchor="t" anchorCtr="0">
          <a:noAutofit/>
        </a:bodyPr>
        <a:lstStyle/>
        <a:p>
          <a:pPr lvl="0" algn="l" defTabSz="488950">
            <a:lnSpc>
              <a:spcPct val="90000"/>
            </a:lnSpc>
            <a:spcBef>
              <a:spcPct val="0"/>
            </a:spcBef>
            <a:spcAft>
              <a:spcPct val="35000"/>
            </a:spcAft>
          </a:pPr>
          <a:r>
            <a:rPr lang="es-ES" sz="1100" kern="1200" dirty="0" smtClean="0"/>
            <a:t>Ampolla</a:t>
          </a:r>
          <a:endParaRPr lang="es-MX" sz="1100" kern="1200" dirty="0"/>
        </a:p>
      </dsp:txBody>
      <dsp:txXfrm>
        <a:off x="1043843" y="1528593"/>
        <a:ext cx="780096" cy="1061023"/>
      </dsp:txXfrm>
    </dsp:sp>
    <dsp:sp modelId="{DD5489D3-EBCA-4D1B-AC8C-6A68AD740292}">
      <dsp:nvSpPr>
        <dsp:cNvPr id="0" name=""/>
        <dsp:cNvSpPr/>
      </dsp:nvSpPr>
      <dsp:spPr>
        <a:xfrm>
          <a:off x="1740357" y="1056356"/>
          <a:ext cx="196881" cy="196881"/>
        </a:xfrm>
        <a:prstGeom prst="ellipse">
          <a:avLst/>
        </a:prstGeom>
        <a:solidFill>
          <a:srgbClr val="FF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A1C3B918-13F0-42EA-9258-D622E24B52B7}">
      <dsp:nvSpPr>
        <dsp:cNvPr id="0" name=""/>
        <dsp:cNvSpPr/>
      </dsp:nvSpPr>
      <dsp:spPr>
        <a:xfrm>
          <a:off x="1838798" y="1154797"/>
          <a:ext cx="780096" cy="14348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323" tIns="0" rIns="0" bIns="0" numCol="1" spcCol="1270" anchor="t" anchorCtr="0">
          <a:noAutofit/>
        </a:bodyPr>
        <a:lstStyle/>
        <a:p>
          <a:pPr lvl="0" algn="l" defTabSz="488950">
            <a:lnSpc>
              <a:spcPct val="90000"/>
            </a:lnSpc>
            <a:spcBef>
              <a:spcPct val="0"/>
            </a:spcBef>
            <a:spcAft>
              <a:spcPct val="35000"/>
            </a:spcAft>
          </a:pPr>
          <a:r>
            <a:rPr lang="es-ES" sz="1100" kern="1200" dirty="0" smtClean="0"/>
            <a:t>Infundíbulo</a:t>
          </a:r>
          <a:endParaRPr lang="es-MX" sz="1100" kern="1200" dirty="0"/>
        </a:p>
      </dsp:txBody>
      <dsp:txXfrm>
        <a:off x="1838798" y="1154797"/>
        <a:ext cx="780096" cy="1434819"/>
      </dsp:txXfrm>
    </dsp:sp>
    <dsp:sp modelId="{988C27B5-E380-465C-9882-C97BF0228B41}">
      <dsp:nvSpPr>
        <dsp:cNvPr id="0" name=""/>
        <dsp:cNvSpPr/>
      </dsp:nvSpPr>
      <dsp:spPr>
        <a:xfrm>
          <a:off x="2579889" y="793074"/>
          <a:ext cx="263746" cy="263746"/>
        </a:xfrm>
        <a:prstGeom prst="ellipse">
          <a:avLst/>
        </a:prstGeom>
        <a:solidFill>
          <a:srgbClr val="FF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1D1A99A8-4620-4A07-B13B-38A668FC87F4}">
      <dsp:nvSpPr>
        <dsp:cNvPr id="0" name=""/>
        <dsp:cNvSpPr/>
      </dsp:nvSpPr>
      <dsp:spPr>
        <a:xfrm>
          <a:off x="2711763" y="924947"/>
          <a:ext cx="780096" cy="1664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54" tIns="0" rIns="0" bIns="0" numCol="1" spcCol="1270" anchor="t" anchorCtr="0">
          <a:noAutofit/>
        </a:bodyPr>
        <a:lstStyle/>
        <a:p>
          <a:pPr lvl="0" algn="l" defTabSz="488950">
            <a:lnSpc>
              <a:spcPct val="90000"/>
            </a:lnSpc>
            <a:spcBef>
              <a:spcPct val="0"/>
            </a:spcBef>
            <a:spcAft>
              <a:spcPct val="35000"/>
            </a:spcAft>
          </a:pPr>
          <a:r>
            <a:rPr lang="es-ES" sz="1100" kern="1200" dirty="0" smtClean="0"/>
            <a:t>Ovario</a:t>
          </a:r>
          <a:endParaRPr lang="es-MX" sz="1100" kern="1200" dirty="0"/>
        </a:p>
      </dsp:txBody>
      <dsp:txXfrm>
        <a:off x="2711763" y="924947"/>
        <a:ext cx="780096" cy="1664669"/>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D6E3F3-EE7D-442E-8513-C996ABD89497}" type="datetimeFigureOut">
              <a:rPr lang="es-MX" smtClean="0"/>
              <a:pPr/>
              <a:t>13/02/2016</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754F8C-7A5B-4266-9704-167E18D217AE}" type="slidenum">
              <a:rPr lang="es-MX" smtClean="0"/>
              <a:pPr/>
              <a:t>‹Nº›</a:t>
            </a:fld>
            <a:endParaRPr lang="es-MX"/>
          </a:p>
        </p:txBody>
      </p:sp>
    </p:spTree>
    <p:extLst>
      <p:ext uri="{BB962C8B-B14F-4D97-AF65-F5344CB8AC3E}">
        <p14:creationId xmlns:p14="http://schemas.microsoft.com/office/powerpoint/2010/main" val="527871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4D2C5B6E-A164-465A-A08D-BD2D430A9231}" type="slidenum">
              <a:rPr lang="es-ES" smtClean="0">
                <a:latin typeface="Arial" pitchFamily="34" charset="0"/>
              </a:rPr>
              <a:pPr/>
              <a:t>1</a:t>
            </a:fld>
            <a:endParaRPr lang="es-ES" smtClean="0">
              <a:latin typeface="Arial" pitchFamily="34" charset="0"/>
            </a:endParaRPr>
          </a:p>
        </p:txBody>
      </p:sp>
      <p:sp>
        <p:nvSpPr>
          <p:cNvPr id="17410" name="Rectangle 2"/>
          <p:cNvSpPr>
            <a:spLocks noGrp="1" noRot="1" noChangeAspect="1" noChangeArrowheads="1" noTextEdit="1"/>
          </p:cNvSpPr>
          <p:nvPr>
            <p:ph type="sldImg"/>
          </p:nvPr>
        </p:nvSpPr>
        <p:spPr>
          <a:xfrm>
            <a:off x="1182688" y="717550"/>
            <a:ext cx="4494212" cy="3370263"/>
          </a:xfrm>
          <a:ln/>
        </p:spPr>
      </p:sp>
      <p:sp>
        <p:nvSpPr>
          <p:cNvPr id="17411" name="Rectangle 3"/>
          <p:cNvSpPr>
            <a:spLocks noGrp="1" noChangeArrowheads="1"/>
          </p:cNvSpPr>
          <p:nvPr>
            <p:ph type="body" idx="1"/>
          </p:nvPr>
        </p:nvSpPr>
        <p:spPr>
          <a:xfrm>
            <a:off x="914400" y="4373563"/>
            <a:ext cx="5029200" cy="4087812"/>
          </a:xfrm>
          <a:noFill/>
          <a:ln/>
        </p:spPr>
        <p:txBody>
          <a:bodyPr/>
          <a:lstStyle/>
          <a:p>
            <a:endParaRPr lang="es-E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4D2C5B6E-A164-465A-A08D-BD2D430A9231}" type="slidenum">
              <a:rPr lang="es-ES" smtClean="0">
                <a:latin typeface="Arial" pitchFamily="34" charset="0"/>
              </a:rPr>
              <a:pPr/>
              <a:t>43</a:t>
            </a:fld>
            <a:endParaRPr lang="es-ES" smtClean="0">
              <a:latin typeface="Arial" pitchFamily="34" charset="0"/>
            </a:endParaRPr>
          </a:p>
        </p:txBody>
      </p:sp>
      <p:sp>
        <p:nvSpPr>
          <p:cNvPr id="17410" name="Rectangle 2"/>
          <p:cNvSpPr>
            <a:spLocks noGrp="1" noRot="1" noChangeAspect="1" noChangeArrowheads="1" noTextEdit="1"/>
          </p:cNvSpPr>
          <p:nvPr>
            <p:ph type="sldImg"/>
          </p:nvPr>
        </p:nvSpPr>
        <p:spPr>
          <a:xfrm>
            <a:off x="1182688" y="717550"/>
            <a:ext cx="4494212" cy="3370263"/>
          </a:xfrm>
          <a:ln/>
        </p:spPr>
      </p:sp>
      <p:sp>
        <p:nvSpPr>
          <p:cNvPr id="17411" name="Rectangle 3"/>
          <p:cNvSpPr>
            <a:spLocks noGrp="1" noChangeArrowheads="1"/>
          </p:cNvSpPr>
          <p:nvPr>
            <p:ph type="body" idx="1"/>
          </p:nvPr>
        </p:nvSpPr>
        <p:spPr>
          <a:xfrm>
            <a:off x="914400" y="4373563"/>
            <a:ext cx="5029200" cy="4087812"/>
          </a:xfrm>
          <a:noFill/>
          <a:ln/>
        </p:spPr>
        <p:txBody>
          <a:bodyPr/>
          <a:lstStyle/>
          <a:p>
            <a:endParaRPr lang="es-E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VE" dirty="0"/>
          </a:p>
        </p:txBody>
      </p:sp>
      <p:sp>
        <p:nvSpPr>
          <p:cNvPr id="4" name="3 Marcador de número de diapositiva"/>
          <p:cNvSpPr>
            <a:spLocks noGrp="1"/>
          </p:cNvSpPr>
          <p:nvPr>
            <p:ph type="sldNum" sz="quarter" idx="10"/>
          </p:nvPr>
        </p:nvSpPr>
        <p:spPr/>
        <p:txBody>
          <a:bodyPr/>
          <a:lstStyle/>
          <a:p>
            <a:fld id="{41CD6B09-9027-4BBE-9F57-D8CD2CACBA27}" type="slidenum">
              <a:rPr lang="es-VE" smtClean="0"/>
              <a:pPr/>
              <a:t>13</a:t>
            </a:fld>
            <a:endParaRPr lang="es-V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198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smtClean="0"/>
          </a:p>
        </p:txBody>
      </p:sp>
      <p:sp>
        <p:nvSpPr>
          <p:cNvPr id="4198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8B70A22-382F-466B-8F04-778A8070193A}" type="slidenum">
              <a:rPr lang="es-MX" smtClean="0"/>
              <a:pPr/>
              <a:t>16</a:t>
            </a:fld>
            <a:endParaRPr lang="es-MX"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301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smtClean="0"/>
          </a:p>
        </p:txBody>
      </p:sp>
      <p:sp>
        <p:nvSpPr>
          <p:cNvPr id="4301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405AA97-D07D-4AC0-923D-902CB910E59D}" type="slidenum">
              <a:rPr lang="es-MX" smtClean="0"/>
              <a:pPr/>
              <a:t>17</a:t>
            </a:fld>
            <a:endParaRPr lang="es-MX"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pPr>
              <a:defRPr/>
            </a:pPr>
            <a:fld id="{5E32A25A-F0E1-4BDE-8C3D-C764FCBC33A4}" type="slidenum">
              <a:rPr lang="es-MX" smtClean="0"/>
              <a:pPr>
                <a:defRPr/>
              </a:pPr>
              <a:t>18</a:t>
            </a:fld>
            <a:endParaRPr lang="es-MX"/>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pPr>
              <a:defRPr/>
            </a:pPr>
            <a:fld id="{5E32A25A-F0E1-4BDE-8C3D-C764FCBC33A4}" type="slidenum">
              <a:rPr lang="es-MX" smtClean="0"/>
              <a:pPr>
                <a:defRPr/>
              </a:pPr>
              <a:t>19</a:t>
            </a:fld>
            <a:endParaRPr lang="es-MX"/>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pPr>
              <a:defRPr/>
            </a:pPr>
            <a:fld id="{5E32A25A-F0E1-4BDE-8C3D-C764FCBC33A4}" type="slidenum">
              <a:rPr lang="es-MX" smtClean="0"/>
              <a:pPr>
                <a:defRPr/>
              </a:pPr>
              <a:t>20</a:t>
            </a:fld>
            <a:endParaRPr lang="es-MX"/>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pPr>
              <a:defRPr/>
            </a:pPr>
            <a:fld id="{5E32A25A-F0E1-4BDE-8C3D-C764FCBC33A4}" type="slidenum">
              <a:rPr lang="es-MX" smtClean="0"/>
              <a:pPr>
                <a:defRPr/>
              </a:pPr>
              <a:t>21</a:t>
            </a:fld>
            <a:endParaRPr lang="es-MX"/>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pPr>
              <a:defRPr/>
            </a:pPr>
            <a:fld id="{5E32A25A-F0E1-4BDE-8C3D-C764FCBC33A4}" type="slidenum">
              <a:rPr lang="es-MX" smtClean="0"/>
              <a:pPr>
                <a:defRPr/>
              </a:pPr>
              <a:t>22</a:t>
            </a:fld>
            <a:endParaRPr lang="es-MX"/>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4D223658-91C5-4851-AA23-88025C6BC49A}" type="datetimeFigureOut">
              <a:rPr lang="es-MX" smtClean="0"/>
              <a:pPr/>
              <a:t>13/02/2016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E27E879A-E949-4DAA-A06B-C7E2A256BD58}" type="slidenum">
              <a:rPr lang="es-MX" smtClean="0"/>
              <a:pPr/>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4D223658-91C5-4851-AA23-88025C6BC49A}" type="datetimeFigureOut">
              <a:rPr lang="es-MX" smtClean="0"/>
              <a:pPr/>
              <a:t>13/02/2016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E27E879A-E949-4DAA-A06B-C7E2A256BD58}"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4D223658-91C5-4851-AA23-88025C6BC49A}" type="datetimeFigureOut">
              <a:rPr lang="es-MX" smtClean="0"/>
              <a:pPr/>
              <a:t>13/02/2016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E27E879A-E949-4DAA-A06B-C7E2A256BD58}" type="slidenum">
              <a:rPr lang="es-MX" smtClean="0"/>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4D223658-91C5-4851-AA23-88025C6BC49A}" type="datetimeFigureOut">
              <a:rPr lang="es-MX" smtClean="0"/>
              <a:pPr/>
              <a:t>13/02/2016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E27E879A-E949-4DAA-A06B-C7E2A256BD58}" type="slidenum">
              <a:rPr lang="es-MX" smtClean="0"/>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4D223658-91C5-4851-AA23-88025C6BC49A}" type="datetimeFigureOut">
              <a:rPr lang="es-MX" smtClean="0"/>
              <a:pPr/>
              <a:t>13/02/2016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E27E879A-E949-4DAA-A06B-C7E2A256BD58}" type="slidenum">
              <a:rPr lang="es-MX" smtClean="0"/>
              <a:pPr/>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4D223658-91C5-4851-AA23-88025C6BC49A}" type="datetimeFigureOut">
              <a:rPr lang="es-MX" smtClean="0"/>
              <a:pPr/>
              <a:t>13/02/2016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E27E879A-E949-4DAA-A06B-C7E2A256BD58}" type="slidenum">
              <a:rPr lang="es-MX" smtClean="0"/>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4D223658-91C5-4851-AA23-88025C6BC49A}" type="datetimeFigureOut">
              <a:rPr lang="es-MX" smtClean="0"/>
              <a:pPr/>
              <a:t>13/02/2016</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E27E879A-E949-4DAA-A06B-C7E2A256BD58}" type="slidenum">
              <a:rPr lang="es-MX" smtClean="0"/>
              <a:pPr/>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4D223658-91C5-4851-AA23-88025C6BC49A}" type="datetimeFigureOut">
              <a:rPr lang="es-MX" smtClean="0"/>
              <a:pPr/>
              <a:t>13/02/2016</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E27E879A-E949-4DAA-A06B-C7E2A256BD58}" type="slidenum">
              <a:rPr lang="es-MX" smtClean="0"/>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D223658-91C5-4851-AA23-88025C6BC49A}" type="datetimeFigureOut">
              <a:rPr lang="es-MX" smtClean="0"/>
              <a:pPr/>
              <a:t>13/02/2016</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E27E879A-E949-4DAA-A06B-C7E2A256BD58}"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D223658-91C5-4851-AA23-88025C6BC49A}" type="datetimeFigureOut">
              <a:rPr lang="es-MX" smtClean="0"/>
              <a:pPr/>
              <a:t>13/02/2016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E27E879A-E949-4DAA-A06B-C7E2A256BD58}" type="slidenum">
              <a:rPr lang="es-MX" smtClean="0"/>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D223658-91C5-4851-AA23-88025C6BC49A}" type="datetimeFigureOut">
              <a:rPr lang="es-MX" smtClean="0"/>
              <a:pPr/>
              <a:t>13/02/2016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E27E879A-E949-4DAA-A06B-C7E2A256BD58}" type="slidenum">
              <a:rPr lang="es-MX" smtClean="0"/>
              <a:pPr/>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223658-91C5-4851-AA23-88025C6BC49A}" type="datetimeFigureOut">
              <a:rPr lang="es-MX" smtClean="0"/>
              <a:pPr/>
              <a:t>13/02/2016</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7E879A-E949-4DAA-A06B-C7E2A256BD58}" type="slidenum">
              <a:rPr lang="es-MX" smtClean="0"/>
              <a:pPr/>
              <a:t>‹Nº›</a:t>
            </a:fld>
            <a:endParaRPr lang="es-MX"/>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gif"/><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98306" name="Text Box 2"/>
          <p:cNvSpPr txBox="1">
            <a:spLocks noChangeArrowheads="1"/>
          </p:cNvSpPr>
          <p:nvPr/>
        </p:nvSpPr>
        <p:spPr bwMode="auto">
          <a:xfrm>
            <a:off x="1881188" y="260350"/>
            <a:ext cx="6977062" cy="1477328"/>
          </a:xfrm>
          <a:prstGeom prst="rect">
            <a:avLst/>
          </a:prstGeom>
          <a:noFill/>
          <a:ln w="9525">
            <a:noFill/>
            <a:miter lim="800000"/>
            <a:headEnd/>
            <a:tailEnd/>
          </a:ln>
          <a:effectLst/>
        </p:spPr>
        <p:txBody>
          <a:bodyPr>
            <a:spAutoFit/>
          </a:bodyPr>
          <a:lstStyle/>
          <a:p>
            <a:pPr algn="ctr">
              <a:defRPr/>
            </a:pPr>
            <a:r>
              <a:rPr lang="es-ES_tradnl" b="1" dirty="0">
                <a:solidFill>
                  <a:srgbClr val="FFFF99"/>
                </a:solidFill>
                <a:effectLst>
                  <a:outerShdw blurRad="38100" dist="38100" dir="2700000" algn="tl">
                    <a:srgbClr val="000000"/>
                  </a:outerShdw>
                </a:effectLst>
                <a:latin typeface="Arial" charset="0"/>
              </a:rPr>
              <a:t>Universidad Central de Venezuela</a:t>
            </a:r>
          </a:p>
          <a:p>
            <a:pPr algn="ctr">
              <a:defRPr/>
            </a:pPr>
            <a:r>
              <a:rPr lang="es-ES_tradnl" b="1" dirty="0">
                <a:solidFill>
                  <a:srgbClr val="FFFF99"/>
                </a:solidFill>
                <a:effectLst>
                  <a:outerShdw blurRad="38100" dist="38100" dir="2700000" algn="tl">
                    <a:srgbClr val="000000"/>
                  </a:outerShdw>
                </a:effectLst>
                <a:latin typeface="Arial" charset="0"/>
              </a:rPr>
              <a:t>Facultad de Agronomía</a:t>
            </a:r>
          </a:p>
          <a:p>
            <a:pPr algn="ctr">
              <a:defRPr/>
            </a:pPr>
            <a:r>
              <a:rPr lang="es-ES_tradnl" b="1" dirty="0">
                <a:solidFill>
                  <a:srgbClr val="FFFF99"/>
                </a:solidFill>
                <a:effectLst>
                  <a:outerShdw blurRad="38100" dist="38100" dir="2700000" algn="tl">
                    <a:srgbClr val="000000"/>
                  </a:outerShdw>
                </a:effectLst>
                <a:latin typeface="Arial" charset="0"/>
              </a:rPr>
              <a:t>Departamento de Producción Animal</a:t>
            </a:r>
          </a:p>
          <a:p>
            <a:pPr algn="ctr">
              <a:defRPr/>
            </a:pPr>
            <a:r>
              <a:rPr lang="es-ES_tradnl" b="1" dirty="0">
                <a:solidFill>
                  <a:srgbClr val="FFFF99"/>
                </a:solidFill>
                <a:effectLst>
                  <a:outerShdw blurRad="38100" dist="38100" dir="2700000" algn="tl">
                    <a:srgbClr val="000000"/>
                  </a:outerShdw>
                </a:effectLst>
                <a:latin typeface="Arial" charset="0"/>
              </a:rPr>
              <a:t>Cátedra de Fundamentos de Producción Animal </a:t>
            </a:r>
            <a:r>
              <a:rPr lang="es-ES_tradnl" b="1" dirty="0" smtClean="0">
                <a:solidFill>
                  <a:srgbClr val="FFFF99"/>
                </a:solidFill>
                <a:effectLst>
                  <a:outerShdw blurRad="38100" dist="38100" dir="2700000" algn="tl">
                    <a:srgbClr val="000000"/>
                  </a:outerShdw>
                </a:effectLst>
                <a:latin typeface="Arial" charset="0"/>
              </a:rPr>
              <a:t>I</a:t>
            </a:r>
            <a:endParaRPr lang="es-ES_tradnl" b="1" dirty="0">
              <a:solidFill>
                <a:srgbClr val="FFFF99"/>
              </a:solidFill>
              <a:effectLst>
                <a:outerShdw blurRad="38100" dist="38100" dir="2700000" algn="tl">
                  <a:srgbClr val="000000"/>
                </a:outerShdw>
              </a:effectLst>
              <a:latin typeface="Arial" charset="0"/>
            </a:endParaRPr>
          </a:p>
          <a:p>
            <a:pPr algn="ctr">
              <a:defRPr/>
            </a:pPr>
            <a:r>
              <a:rPr lang="es-ES_tradnl" b="1" dirty="0" smtClean="0">
                <a:solidFill>
                  <a:srgbClr val="FFFF00"/>
                </a:solidFill>
                <a:effectLst>
                  <a:outerShdw blurRad="38100" dist="38100" dir="2700000" algn="tl">
                    <a:srgbClr val="000000"/>
                  </a:outerShdw>
                </a:effectLst>
                <a:latin typeface="Arial" charset="0"/>
              </a:rPr>
              <a:t>Producción Animal. Mención Agroindustrial</a:t>
            </a:r>
            <a:endParaRPr lang="es-ES_tradnl" b="1" dirty="0">
              <a:solidFill>
                <a:srgbClr val="FFFF00"/>
              </a:solidFill>
              <a:effectLst>
                <a:outerShdw blurRad="38100" dist="38100" dir="2700000" algn="tl">
                  <a:srgbClr val="000000"/>
                </a:outerShdw>
              </a:effectLst>
              <a:latin typeface="Arial" charset="0"/>
            </a:endParaRPr>
          </a:p>
        </p:txBody>
      </p:sp>
      <p:sp>
        <p:nvSpPr>
          <p:cNvPr id="16387" name="Text Box 3"/>
          <p:cNvSpPr txBox="1">
            <a:spLocks noChangeArrowheads="1"/>
          </p:cNvSpPr>
          <p:nvPr/>
        </p:nvSpPr>
        <p:spPr bwMode="auto">
          <a:xfrm>
            <a:off x="3870683" y="5013325"/>
            <a:ext cx="2789482" cy="707886"/>
          </a:xfrm>
          <a:prstGeom prst="rect">
            <a:avLst/>
          </a:prstGeom>
          <a:noFill/>
          <a:ln w="9525">
            <a:noFill/>
            <a:miter lim="800000"/>
            <a:headEnd/>
            <a:tailEnd/>
          </a:ln>
        </p:spPr>
        <p:txBody>
          <a:bodyPr wrap="none">
            <a:spAutoFit/>
          </a:bodyPr>
          <a:lstStyle/>
          <a:p>
            <a:pPr algn="ctr"/>
            <a:r>
              <a:rPr lang="es-ES_tradnl" sz="2000" b="1" dirty="0" smtClean="0">
                <a:solidFill>
                  <a:schemeClr val="bg1"/>
                </a:solidFill>
              </a:rPr>
              <a:t>Profa. Livia </a:t>
            </a:r>
            <a:r>
              <a:rPr lang="es-ES_tradnl" sz="2000" b="1" dirty="0" smtClean="0">
                <a:solidFill>
                  <a:schemeClr val="bg1"/>
                </a:solidFill>
              </a:rPr>
              <a:t>Pinto-Santini</a:t>
            </a:r>
            <a:endParaRPr lang="es-ES_tradnl" sz="2000" b="1" dirty="0">
              <a:solidFill>
                <a:schemeClr val="bg1"/>
              </a:solidFill>
            </a:endParaRPr>
          </a:p>
          <a:p>
            <a:pPr algn="ctr"/>
            <a:r>
              <a:rPr lang="es-ES_tradnl" sz="2000" b="1" dirty="0" smtClean="0">
                <a:solidFill>
                  <a:schemeClr val="bg1"/>
                </a:solidFill>
              </a:rPr>
              <a:t>Febrero, 2016</a:t>
            </a:r>
            <a:endParaRPr lang="es-ES_tradnl" sz="2000" b="1" dirty="0">
              <a:solidFill>
                <a:schemeClr val="bg1"/>
              </a:solidFill>
            </a:endParaRPr>
          </a:p>
        </p:txBody>
      </p:sp>
      <p:pic>
        <p:nvPicPr>
          <p:cNvPr id="16388" name="Picture 4" descr="foto4"/>
          <p:cNvPicPr>
            <a:picLocks noChangeAspect="1" noChangeArrowheads="1"/>
          </p:cNvPicPr>
          <p:nvPr/>
        </p:nvPicPr>
        <p:blipFill>
          <a:blip r:embed="rId3" cstate="print"/>
          <a:srcRect/>
          <a:stretch>
            <a:fillRect/>
          </a:stretch>
        </p:blipFill>
        <p:spPr bwMode="auto">
          <a:xfrm>
            <a:off x="228600" y="304800"/>
            <a:ext cx="1557338" cy="1600200"/>
          </a:xfrm>
          <a:prstGeom prst="rect">
            <a:avLst/>
          </a:prstGeom>
          <a:noFill/>
          <a:ln w="9525">
            <a:noFill/>
            <a:miter lim="800000"/>
            <a:headEnd/>
            <a:tailEnd/>
          </a:ln>
        </p:spPr>
      </p:pic>
      <p:sp>
        <p:nvSpPr>
          <p:cNvPr id="16389" name="Text Box 6"/>
          <p:cNvSpPr txBox="1">
            <a:spLocks noChangeArrowheads="1"/>
          </p:cNvSpPr>
          <p:nvPr/>
        </p:nvSpPr>
        <p:spPr bwMode="auto">
          <a:xfrm>
            <a:off x="1907704" y="2420888"/>
            <a:ext cx="6965946" cy="1661993"/>
          </a:xfrm>
          <a:prstGeom prst="rect">
            <a:avLst/>
          </a:prstGeom>
          <a:noFill/>
          <a:ln w="9525">
            <a:noFill/>
            <a:miter lim="800000"/>
            <a:headEnd/>
            <a:tailEnd/>
          </a:ln>
        </p:spPr>
        <p:txBody>
          <a:bodyPr wrap="none">
            <a:spAutoFit/>
          </a:bodyPr>
          <a:lstStyle/>
          <a:p>
            <a:pPr algn="ctr"/>
            <a:r>
              <a:rPr lang="es-ES_tradnl" sz="3400" dirty="0" smtClean="0">
                <a:solidFill>
                  <a:schemeClr val="bg1"/>
                </a:solidFill>
                <a:latin typeface="Arial Black" pitchFamily="34" charset="0"/>
              </a:rPr>
              <a:t>ANATOMÍA FISIOLÓGICA</a:t>
            </a:r>
          </a:p>
          <a:p>
            <a:pPr algn="ctr"/>
            <a:r>
              <a:rPr lang="es-ES_tradnl" sz="3400" dirty="0" smtClean="0">
                <a:solidFill>
                  <a:schemeClr val="bg1"/>
                </a:solidFill>
                <a:latin typeface="Arial Black" pitchFamily="34" charset="0"/>
              </a:rPr>
              <a:t>DE LA</a:t>
            </a:r>
            <a:r>
              <a:rPr lang="es-ES_tradnl" sz="3400" dirty="0">
                <a:solidFill>
                  <a:schemeClr val="bg1"/>
                </a:solidFill>
                <a:latin typeface="Arial Black" pitchFamily="34" charset="0"/>
              </a:rPr>
              <a:t> </a:t>
            </a:r>
            <a:r>
              <a:rPr lang="es-ES_tradnl" sz="3400" dirty="0" smtClean="0">
                <a:solidFill>
                  <a:schemeClr val="bg1"/>
                </a:solidFill>
                <a:latin typeface="Arial Black" pitchFamily="34" charset="0"/>
              </a:rPr>
              <a:t>REPRODUCCIÓN EN</a:t>
            </a:r>
          </a:p>
          <a:p>
            <a:pPr algn="ctr"/>
            <a:r>
              <a:rPr lang="es-ES_tradnl" sz="3400" dirty="0" smtClean="0">
                <a:solidFill>
                  <a:schemeClr val="bg1"/>
                </a:solidFill>
                <a:latin typeface="Arial Black" pitchFamily="34" charset="0"/>
              </a:rPr>
              <a:t>ANIMALES DE PRODUCCIÓN</a:t>
            </a:r>
          </a:p>
        </p:txBody>
      </p:sp>
      <p:pic>
        <p:nvPicPr>
          <p:cNvPr id="7" name="Picture 5"/>
          <p:cNvPicPr>
            <a:picLocks noChangeAspect="1" noChangeArrowheads="1"/>
          </p:cNvPicPr>
          <p:nvPr/>
        </p:nvPicPr>
        <p:blipFill>
          <a:blip r:embed="rId4"/>
          <a:srcRect/>
          <a:stretch>
            <a:fillRect/>
          </a:stretch>
        </p:blipFill>
        <p:spPr bwMode="auto">
          <a:xfrm>
            <a:off x="214282" y="2000240"/>
            <a:ext cx="1646238" cy="1381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Text Box 5"/>
          <p:cNvSpPr txBox="1">
            <a:spLocks noChangeArrowheads="1"/>
          </p:cNvSpPr>
          <p:nvPr/>
        </p:nvSpPr>
        <p:spPr bwMode="auto">
          <a:xfrm>
            <a:off x="714348" y="116632"/>
            <a:ext cx="7643866" cy="400110"/>
          </a:xfrm>
          <a:prstGeom prst="rect">
            <a:avLst/>
          </a:prstGeom>
          <a:noFill/>
          <a:ln w="9525">
            <a:noFill/>
            <a:miter lim="800000"/>
            <a:headEnd/>
            <a:tailEnd/>
          </a:ln>
          <a:effectLst/>
        </p:spPr>
        <p:txBody>
          <a:bodyPr wrap="square">
            <a:spAutoFit/>
          </a:bodyPr>
          <a:lstStyle/>
          <a:p>
            <a:pPr algn="ctr"/>
            <a:r>
              <a:rPr lang="es-ES_tradnl" sz="2000" b="1" dirty="0">
                <a:solidFill>
                  <a:srgbClr val="0000FF"/>
                </a:solidFill>
              </a:rPr>
              <a:t>UBICACIÓN </a:t>
            </a:r>
            <a:r>
              <a:rPr lang="es-ES_tradnl" sz="2000" b="1" dirty="0" smtClean="0">
                <a:solidFill>
                  <a:srgbClr val="0000FF"/>
                </a:solidFill>
              </a:rPr>
              <a:t> DE ORGANOS REPRODUCTIVOS EN </a:t>
            </a:r>
            <a:r>
              <a:rPr lang="es-ES_tradnl" sz="2000" b="1" dirty="0">
                <a:solidFill>
                  <a:srgbClr val="0000FF"/>
                </a:solidFill>
              </a:rPr>
              <a:t>LA </a:t>
            </a:r>
            <a:r>
              <a:rPr lang="es-ES_tradnl" sz="2000" b="1" dirty="0" smtClean="0">
                <a:solidFill>
                  <a:srgbClr val="0000FF"/>
                </a:solidFill>
              </a:rPr>
              <a:t>HEMBRA PORCINA</a:t>
            </a:r>
            <a:endParaRPr lang="es-ES" sz="2000" b="1" dirty="0">
              <a:solidFill>
                <a:srgbClr val="0000FF"/>
              </a:solidFill>
            </a:endParaRPr>
          </a:p>
        </p:txBody>
      </p:sp>
      <p:pic>
        <p:nvPicPr>
          <p:cNvPr id="32774" name="Picture 6"/>
          <p:cNvPicPr>
            <a:picLocks noChangeAspect="1" noChangeArrowheads="1"/>
          </p:cNvPicPr>
          <p:nvPr/>
        </p:nvPicPr>
        <p:blipFill>
          <a:blip r:embed="rId2"/>
          <a:srcRect/>
          <a:stretch>
            <a:fillRect/>
          </a:stretch>
        </p:blipFill>
        <p:spPr bwMode="auto">
          <a:xfrm>
            <a:off x="714349" y="643861"/>
            <a:ext cx="8027416" cy="5952405"/>
          </a:xfrm>
          <a:prstGeom prst="rect">
            <a:avLst/>
          </a:prstGeom>
          <a:noFill/>
          <a:ln w="9525">
            <a:noFill/>
            <a:miter lim="800000"/>
            <a:headEnd/>
            <a:tailEnd/>
          </a:ln>
          <a:effectLst/>
        </p:spPr>
      </p:pic>
    </p:spTree>
    <p:extLst>
      <p:ext uri="{BB962C8B-B14F-4D97-AF65-F5344CB8AC3E}">
        <p14:creationId xmlns:p14="http://schemas.microsoft.com/office/powerpoint/2010/main" val="16874092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857884" y="3143256"/>
            <a:ext cx="2543164" cy="1143000"/>
          </a:xfrm>
        </p:spPr>
        <p:txBody>
          <a:bodyPr/>
          <a:lstStyle/>
          <a:p>
            <a:r>
              <a:rPr lang="es-VE" b="1" dirty="0" smtClean="0">
                <a:solidFill>
                  <a:schemeClr val="accent2"/>
                </a:solidFill>
              </a:rPr>
              <a:t>AVES</a:t>
            </a:r>
            <a:endParaRPr lang="es-VE" b="1" dirty="0">
              <a:solidFill>
                <a:schemeClr val="accent2"/>
              </a:solidFill>
            </a:endParaRPr>
          </a:p>
        </p:txBody>
      </p:sp>
      <p:pic>
        <p:nvPicPr>
          <p:cNvPr id="4" name="3 Marcador de contenido" descr="aparato%20reproductor%20hembra800.gif"/>
          <p:cNvPicPr>
            <a:picLocks noGrp="1" noChangeAspect="1"/>
          </p:cNvPicPr>
          <p:nvPr>
            <p:ph idx="1"/>
          </p:nvPr>
        </p:nvPicPr>
        <p:blipFill>
          <a:blip r:embed="rId2"/>
          <a:stretch>
            <a:fillRect/>
          </a:stretch>
        </p:blipFill>
        <p:spPr>
          <a:xfrm>
            <a:off x="285720" y="104427"/>
            <a:ext cx="4643470" cy="6669257"/>
          </a:xfrm>
        </p:spPr>
      </p:pic>
      <p:pic>
        <p:nvPicPr>
          <p:cNvPr id="5" name="Picture 4" descr="uovo"/>
          <p:cNvPicPr>
            <a:picLocks noChangeAspect="1" noChangeArrowheads="1"/>
          </p:cNvPicPr>
          <p:nvPr/>
        </p:nvPicPr>
        <p:blipFill>
          <a:blip r:embed="rId3"/>
          <a:srcRect/>
          <a:stretch>
            <a:fillRect/>
          </a:stretch>
        </p:blipFill>
        <p:spPr bwMode="auto">
          <a:xfrm>
            <a:off x="6750078" y="4502171"/>
            <a:ext cx="1822450" cy="1998663"/>
          </a:xfrm>
          <a:prstGeom prst="rect">
            <a:avLst/>
          </a:prstGeom>
          <a:noFill/>
        </p:spPr>
      </p:pic>
      <p:pic>
        <p:nvPicPr>
          <p:cNvPr id="6" name="Picture 5" descr="gallina"/>
          <p:cNvPicPr>
            <a:picLocks noChangeAspect="1" noChangeArrowheads="1"/>
          </p:cNvPicPr>
          <p:nvPr/>
        </p:nvPicPr>
        <p:blipFill>
          <a:blip r:embed="rId4"/>
          <a:srcRect/>
          <a:stretch>
            <a:fillRect/>
          </a:stretch>
        </p:blipFill>
        <p:spPr bwMode="auto">
          <a:xfrm>
            <a:off x="5608665" y="4340246"/>
            <a:ext cx="1162050" cy="1152525"/>
          </a:xfrm>
          <a:prstGeom prst="rect">
            <a:avLst/>
          </a:prstGeom>
          <a:noFill/>
        </p:spPr>
      </p:pic>
    </p:spTree>
    <p:extLst>
      <p:ext uri="{BB962C8B-B14F-4D97-AF65-F5344CB8AC3E}">
        <p14:creationId xmlns:p14="http://schemas.microsoft.com/office/powerpoint/2010/main" val="36197040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s-ES_tradnl" sz="4000" b="1" dirty="0">
                <a:solidFill>
                  <a:schemeClr val="accent2"/>
                </a:solidFill>
              </a:rPr>
              <a:t>Ovario de la gallina</a:t>
            </a:r>
            <a:endParaRPr lang="es-ES" sz="4000" b="1" dirty="0">
              <a:solidFill>
                <a:schemeClr val="accent2"/>
              </a:solidFill>
            </a:endParaRPr>
          </a:p>
        </p:txBody>
      </p:sp>
      <p:pic>
        <p:nvPicPr>
          <p:cNvPr id="37892" name="Picture 4" descr="ovaio_gallina"/>
          <p:cNvPicPr>
            <a:picLocks noChangeAspect="1" noChangeArrowheads="1"/>
          </p:cNvPicPr>
          <p:nvPr/>
        </p:nvPicPr>
        <p:blipFill>
          <a:blip r:embed="rId2"/>
          <a:srcRect/>
          <a:stretch>
            <a:fillRect/>
          </a:stretch>
        </p:blipFill>
        <p:spPr bwMode="auto">
          <a:xfrm>
            <a:off x="1571604" y="1643050"/>
            <a:ext cx="5857916" cy="4537075"/>
          </a:xfrm>
          <a:prstGeom prst="rect">
            <a:avLst/>
          </a:prstGeom>
          <a:noFill/>
        </p:spPr>
      </p:pic>
    </p:spTree>
    <p:extLst>
      <p:ext uri="{BB962C8B-B14F-4D97-AF65-F5344CB8AC3E}">
        <p14:creationId xmlns:p14="http://schemas.microsoft.com/office/powerpoint/2010/main" val="2735646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404813" y="342900"/>
            <a:ext cx="8334375" cy="6172200"/>
          </a:xfrm>
          <a:prstGeom prst="rect">
            <a:avLst/>
          </a:prstGeom>
          <a:noFill/>
          <a:ln w="9525">
            <a:noFill/>
            <a:miter lim="800000"/>
            <a:headEnd/>
            <a:tailEnd/>
          </a:ln>
          <a:effectLst/>
        </p:spPr>
      </p:pic>
      <p:sp>
        <p:nvSpPr>
          <p:cNvPr id="5" name="4 CuadroTexto"/>
          <p:cNvSpPr txBox="1"/>
          <p:nvPr/>
        </p:nvSpPr>
        <p:spPr>
          <a:xfrm>
            <a:off x="3500430" y="214290"/>
            <a:ext cx="4985147" cy="646331"/>
          </a:xfrm>
          <a:prstGeom prst="rect">
            <a:avLst/>
          </a:prstGeom>
          <a:noFill/>
        </p:spPr>
        <p:txBody>
          <a:bodyPr wrap="none" rtlCol="0">
            <a:spAutoFit/>
          </a:bodyPr>
          <a:lstStyle/>
          <a:p>
            <a:pPr algn="ctr"/>
            <a:r>
              <a:rPr lang="es-ES_tradnl" b="1" dirty="0" smtClean="0">
                <a:solidFill>
                  <a:schemeClr val="accent2"/>
                </a:solidFill>
              </a:rPr>
              <a:t>ESQUEMA DE LA FORMACION DEL HUEVO</a:t>
            </a:r>
          </a:p>
          <a:p>
            <a:pPr algn="ctr"/>
            <a:r>
              <a:rPr lang="es-ES_tradnl" b="1" dirty="0" smtClean="0">
                <a:solidFill>
                  <a:schemeClr val="accent2"/>
                </a:solidFill>
              </a:rPr>
              <a:t>EN LA GALLINA</a:t>
            </a:r>
            <a:endParaRPr lang="es-VE" b="1" dirty="0">
              <a:solidFill>
                <a:schemeClr val="accent2"/>
              </a:solidFill>
            </a:endParaRPr>
          </a:p>
        </p:txBody>
      </p:sp>
      <p:sp>
        <p:nvSpPr>
          <p:cNvPr id="6" name="5 CuadroTexto"/>
          <p:cNvSpPr txBox="1"/>
          <p:nvPr/>
        </p:nvSpPr>
        <p:spPr>
          <a:xfrm>
            <a:off x="142844" y="5009389"/>
            <a:ext cx="1653017" cy="276999"/>
          </a:xfrm>
          <a:prstGeom prst="rect">
            <a:avLst/>
          </a:prstGeom>
          <a:noFill/>
        </p:spPr>
        <p:txBody>
          <a:bodyPr wrap="none" rtlCol="0">
            <a:spAutoFit/>
          </a:bodyPr>
          <a:lstStyle/>
          <a:p>
            <a:r>
              <a:rPr lang="es-ES_tradnl" sz="1200" dirty="0" smtClean="0"/>
              <a:t>Parte anatómica (cm)</a:t>
            </a:r>
            <a:endParaRPr lang="es-VE" sz="1200" dirty="0"/>
          </a:p>
        </p:txBody>
      </p:sp>
      <p:sp>
        <p:nvSpPr>
          <p:cNvPr id="7" name="6 CuadroTexto"/>
          <p:cNvSpPr txBox="1"/>
          <p:nvPr/>
        </p:nvSpPr>
        <p:spPr>
          <a:xfrm>
            <a:off x="537137" y="5509455"/>
            <a:ext cx="891591" cy="276999"/>
          </a:xfrm>
          <a:prstGeom prst="rect">
            <a:avLst/>
          </a:prstGeom>
          <a:noFill/>
        </p:spPr>
        <p:txBody>
          <a:bodyPr wrap="none" rtlCol="0">
            <a:spAutoFit/>
          </a:bodyPr>
          <a:lstStyle/>
          <a:p>
            <a:r>
              <a:rPr lang="es-ES_tradnl" sz="1200" dirty="0" smtClean="0"/>
              <a:t>Funciones</a:t>
            </a:r>
            <a:endParaRPr lang="es-VE" sz="1200" dirty="0"/>
          </a:p>
        </p:txBody>
      </p:sp>
      <p:sp>
        <p:nvSpPr>
          <p:cNvPr id="8" name="7 CuadroTexto"/>
          <p:cNvSpPr txBox="1"/>
          <p:nvPr/>
        </p:nvSpPr>
        <p:spPr>
          <a:xfrm>
            <a:off x="428596" y="6080959"/>
            <a:ext cx="690317" cy="276999"/>
          </a:xfrm>
          <a:prstGeom prst="rect">
            <a:avLst/>
          </a:prstGeom>
          <a:noFill/>
        </p:spPr>
        <p:txBody>
          <a:bodyPr wrap="none" rtlCol="0">
            <a:spAutoFit/>
          </a:bodyPr>
          <a:lstStyle/>
          <a:p>
            <a:r>
              <a:rPr lang="es-ES_tradnl" sz="1200" dirty="0" smtClean="0"/>
              <a:t>Tiempo</a:t>
            </a:r>
            <a:endParaRPr lang="es-VE" sz="1200" dirty="0"/>
          </a:p>
        </p:txBody>
      </p:sp>
    </p:spTree>
    <p:extLst>
      <p:ext uri="{BB962C8B-B14F-4D97-AF65-F5344CB8AC3E}">
        <p14:creationId xmlns:p14="http://schemas.microsoft.com/office/powerpoint/2010/main" val="38914890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1271616234_84185278_1-Fotos-de--CODORNICES-HEMBRAS-PARA-POSTURA-huevos-codorniz-codorniz-1271616234.jpg"/>
          <p:cNvPicPr>
            <a:picLocks noChangeAspect="1"/>
          </p:cNvPicPr>
          <p:nvPr/>
        </p:nvPicPr>
        <p:blipFill>
          <a:blip r:embed="rId2"/>
          <a:stretch>
            <a:fillRect/>
          </a:stretch>
        </p:blipFill>
        <p:spPr>
          <a:xfrm>
            <a:off x="1595437" y="285728"/>
            <a:ext cx="5953125" cy="5429250"/>
          </a:xfrm>
          <a:prstGeom prst="rect">
            <a:avLst/>
          </a:prstGeom>
        </p:spPr>
      </p:pic>
      <p:sp>
        <p:nvSpPr>
          <p:cNvPr id="5" name="4 Rectángulo"/>
          <p:cNvSpPr/>
          <p:nvPr/>
        </p:nvSpPr>
        <p:spPr>
          <a:xfrm>
            <a:off x="71438" y="5863256"/>
            <a:ext cx="8929718" cy="923330"/>
          </a:xfrm>
          <a:prstGeom prst="rect">
            <a:avLst/>
          </a:prstGeom>
        </p:spPr>
        <p:txBody>
          <a:bodyPr wrap="square">
            <a:spAutoFit/>
          </a:bodyPr>
          <a:lstStyle/>
          <a:p>
            <a:pPr algn="ctr"/>
            <a:r>
              <a:rPr lang="es-VE" b="1" dirty="0" smtClean="0"/>
              <a:t>El oviducto similar al de las gallinas.</a:t>
            </a:r>
          </a:p>
          <a:p>
            <a:pPr algn="ctr"/>
            <a:r>
              <a:rPr lang="es-VE" b="1" dirty="0" smtClean="0"/>
              <a:t>Presenta glándulas pigmentarias en la vagina que determinan</a:t>
            </a:r>
          </a:p>
          <a:p>
            <a:pPr algn="ctr"/>
            <a:r>
              <a:rPr lang="es-VE" b="1" dirty="0" smtClean="0"/>
              <a:t> el color y la pigmentación del huevo.</a:t>
            </a:r>
            <a:endParaRPr lang="es-VE" b="1" dirty="0"/>
          </a:p>
        </p:txBody>
      </p:sp>
    </p:spTree>
    <p:extLst>
      <p:ext uri="{BB962C8B-B14F-4D97-AF65-F5344CB8AC3E}">
        <p14:creationId xmlns:p14="http://schemas.microsoft.com/office/powerpoint/2010/main" val="17856128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pPr algn="r"/>
            <a:r>
              <a:rPr lang="es-VE" dirty="0"/>
              <a:t>PARTE </a:t>
            </a:r>
            <a:r>
              <a:rPr lang="es-VE" dirty="0" smtClean="0"/>
              <a:t>3. </a:t>
            </a:r>
            <a:r>
              <a:rPr lang="es-VE" dirty="0">
                <a:solidFill>
                  <a:srgbClr val="0070C0"/>
                </a:solidFill>
              </a:rPr>
              <a:t>BREVE DESCRIPCIÓN DE LA ANATOMÍA FISIOLOGICA EN LOS MACHOS DE INTERES ZOOTECNICO</a:t>
            </a:r>
            <a:r>
              <a:rPr lang="es-ES" dirty="0">
                <a:solidFill>
                  <a:srgbClr val="0070C0"/>
                </a:solidFill>
              </a:rPr>
              <a:t>.</a:t>
            </a:r>
            <a:br>
              <a:rPr lang="es-ES" dirty="0">
                <a:solidFill>
                  <a:srgbClr val="0070C0"/>
                </a:solidFill>
              </a:rPr>
            </a:br>
            <a:endParaRPr lang="es-VE" dirty="0"/>
          </a:p>
        </p:txBody>
      </p:sp>
    </p:spTree>
    <p:extLst>
      <p:ext uri="{BB962C8B-B14F-4D97-AF65-F5344CB8AC3E}">
        <p14:creationId xmlns:p14="http://schemas.microsoft.com/office/powerpoint/2010/main" val="21395821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2 CuadroTexto"/>
          <p:cNvSpPr txBox="1">
            <a:spLocks noChangeArrowheads="1"/>
          </p:cNvSpPr>
          <p:nvPr/>
        </p:nvSpPr>
        <p:spPr bwMode="auto">
          <a:xfrm>
            <a:off x="395536" y="548680"/>
            <a:ext cx="8208912" cy="5509200"/>
          </a:xfrm>
          <a:prstGeom prst="rect">
            <a:avLst/>
          </a:prstGeom>
          <a:noFill/>
          <a:ln w="9525">
            <a:noFill/>
            <a:miter lim="800000"/>
            <a:headEnd/>
            <a:tailEnd/>
          </a:ln>
        </p:spPr>
        <p:txBody>
          <a:bodyPr wrap="square">
            <a:spAutoFit/>
          </a:bodyPr>
          <a:lstStyle/>
          <a:p>
            <a:pPr>
              <a:buFont typeface="Arial" charset="0"/>
              <a:buChar char="•"/>
            </a:pPr>
            <a:r>
              <a:rPr lang="es-VE" sz="2800" b="1" dirty="0" smtClean="0">
                <a:solidFill>
                  <a:srgbClr val="0070C0"/>
                </a:solidFill>
              </a:rPr>
              <a:t>Componentes</a:t>
            </a:r>
            <a:endParaRPr lang="es-VE" sz="2400" b="1" dirty="0">
              <a:solidFill>
                <a:srgbClr val="0070C0"/>
              </a:solidFill>
            </a:endParaRPr>
          </a:p>
          <a:p>
            <a:r>
              <a:rPr lang="es-VE" sz="2400" dirty="0"/>
              <a:t>	</a:t>
            </a:r>
            <a:r>
              <a:rPr lang="es-VE" sz="2800" b="1" dirty="0">
                <a:solidFill>
                  <a:srgbClr val="00B050"/>
                </a:solidFill>
              </a:rPr>
              <a:t>- Testículos: </a:t>
            </a:r>
          </a:p>
          <a:p>
            <a:r>
              <a:rPr lang="es-VE" sz="2400" dirty="0"/>
              <a:t>	</a:t>
            </a:r>
            <a:r>
              <a:rPr lang="es-VE" sz="2400" dirty="0" smtClean="0"/>
              <a:t>Gónadas Masculinas</a:t>
            </a:r>
            <a:r>
              <a:rPr lang="es-VE" sz="2400" dirty="0"/>
              <a:t> </a:t>
            </a:r>
            <a:r>
              <a:rPr lang="es-VE" sz="2400" b="1" dirty="0" smtClean="0">
                <a:solidFill>
                  <a:srgbClr val="0000FF"/>
                </a:solidFill>
              </a:rPr>
              <a:t>(espermatozoides y testosterona)</a:t>
            </a:r>
            <a:endParaRPr lang="es-VE" sz="2400" b="1" dirty="0">
              <a:solidFill>
                <a:srgbClr val="0000FF"/>
              </a:solidFill>
            </a:endParaRPr>
          </a:p>
          <a:p>
            <a:r>
              <a:rPr lang="es-VE" sz="2400" dirty="0"/>
              <a:t>	</a:t>
            </a:r>
            <a:r>
              <a:rPr lang="es-VE" sz="2400" dirty="0" smtClean="0"/>
              <a:t>Epidídimo </a:t>
            </a:r>
            <a:r>
              <a:rPr lang="es-VE" sz="2400" b="1" dirty="0" smtClean="0">
                <a:solidFill>
                  <a:srgbClr val="0000FF"/>
                </a:solidFill>
              </a:rPr>
              <a:t>(maduración espermática, reservorio de espermatozoides).</a:t>
            </a:r>
            <a:endParaRPr lang="es-VE" sz="2400" b="1" dirty="0">
              <a:solidFill>
                <a:srgbClr val="0000FF"/>
              </a:solidFill>
            </a:endParaRPr>
          </a:p>
          <a:p>
            <a:endParaRPr lang="es-VE" sz="2400" dirty="0"/>
          </a:p>
          <a:p>
            <a:r>
              <a:rPr lang="es-VE" sz="2400" dirty="0">
                <a:solidFill>
                  <a:srgbClr val="00B050"/>
                </a:solidFill>
              </a:rPr>
              <a:t>	</a:t>
            </a:r>
            <a:r>
              <a:rPr lang="es-VE" sz="2800" b="1" dirty="0">
                <a:solidFill>
                  <a:srgbClr val="00B050"/>
                </a:solidFill>
              </a:rPr>
              <a:t>- Órganos de evacuación del semen:</a:t>
            </a:r>
          </a:p>
          <a:p>
            <a:r>
              <a:rPr lang="es-VE" sz="2400" dirty="0"/>
              <a:t>	</a:t>
            </a:r>
            <a:r>
              <a:rPr lang="es-VE" sz="2400" dirty="0" smtClean="0"/>
              <a:t>Conducto deferente </a:t>
            </a:r>
            <a:r>
              <a:rPr lang="es-VE" sz="2400" b="1" dirty="0" smtClean="0">
                <a:solidFill>
                  <a:srgbClr val="0000FF"/>
                </a:solidFill>
              </a:rPr>
              <a:t>(transporte de espermatozoides hasta la uretra pélvica)</a:t>
            </a:r>
            <a:r>
              <a:rPr lang="es-VE" sz="2400" dirty="0" smtClean="0"/>
              <a:t>, </a:t>
            </a:r>
            <a:r>
              <a:rPr lang="es-VE" sz="2400" dirty="0"/>
              <a:t>uretra </a:t>
            </a:r>
            <a:r>
              <a:rPr lang="es-VE" sz="2400" b="1" dirty="0" smtClean="0">
                <a:solidFill>
                  <a:srgbClr val="0000FF"/>
                </a:solidFill>
              </a:rPr>
              <a:t>(excreción de orina y semen)</a:t>
            </a:r>
            <a:r>
              <a:rPr lang="es-VE" sz="2400" dirty="0" smtClean="0"/>
              <a:t> y pene </a:t>
            </a:r>
            <a:r>
              <a:rPr lang="es-VE" sz="2400" b="1" dirty="0" smtClean="0">
                <a:solidFill>
                  <a:srgbClr val="0000FF"/>
                </a:solidFill>
              </a:rPr>
              <a:t>(órgano de la copulación).</a:t>
            </a:r>
            <a:endParaRPr lang="es-VE" sz="2400" b="1" dirty="0">
              <a:solidFill>
                <a:srgbClr val="0000FF"/>
              </a:solidFill>
            </a:endParaRPr>
          </a:p>
          <a:p>
            <a:endParaRPr lang="es-VE" sz="2400" b="1" dirty="0">
              <a:solidFill>
                <a:srgbClr val="92D050"/>
              </a:solidFill>
            </a:endParaRPr>
          </a:p>
          <a:p>
            <a:r>
              <a:rPr lang="es-VE" sz="2800" b="1" dirty="0">
                <a:solidFill>
                  <a:srgbClr val="92D050"/>
                </a:solidFill>
              </a:rPr>
              <a:t>           </a:t>
            </a:r>
            <a:r>
              <a:rPr lang="es-VE" sz="2800" b="1" dirty="0">
                <a:solidFill>
                  <a:srgbClr val="00B050"/>
                </a:solidFill>
              </a:rPr>
              <a:t>- Glándulas accesorias:</a:t>
            </a:r>
            <a:r>
              <a:rPr lang="es-VE" sz="2800" b="1" dirty="0">
                <a:solidFill>
                  <a:srgbClr val="92D050"/>
                </a:solidFill>
              </a:rPr>
              <a:t>	</a:t>
            </a:r>
            <a:r>
              <a:rPr lang="es-VE" sz="2400" b="1" dirty="0">
                <a:solidFill>
                  <a:srgbClr val="92D050"/>
                </a:solidFill>
              </a:rPr>
              <a:t>	</a:t>
            </a:r>
          </a:p>
          <a:p>
            <a:r>
              <a:rPr lang="es-VE" sz="2400" dirty="0"/>
              <a:t>	</a:t>
            </a:r>
            <a:r>
              <a:rPr lang="es-VE" sz="2400" dirty="0" smtClean="0"/>
              <a:t>Glándulas </a:t>
            </a:r>
            <a:r>
              <a:rPr lang="es-VE" sz="2400" dirty="0"/>
              <a:t>vesiculares, </a:t>
            </a:r>
            <a:r>
              <a:rPr lang="es-VE" sz="2400" dirty="0" err="1"/>
              <a:t>Bulbouretrales</a:t>
            </a:r>
            <a:r>
              <a:rPr lang="es-VE" sz="2400" dirty="0"/>
              <a:t> y </a:t>
            </a:r>
            <a:r>
              <a:rPr lang="es-VE" sz="2400" dirty="0" smtClean="0"/>
              <a:t>Próstata </a:t>
            </a:r>
            <a:r>
              <a:rPr lang="es-VE" sz="2400" b="1" dirty="0" smtClean="0">
                <a:solidFill>
                  <a:srgbClr val="0000FF"/>
                </a:solidFill>
              </a:rPr>
              <a:t>(líquido seminal)</a:t>
            </a:r>
            <a:endParaRPr lang="es-VE" sz="2400" b="1" dirty="0">
              <a:solidFill>
                <a:srgbClr val="0000FF"/>
              </a:solidFill>
            </a:endParaRPr>
          </a:p>
        </p:txBody>
      </p:sp>
      <p:sp>
        <p:nvSpPr>
          <p:cNvPr id="4" name="3 Rectángulo"/>
          <p:cNvSpPr/>
          <p:nvPr/>
        </p:nvSpPr>
        <p:spPr>
          <a:xfrm>
            <a:off x="4168313" y="0"/>
            <a:ext cx="4596515" cy="830997"/>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s-ES" sz="2400" b="1" dirty="0">
                <a:ln w="11430"/>
                <a:solidFill>
                  <a:srgbClr val="FF0000"/>
                </a:solidFill>
                <a:effectLst>
                  <a:outerShdw blurRad="80000" dist="40000" dir="5040000" algn="tl">
                    <a:srgbClr val="000000">
                      <a:alpha val="30000"/>
                    </a:srgbClr>
                  </a:outerShdw>
                </a:effectLst>
              </a:rPr>
              <a:t>Anatomía Comparada  del Aparato</a:t>
            </a:r>
          </a:p>
          <a:p>
            <a:pPr algn="ctr">
              <a:defRPr/>
            </a:pPr>
            <a:r>
              <a:rPr lang="es-ES" sz="2400" b="1" dirty="0">
                <a:ln w="11430"/>
                <a:solidFill>
                  <a:srgbClr val="FF0000"/>
                </a:solidFill>
                <a:effectLst>
                  <a:outerShdw blurRad="80000" dist="40000" dir="5040000" algn="tl">
                    <a:srgbClr val="000000">
                      <a:alpha val="30000"/>
                    </a:srgbClr>
                  </a:outerShdw>
                </a:effectLst>
              </a:rPr>
              <a:t>Reproductor del Macho</a:t>
            </a:r>
          </a:p>
        </p:txBody>
      </p:sp>
      <p:sp>
        <p:nvSpPr>
          <p:cNvPr id="2" name="1 CuadroTexto"/>
          <p:cNvSpPr txBox="1"/>
          <p:nvPr/>
        </p:nvSpPr>
        <p:spPr>
          <a:xfrm>
            <a:off x="2117262" y="6228020"/>
            <a:ext cx="4927375" cy="369332"/>
          </a:xfrm>
          <a:prstGeom prst="rect">
            <a:avLst/>
          </a:prstGeom>
          <a:solidFill>
            <a:srgbClr val="009900"/>
          </a:solidFill>
        </p:spPr>
        <p:txBody>
          <a:bodyPr wrap="none" rtlCol="0">
            <a:spAutoFit/>
          </a:bodyPr>
          <a:lstStyle/>
          <a:p>
            <a:r>
              <a:rPr lang="en-US" b="1" dirty="0" smtClean="0">
                <a:solidFill>
                  <a:schemeClr val="bg1"/>
                </a:solidFill>
              </a:rPr>
              <a:t>SEMEN = ESPERMATOZOIDES + LIQUIDO SEMINAL</a:t>
            </a:r>
            <a:endParaRPr lang="es-VE" b="1" dirty="0">
              <a:solidFill>
                <a:schemeClr val="bg1"/>
              </a:solidFill>
            </a:endParaRPr>
          </a:p>
        </p:txBody>
      </p:sp>
    </p:spTree>
    <p:extLst>
      <p:ext uri="{BB962C8B-B14F-4D97-AF65-F5344CB8AC3E}">
        <p14:creationId xmlns:p14="http://schemas.microsoft.com/office/powerpoint/2010/main" val="37571410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279677" y="139463"/>
            <a:ext cx="4750019" cy="646331"/>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s-E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Ubicación en Bovino</a:t>
            </a:r>
            <a:endParaRPr lang="es-E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5123" name="6 Imagen" descr="1495-1.jpg"/>
          <p:cNvPicPr>
            <a:picLocks noChangeAspect="1"/>
          </p:cNvPicPr>
          <p:nvPr/>
        </p:nvPicPr>
        <p:blipFill>
          <a:blip r:embed="rId3" cstate="print"/>
          <a:srcRect/>
          <a:stretch>
            <a:fillRect/>
          </a:stretch>
        </p:blipFill>
        <p:spPr bwMode="auto">
          <a:xfrm>
            <a:off x="428625" y="928688"/>
            <a:ext cx="8572500" cy="5518150"/>
          </a:xfrm>
          <a:prstGeom prst="rect">
            <a:avLst/>
          </a:prstGeom>
          <a:noFill/>
          <a:ln w="9525">
            <a:noFill/>
            <a:miter lim="800000"/>
            <a:headEnd/>
            <a:tailEnd/>
          </a:ln>
        </p:spPr>
      </p:pic>
      <p:sp>
        <p:nvSpPr>
          <p:cNvPr id="4" name="3 Elipse"/>
          <p:cNvSpPr/>
          <p:nvPr/>
        </p:nvSpPr>
        <p:spPr>
          <a:xfrm>
            <a:off x="4572000" y="2492896"/>
            <a:ext cx="1368152" cy="18722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7" name="6 Conector recto de flecha"/>
          <p:cNvCxnSpPr>
            <a:stCxn id="4" idx="0"/>
          </p:cNvCxnSpPr>
          <p:nvPr/>
        </p:nvCxnSpPr>
        <p:spPr>
          <a:xfrm rot="5400000" flipH="1" flipV="1">
            <a:off x="5490102" y="1178750"/>
            <a:ext cx="1080120" cy="154817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7 CuadroTexto"/>
          <p:cNvSpPr txBox="1"/>
          <p:nvPr/>
        </p:nvSpPr>
        <p:spPr>
          <a:xfrm>
            <a:off x="6732240" y="980728"/>
            <a:ext cx="1691169" cy="369332"/>
          </a:xfrm>
          <a:prstGeom prst="rect">
            <a:avLst/>
          </a:prstGeom>
          <a:noFill/>
        </p:spPr>
        <p:txBody>
          <a:bodyPr wrap="none" rtlCol="0">
            <a:spAutoFit/>
          </a:bodyPr>
          <a:lstStyle/>
          <a:p>
            <a:r>
              <a:rPr lang="es-ES" b="1" dirty="0" smtClean="0">
                <a:solidFill>
                  <a:srgbClr val="FF0000"/>
                </a:solidFill>
                <a:latin typeface="Colonna MT" pitchFamily="82" charset="0"/>
              </a:rPr>
              <a:t>Cavidad Pélvica</a:t>
            </a:r>
            <a:endParaRPr lang="es-ES" b="1" dirty="0">
              <a:solidFill>
                <a:srgbClr val="FF0000"/>
              </a:solidFill>
              <a:latin typeface="Colonna MT" pitchFamily="82" charset="0"/>
            </a:endParaRPr>
          </a:p>
        </p:txBody>
      </p:sp>
      <p:sp>
        <p:nvSpPr>
          <p:cNvPr id="9" name="8 Elipse"/>
          <p:cNvSpPr/>
          <p:nvPr/>
        </p:nvSpPr>
        <p:spPr>
          <a:xfrm>
            <a:off x="3851920" y="4365104"/>
            <a:ext cx="1368152" cy="129614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1" name="10 Conector recto de flecha"/>
          <p:cNvCxnSpPr>
            <a:stCxn id="9" idx="4"/>
          </p:cNvCxnSpPr>
          <p:nvPr/>
        </p:nvCxnSpPr>
        <p:spPr>
          <a:xfrm rot="5400000">
            <a:off x="3905926" y="5103186"/>
            <a:ext cx="72008" cy="1188132"/>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2" name="11 CuadroTexto"/>
          <p:cNvSpPr txBox="1"/>
          <p:nvPr/>
        </p:nvSpPr>
        <p:spPr>
          <a:xfrm>
            <a:off x="1475656" y="5579948"/>
            <a:ext cx="1765483" cy="369332"/>
          </a:xfrm>
          <a:prstGeom prst="rect">
            <a:avLst/>
          </a:prstGeom>
          <a:noFill/>
        </p:spPr>
        <p:txBody>
          <a:bodyPr wrap="none" rtlCol="0">
            <a:spAutoFit/>
          </a:bodyPr>
          <a:lstStyle/>
          <a:p>
            <a:r>
              <a:rPr lang="es-ES" b="1" dirty="0" smtClean="0">
                <a:solidFill>
                  <a:srgbClr val="003300"/>
                </a:solidFill>
                <a:latin typeface="Colonna MT" pitchFamily="82" charset="0"/>
              </a:rPr>
              <a:t>Región Inguinal</a:t>
            </a:r>
            <a:endParaRPr lang="es-ES" b="1" dirty="0">
              <a:solidFill>
                <a:srgbClr val="003300"/>
              </a:solidFill>
              <a:latin typeface="Colonna MT" pitchFamily="82" charset="0"/>
            </a:endParaRPr>
          </a:p>
        </p:txBody>
      </p:sp>
    </p:spTree>
    <p:extLst>
      <p:ext uri="{BB962C8B-B14F-4D97-AF65-F5344CB8AC3E}">
        <p14:creationId xmlns:p14="http://schemas.microsoft.com/office/powerpoint/2010/main" val="3272299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1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9" grpId="0" animBg="1"/>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0141" y="139463"/>
            <a:ext cx="4903907" cy="646331"/>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s-E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Ubicación en Porcino</a:t>
            </a:r>
            <a:endParaRPr lang="es-E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6147" name="Picture 2"/>
          <p:cNvPicPr>
            <a:picLocks noChangeAspect="1" noChangeArrowheads="1"/>
          </p:cNvPicPr>
          <p:nvPr/>
        </p:nvPicPr>
        <p:blipFill>
          <a:blip r:embed="rId3" cstate="print"/>
          <a:srcRect/>
          <a:stretch>
            <a:fillRect/>
          </a:stretch>
        </p:blipFill>
        <p:spPr bwMode="auto">
          <a:xfrm>
            <a:off x="685800" y="1147763"/>
            <a:ext cx="7958138" cy="4995862"/>
          </a:xfrm>
          <a:prstGeom prst="rect">
            <a:avLst/>
          </a:prstGeom>
          <a:noFill/>
          <a:ln w="9525">
            <a:noFill/>
            <a:miter lim="800000"/>
            <a:headEnd/>
            <a:tailEnd/>
          </a:ln>
        </p:spPr>
      </p:pic>
      <p:sp>
        <p:nvSpPr>
          <p:cNvPr id="4" name="3 Elipse"/>
          <p:cNvSpPr/>
          <p:nvPr/>
        </p:nvSpPr>
        <p:spPr>
          <a:xfrm>
            <a:off x="2771800" y="2276872"/>
            <a:ext cx="3024336" cy="20882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5" name="4 Conector recto de flecha"/>
          <p:cNvCxnSpPr>
            <a:stCxn id="4" idx="0"/>
            <a:endCxn id="6147" idx="0"/>
          </p:cNvCxnSpPr>
          <p:nvPr/>
        </p:nvCxnSpPr>
        <p:spPr>
          <a:xfrm rot="5400000" flipH="1" flipV="1">
            <a:off x="3909864" y="1521868"/>
            <a:ext cx="1129109" cy="38090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5 CuadroTexto"/>
          <p:cNvSpPr txBox="1"/>
          <p:nvPr/>
        </p:nvSpPr>
        <p:spPr>
          <a:xfrm>
            <a:off x="4572000" y="755412"/>
            <a:ext cx="3649365" cy="369332"/>
          </a:xfrm>
          <a:prstGeom prst="rect">
            <a:avLst/>
          </a:prstGeom>
          <a:noFill/>
        </p:spPr>
        <p:txBody>
          <a:bodyPr wrap="square" rtlCol="0">
            <a:spAutoFit/>
          </a:bodyPr>
          <a:lstStyle/>
          <a:p>
            <a:r>
              <a:rPr lang="es-ES" b="1" dirty="0" smtClean="0">
                <a:solidFill>
                  <a:srgbClr val="FF0000"/>
                </a:solidFill>
                <a:latin typeface="Colonna MT" pitchFamily="82" charset="0"/>
              </a:rPr>
              <a:t>Cavidad Pélvica</a:t>
            </a:r>
            <a:endParaRPr lang="es-ES" b="1" dirty="0">
              <a:solidFill>
                <a:srgbClr val="FF0000"/>
              </a:solidFill>
              <a:latin typeface="Colonna MT" pitchFamily="82" charset="0"/>
            </a:endParaRPr>
          </a:p>
        </p:txBody>
      </p:sp>
      <p:sp>
        <p:nvSpPr>
          <p:cNvPr id="12" name="11 Elipse"/>
          <p:cNvSpPr/>
          <p:nvPr/>
        </p:nvSpPr>
        <p:spPr>
          <a:xfrm>
            <a:off x="5796136" y="2924944"/>
            <a:ext cx="1368152" cy="129614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3" name="12 Conector recto de flecha"/>
          <p:cNvCxnSpPr/>
          <p:nvPr/>
        </p:nvCxnSpPr>
        <p:spPr>
          <a:xfrm rot="16200000" flipH="1">
            <a:off x="5616116" y="4905164"/>
            <a:ext cx="1440160" cy="72008"/>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4" name="13 CuadroTexto"/>
          <p:cNvSpPr txBox="1"/>
          <p:nvPr/>
        </p:nvSpPr>
        <p:spPr>
          <a:xfrm>
            <a:off x="6084168" y="5805264"/>
            <a:ext cx="1782155" cy="369332"/>
          </a:xfrm>
          <a:prstGeom prst="rect">
            <a:avLst/>
          </a:prstGeom>
          <a:noFill/>
        </p:spPr>
        <p:txBody>
          <a:bodyPr wrap="none" rtlCol="0">
            <a:spAutoFit/>
          </a:bodyPr>
          <a:lstStyle/>
          <a:p>
            <a:r>
              <a:rPr lang="es-ES" b="1" dirty="0" smtClean="0">
                <a:solidFill>
                  <a:srgbClr val="003300"/>
                </a:solidFill>
                <a:latin typeface="Colonna MT" pitchFamily="82" charset="0"/>
              </a:rPr>
              <a:t>Región  Perianal</a:t>
            </a:r>
            <a:endParaRPr lang="es-ES" b="1" dirty="0">
              <a:solidFill>
                <a:srgbClr val="003300"/>
              </a:solidFill>
              <a:latin typeface="Colonna MT" pitchFamily="82" charset="0"/>
            </a:endParaRPr>
          </a:p>
        </p:txBody>
      </p:sp>
    </p:spTree>
    <p:extLst>
      <p:ext uri="{BB962C8B-B14F-4D97-AF65-F5344CB8AC3E}">
        <p14:creationId xmlns:p14="http://schemas.microsoft.com/office/powerpoint/2010/main" val="838582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par>
                                <p:cTn id="8" presetID="4"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in)">
                                      <p:cBhvr>
                                        <p:cTn id="10" dur="500"/>
                                        <p:tgtEl>
                                          <p:spTgt spid="5"/>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ox(i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ppt_x"/>
                                          </p:val>
                                        </p:tav>
                                        <p:tav tm="100000">
                                          <p:val>
                                            <p:strVal val="#ppt_x"/>
                                          </p:val>
                                        </p:tav>
                                      </p:tavLst>
                                    </p:anim>
                                    <p:anim calcmode="lin" valueType="num">
                                      <p:cBhvr additive="base">
                                        <p:cTn id="23" dur="500" fill="hold"/>
                                        <p:tgtEl>
                                          <p:spTgt spid="13"/>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12" grpId="0" animBg="1"/>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1 Imagen" descr="sertoli.jpg"/>
          <p:cNvPicPr>
            <a:picLocks noChangeAspect="1"/>
          </p:cNvPicPr>
          <p:nvPr/>
        </p:nvPicPr>
        <p:blipFill>
          <a:blip r:embed="rId3" cstate="print"/>
          <a:srcRect/>
          <a:stretch>
            <a:fillRect/>
          </a:stretch>
        </p:blipFill>
        <p:spPr bwMode="auto">
          <a:xfrm>
            <a:off x="611560" y="1254991"/>
            <a:ext cx="7920880" cy="5273851"/>
          </a:xfrm>
          <a:prstGeom prst="rect">
            <a:avLst/>
          </a:prstGeom>
          <a:noFill/>
          <a:ln w="9525">
            <a:noFill/>
            <a:miter lim="800000"/>
            <a:headEnd/>
            <a:tailEnd/>
          </a:ln>
        </p:spPr>
      </p:pic>
      <p:sp>
        <p:nvSpPr>
          <p:cNvPr id="3" name="2 Rectángulo"/>
          <p:cNvSpPr/>
          <p:nvPr/>
        </p:nvSpPr>
        <p:spPr>
          <a:xfrm>
            <a:off x="478695" y="0"/>
            <a:ext cx="3816878" cy="646331"/>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s-ES" sz="3600" b="1" dirty="0" smtClean="0">
                <a:ln w="11430"/>
                <a:solidFill>
                  <a:srgbClr val="0000FF"/>
                </a:solidFill>
                <a:effectLst>
                  <a:outerShdw blurRad="80000" dist="40000" dir="5040000" algn="tl">
                    <a:srgbClr val="000000">
                      <a:alpha val="30000"/>
                    </a:srgbClr>
                  </a:outerShdw>
                </a:effectLst>
              </a:rPr>
              <a:t>Epitelio Seminífero</a:t>
            </a:r>
            <a:endParaRPr lang="es-ES" sz="3600" b="1" dirty="0">
              <a:ln w="11430"/>
              <a:solidFill>
                <a:srgbClr val="0000FF"/>
              </a:solidFill>
              <a:effectLst>
                <a:outerShdw blurRad="80000" dist="40000" dir="5040000" algn="tl">
                  <a:srgbClr val="000000">
                    <a:alpha val="30000"/>
                  </a:srgbClr>
                </a:outerShdw>
              </a:effectLst>
            </a:endParaRPr>
          </a:p>
        </p:txBody>
      </p:sp>
      <p:sp>
        <p:nvSpPr>
          <p:cNvPr id="4" name="3 CuadroTexto"/>
          <p:cNvSpPr txBox="1"/>
          <p:nvPr/>
        </p:nvSpPr>
        <p:spPr>
          <a:xfrm>
            <a:off x="7807422" y="3463840"/>
            <a:ext cx="377026" cy="1477328"/>
          </a:xfrm>
          <a:prstGeom prst="rect">
            <a:avLst/>
          </a:prstGeom>
          <a:noFill/>
        </p:spPr>
        <p:txBody>
          <a:bodyPr wrap="none" rtlCol="0">
            <a:spAutoFit/>
          </a:bodyPr>
          <a:lstStyle/>
          <a:p>
            <a:r>
              <a:rPr lang="es-ES" dirty="0" smtClean="0"/>
              <a:t>L</a:t>
            </a:r>
          </a:p>
          <a:p>
            <a:r>
              <a:rPr lang="es-ES" dirty="0" smtClean="0"/>
              <a:t>U</a:t>
            </a:r>
          </a:p>
          <a:p>
            <a:r>
              <a:rPr lang="es-ES" dirty="0" smtClean="0"/>
              <a:t>M</a:t>
            </a:r>
          </a:p>
          <a:p>
            <a:r>
              <a:rPr lang="es-ES" dirty="0" smtClean="0"/>
              <a:t>E</a:t>
            </a:r>
          </a:p>
          <a:p>
            <a:r>
              <a:rPr lang="es-ES" dirty="0"/>
              <a:t>N</a:t>
            </a:r>
          </a:p>
        </p:txBody>
      </p:sp>
      <p:sp>
        <p:nvSpPr>
          <p:cNvPr id="5" name="4 CuadroTexto"/>
          <p:cNvSpPr txBox="1"/>
          <p:nvPr/>
        </p:nvSpPr>
        <p:spPr>
          <a:xfrm>
            <a:off x="4597305" y="6093296"/>
            <a:ext cx="2710999" cy="369332"/>
          </a:xfrm>
          <a:prstGeom prst="rect">
            <a:avLst/>
          </a:prstGeom>
          <a:noFill/>
        </p:spPr>
        <p:txBody>
          <a:bodyPr wrap="none" rtlCol="0">
            <a:spAutoFit/>
          </a:bodyPr>
          <a:lstStyle/>
          <a:p>
            <a:r>
              <a:rPr lang="es-ES" dirty="0" smtClean="0"/>
              <a:t>Barrera </a:t>
            </a:r>
            <a:r>
              <a:rPr lang="es-ES" dirty="0" err="1" smtClean="0"/>
              <a:t>hematotesticular</a:t>
            </a:r>
            <a:endParaRPr lang="es-ES" dirty="0"/>
          </a:p>
        </p:txBody>
      </p:sp>
      <p:cxnSp>
        <p:nvCxnSpPr>
          <p:cNvPr id="7" name="6 Conector recto de flecha"/>
          <p:cNvCxnSpPr/>
          <p:nvPr/>
        </p:nvCxnSpPr>
        <p:spPr>
          <a:xfrm rot="16200000" flipV="1">
            <a:off x="4283968" y="4941168"/>
            <a:ext cx="1152128" cy="115212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 name="1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297" y="764704"/>
            <a:ext cx="2419350" cy="1895475"/>
          </a:xfrm>
          <a:prstGeom prst="rect">
            <a:avLst/>
          </a:prstGeom>
        </p:spPr>
      </p:pic>
    </p:spTree>
    <p:extLst>
      <p:ext uri="{BB962C8B-B14F-4D97-AF65-F5344CB8AC3E}">
        <p14:creationId xmlns:p14="http://schemas.microsoft.com/office/powerpoint/2010/main" val="17111619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722313" y="4521101"/>
            <a:ext cx="7772400" cy="1500187"/>
          </a:xfrm>
        </p:spPr>
        <p:txBody>
          <a:bodyPr>
            <a:normAutofit fontScale="92500" lnSpcReduction="20000"/>
          </a:bodyPr>
          <a:lstStyle/>
          <a:p>
            <a:pPr lvl="0" algn="r"/>
            <a:r>
              <a:rPr lang="es-ES" dirty="0">
                <a:solidFill>
                  <a:srgbClr val="0000FF"/>
                </a:solidFill>
              </a:rPr>
              <a:t>¿porque será importante la reproducción animal en la generación de productos alimenticios de origen animal? </a:t>
            </a:r>
            <a:endParaRPr lang="es-ES" dirty="0" smtClean="0">
              <a:solidFill>
                <a:srgbClr val="0000FF"/>
              </a:solidFill>
            </a:endParaRPr>
          </a:p>
          <a:p>
            <a:pPr lvl="0" algn="r"/>
            <a:endParaRPr lang="es-ES" dirty="0">
              <a:solidFill>
                <a:srgbClr val="0000FF"/>
              </a:solidFill>
            </a:endParaRPr>
          </a:p>
          <a:p>
            <a:pPr lvl="0" algn="r"/>
            <a:r>
              <a:rPr lang="es-ES" dirty="0" smtClean="0">
                <a:solidFill>
                  <a:srgbClr val="0000FF"/>
                </a:solidFill>
              </a:rPr>
              <a:t>¿</a:t>
            </a:r>
            <a:r>
              <a:rPr lang="es-ES" dirty="0">
                <a:solidFill>
                  <a:srgbClr val="0000FF"/>
                </a:solidFill>
              </a:rPr>
              <a:t>Qué productos de origen animal conocen que dependan directa o indirectamente con la reproducción?</a:t>
            </a:r>
            <a:endParaRPr lang="es-VE" dirty="0">
              <a:solidFill>
                <a:srgbClr val="0000FF"/>
              </a:solidFill>
            </a:endParaRPr>
          </a:p>
          <a:p>
            <a:endParaRPr lang="es-VE" dirty="0"/>
          </a:p>
        </p:txBody>
      </p:sp>
      <p:pic>
        <p:nvPicPr>
          <p:cNvPr id="1026" name="Picture 2" descr="reproducción bovino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172715"/>
            <a:ext cx="3524250" cy="24003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ipos de reproducción en anima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1825" y="914410"/>
            <a:ext cx="4090615" cy="3063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09961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85720" y="0"/>
            <a:ext cx="4442242" cy="646331"/>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s-E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Detalles del Glande</a:t>
            </a:r>
          </a:p>
        </p:txBody>
      </p:sp>
      <p:pic>
        <p:nvPicPr>
          <p:cNvPr id="28675" name="Picture 5"/>
          <p:cNvPicPr>
            <a:picLocks noChangeAspect="1" noChangeArrowheads="1"/>
          </p:cNvPicPr>
          <p:nvPr/>
        </p:nvPicPr>
        <p:blipFill>
          <a:blip r:embed="rId3" cstate="print"/>
          <a:srcRect l="16992" t="27188" r="18555" b="14687"/>
          <a:stretch>
            <a:fillRect/>
          </a:stretch>
        </p:blipFill>
        <p:spPr bwMode="auto">
          <a:xfrm>
            <a:off x="428625" y="973138"/>
            <a:ext cx="8286750" cy="4670425"/>
          </a:xfrm>
          <a:prstGeom prst="rect">
            <a:avLst/>
          </a:prstGeom>
          <a:noFill/>
          <a:ln w="9525">
            <a:noFill/>
            <a:miter lim="800000"/>
            <a:headEnd/>
            <a:tailEnd/>
          </a:ln>
        </p:spPr>
      </p:pic>
      <p:sp>
        <p:nvSpPr>
          <p:cNvPr id="28676" name="5 CuadroTexto"/>
          <p:cNvSpPr txBox="1">
            <a:spLocks noChangeArrowheads="1"/>
          </p:cNvSpPr>
          <p:nvPr/>
        </p:nvSpPr>
        <p:spPr bwMode="auto">
          <a:xfrm>
            <a:off x="466725" y="5845175"/>
            <a:ext cx="8105775" cy="523875"/>
          </a:xfrm>
          <a:prstGeom prst="rect">
            <a:avLst/>
          </a:prstGeom>
          <a:noFill/>
          <a:ln w="9525">
            <a:noFill/>
            <a:miter lim="800000"/>
            <a:headEnd/>
            <a:tailEnd/>
          </a:ln>
        </p:spPr>
        <p:txBody>
          <a:bodyPr wrap="none">
            <a:spAutoFit/>
          </a:bodyPr>
          <a:lstStyle/>
          <a:p>
            <a:r>
              <a:rPr lang="es-VE" sz="2800"/>
              <a:t>Corte transversal del pene de diferentes especies</a:t>
            </a:r>
          </a:p>
        </p:txBody>
      </p:sp>
    </p:spTree>
    <p:extLst>
      <p:ext uri="{BB962C8B-B14F-4D97-AF65-F5344CB8AC3E}">
        <p14:creationId xmlns:p14="http://schemas.microsoft.com/office/powerpoint/2010/main" val="33802173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51520" y="478413"/>
            <a:ext cx="4108817" cy="646331"/>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s-E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Glándulas anexas</a:t>
            </a:r>
          </a:p>
        </p:txBody>
      </p:sp>
      <p:graphicFrame>
        <p:nvGraphicFramePr>
          <p:cNvPr id="3" name="2 Diagrama"/>
          <p:cNvGraphicFramePr/>
          <p:nvPr>
            <p:extLst>
              <p:ext uri="{D42A27DB-BD31-4B8C-83A1-F6EECF244321}">
                <p14:modId xmlns:p14="http://schemas.microsoft.com/office/powerpoint/2010/main" val="596416765"/>
              </p:ext>
            </p:extLst>
          </p:nvPr>
        </p:nvGraphicFramePr>
        <p:xfrm>
          <a:off x="571472" y="668568"/>
          <a:ext cx="8215370" cy="60007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3 CuadroTexto"/>
          <p:cNvSpPr txBox="1"/>
          <p:nvPr/>
        </p:nvSpPr>
        <p:spPr>
          <a:xfrm>
            <a:off x="395536" y="5463156"/>
            <a:ext cx="3095328" cy="1200329"/>
          </a:xfrm>
          <a:prstGeom prst="rect">
            <a:avLst/>
          </a:prstGeom>
          <a:solidFill>
            <a:srgbClr val="F6F8A6"/>
          </a:solidFill>
          <a:ln>
            <a:solidFill>
              <a:srgbClr val="92D050"/>
            </a:solidFill>
          </a:ln>
        </p:spPr>
        <p:txBody>
          <a:bodyPr wrap="square" rtlCol="0">
            <a:spAutoFit/>
          </a:bodyPr>
          <a:lstStyle/>
          <a:p>
            <a:pPr algn="ctr"/>
            <a:r>
              <a:rPr lang="es-ES" dirty="0" smtClean="0"/>
              <a:t>Evita el aglutinamiento espermático. </a:t>
            </a:r>
          </a:p>
          <a:p>
            <a:pPr algn="ctr"/>
            <a:r>
              <a:rPr lang="es-ES" dirty="0" smtClean="0"/>
              <a:t>Algunas especies producen  prostaglandinas.</a:t>
            </a:r>
            <a:endParaRPr lang="es-ES" dirty="0"/>
          </a:p>
        </p:txBody>
      </p:sp>
      <p:sp>
        <p:nvSpPr>
          <p:cNvPr id="8" name="7 CuadroTexto"/>
          <p:cNvSpPr txBox="1"/>
          <p:nvPr/>
        </p:nvSpPr>
        <p:spPr>
          <a:xfrm>
            <a:off x="1547664" y="1844824"/>
            <a:ext cx="2448272" cy="646331"/>
          </a:xfrm>
          <a:prstGeom prst="rect">
            <a:avLst/>
          </a:prstGeom>
          <a:solidFill>
            <a:srgbClr val="F6F8A6"/>
          </a:solidFill>
          <a:ln>
            <a:solidFill>
              <a:srgbClr val="92D050"/>
            </a:solidFill>
          </a:ln>
        </p:spPr>
        <p:txBody>
          <a:bodyPr wrap="square" rtlCol="0">
            <a:spAutoFit/>
          </a:bodyPr>
          <a:lstStyle/>
          <a:p>
            <a:pPr algn="ctr"/>
            <a:r>
              <a:rPr lang="es-ES" dirty="0" smtClean="0"/>
              <a:t>Evita cambios de pH. </a:t>
            </a:r>
          </a:p>
          <a:p>
            <a:pPr algn="ctr"/>
            <a:r>
              <a:rPr lang="es-ES" dirty="0" smtClean="0"/>
              <a:t>Fructosa.</a:t>
            </a:r>
            <a:endParaRPr lang="es-ES" dirty="0"/>
          </a:p>
        </p:txBody>
      </p:sp>
      <p:sp>
        <p:nvSpPr>
          <p:cNvPr id="9" name="8 CuadroTexto"/>
          <p:cNvSpPr txBox="1"/>
          <p:nvPr/>
        </p:nvSpPr>
        <p:spPr>
          <a:xfrm>
            <a:off x="5004048" y="836712"/>
            <a:ext cx="2160240" cy="369332"/>
          </a:xfrm>
          <a:prstGeom prst="rect">
            <a:avLst/>
          </a:prstGeom>
          <a:solidFill>
            <a:srgbClr val="F6F8A6"/>
          </a:solidFill>
          <a:ln>
            <a:solidFill>
              <a:srgbClr val="92D050"/>
            </a:solidFill>
          </a:ln>
        </p:spPr>
        <p:txBody>
          <a:bodyPr wrap="square" rtlCol="0">
            <a:spAutoFit/>
          </a:bodyPr>
          <a:lstStyle/>
          <a:p>
            <a:pPr algn="ctr"/>
            <a:r>
              <a:rPr lang="es-ES" dirty="0" smtClean="0"/>
              <a:t>Producen Mucina </a:t>
            </a:r>
            <a:endParaRPr lang="es-ES" dirty="0"/>
          </a:p>
        </p:txBody>
      </p:sp>
      <p:sp>
        <p:nvSpPr>
          <p:cNvPr id="10" name="9 CuadroTexto"/>
          <p:cNvSpPr txBox="1"/>
          <p:nvPr/>
        </p:nvSpPr>
        <p:spPr>
          <a:xfrm>
            <a:off x="6876256" y="5147900"/>
            <a:ext cx="1656184" cy="369332"/>
          </a:xfrm>
          <a:prstGeom prst="rect">
            <a:avLst/>
          </a:prstGeom>
          <a:solidFill>
            <a:srgbClr val="F6F8A6"/>
          </a:solidFill>
          <a:ln>
            <a:solidFill>
              <a:srgbClr val="92D050"/>
            </a:solidFill>
          </a:ln>
        </p:spPr>
        <p:txBody>
          <a:bodyPr wrap="square" rtlCol="0">
            <a:spAutoFit/>
          </a:bodyPr>
          <a:lstStyle/>
          <a:p>
            <a:pPr algn="ctr"/>
            <a:r>
              <a:rPr lang="es-ES" dirty="0" smtClean="0"/>
              <a:t>Limpiar Uretra</a:t>
            </a:r>
            <a:endParaRPr lang="es-ES" dirty="0"/>
          </a:p>
        </p:txBody>
      </p:sp>
      <p:sp>
        <p:nvSpPr>
          <p:cNvPr id="11" name="10 CuadroTexto"/>
          <p:cNvSpPr txBox="1"/>
          <p:nvPr/>
        </p:nvSpPr>
        <p:spPr>
          <a:xfrm>
            <a:off x="5868144" y="6381328"/>
            <a:ext cx="2963312" cy="369332"/>
          </a:xfrm>
          <a:prstGeom prst="rect">
            <a:avLst/>
          </a:prstGeom>
          <a:noFill/>
        </p:spPr>
        <p:txBody>
          <a:bodyPr wrap="none" rtlCol="0">
            <a:spAutoFit/>
          </a:bodyPr>
          <a:lstStyle/>
          <a:p>
            <a:pPr algn="ctr"/>
            <a:r>
              <a:rPr lang="es-ES" b="1" dirty="0" smtClean="0"/>
              <a:t>AMPULA: TORO, OVEJO </a:t>
            </a:r>
            <a:endParaRPr lang="es-MX" b="1" dirty="0"/>
          </a:p>
        </p:txBody>
      </p:sp>
    </p:spTree>
    <p:extLst>
      <p:ext uri="{BB962C8B-B14F-4D97-AF65-F5344CB8AC3E}">
        <p14:creationId xmlns:p14="http://schemas.microsoft.com/office/powerpoint/2010/main" val="28664285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1414"/>
            <a:ext cx="8229600" cy="857256"/>
          </a:xfrm>
          <a:solidFill>
            <a:schemeClr val="accent1"/>
          </a:solidFill>
        </p:spPr>
        <p:txBody>
          <a:bodyPr>
            <a:normAutofit/>
          </a:bodyPr>
          <a:lstStyle/>
          <a:p>
            <a:r>
              <a:rPr lang="es-ES" sz="2800" b="1" dirty="0" smtClean="0"/>
              <a:t>APARATO REPRODUCTOR EN LAS AVES</a:t>
            </a:r>
            <a:endParaRPr lang="es-MX" sz="2800" b="1" dirty="0"/>
          </a:p>
        </p:txBody>
      </p:sp>
      <p:pic>
        <p:nvPicPr>
          <p:cNvPr id="2050" name="Picture 2"/>
          <p:cNvPicPr>
            <a:picLocks noChangeAspect="1" noChangeArrowheads="1"/>
          </p:cNvPicPr>
          <p:nvPr/>
        </p:nvPicPr>
        <p:blipFill>
          <a:blip r:embed="rId3" cstate="print"/>
          <a:srcRect/>
          <a:stretch>
            <a:fillRect/>
          </a:stretch>
        </p:blipFill>
        <p:spPr bwMode="auto">
          <a:xfrm>
            <a:off x="357158" y="1076327"/>
            <a:ext cx="3667139" cy="5710259"/>
          </a:xfrm>
          <a:prstGeom prst="rect">
            <a:avLst/>
          </a:prstGeom>
          <a:noFill/>
          <a:ln w="9525">
            <a:noFill/>
            <a:miter lim="800000"/>
            <a:headEnd/>
            <a:tailEnd/>
          </a:ln>
        </p:spPr>
      </p:pic>
      <p:sp>
        <p:nvSpPr>
          <p:cNvPr id="6" name="5 CuadroTexto"/>
          <p:cNvSpPr txBox="1"/>
          <p:nvPr/>
        </p:nvSpPr>
        <p:spPr>
          <a:xfrm>
            <a:off x="3929058" y="836712"/>
            <a:ext cx="4286280" cy="1384995"/>
          </a:xfrm>
          <a:prstGeom prst="rect">
            <a:avLst/>
          </a:prstGeom>
          <a:noFill/>
        </p:spPr>
        <p:txBody>
          <a:bodyPr wrap="square" rtlCol="0">
            <a:spAutoFit/>
          </a:bodyPr>
          <a:lstStyle/>
          <a:p>
            <a:r>
              <a:rPr lang="es-ES" sz="2400" b="1" dirty="0" smtClean="0"/>
              <a:t>ESTRUCTURA DEL TESTICULO:</a:t>
            </a:r>
          </a:p>
          <a:p>
            <a:r>
              <a:rPr lang="es-ES" sz="2000" dirty="0" smtClean="0"/>
              <a:t>-Parénquima no tabicado</a:t>
            </a:r>
          </a:p>
          <a:p>
            <a:r>
              <a:rPr lang="es-ES" sz="2000" dirty="0" smtClean="0"/>
              <a:t>-Compartimento tubular (85-95%):</a:t>
            </a:r>
          </a:p>
          <a:p>
            <a:r>
              <a:rPr lang="es-ES" sz="2000" dirty="0" smtClean="0"/>
              <a:t>-Compartimento inter tubular</a:t>
            </a:r>
            <a:endParaRPr lang="es-MX" sz="2000" dirty="0"/>
          </a:p>
        </p:txBody>
      </p:sp>
      <p:pic>
        <p:nvPicPr>
          <p:cNvPr id="2052" name="Picture 4"/>
          <p:cNvPicPr>
            <a:picLocks noChangeAspect="1" noChangeArrowheads="1"/>
          </p:cNvPicPr>
          <p:nvPr/>
        </p:nvPicPr>
        <p:blipFill>
          <a:blip r:embed="rId4" cstate="print"/>
          <a:srcRect/>
          <a:stretch>
            <a:fillRect/>
          </a:stretch>
        </p:blipFill>
        <p:spPr bwMode="auto">
          <a:xfrm>
            <a:off x="4143372" y="2562249"/>
            <a:ext cx="2447925" cy="4295775"/>
          </a:xfrm>
          <a:prstGeom prst="rect">
            <a:avLst/>
          </a:prstGeom>
          <a:noFill/>
          <a:ln w="9525">
            <a:noFill/>
            <a:miter lim="800000"/>
            <a:headEnd/>
            <a:tailEnd/>
          </a:ln>
        </p:spPr>
      </p:pic>
      <p:sp>
        <p:nvSpPr>
          <p:cNvPr id="8" name="7 CuadroTexto"/>
          <p:cNvSpPr txBox="1"/>
          <p:nvPr/>
        </p:nvSpPr>
        <p:spPr>
          <a:xfrm>
            <a:off x="6572264" y="3906758"/>
            <a:ext cx="2357454" cy="2308324"/>
          </a:xfrm>
          <a:prstGeom prst="rect">
            <a:avLst/>
          </a:prstGeom>
          <a:noFill/>
        </p:spPr>
        <p:txBody>
          <a:bodyPr wrap="square" rtlCol="0">
            <a:spAutoFit/>
          </a:bodyPr>
          <a:lstStyle/>
          <a:p>
            <a:pPr algn="ctr"/>
            <a:r>
              <a:rPr lang="es-ES" sz="2400" b="1" dirty="0" smtClean="0"/>
              <a:t>Vías deferentes</a:t>
            </a:r>
          </a:p>
          <a:p>
            <a:pPr algn="ctr"/>
            <a:r>
              <a:rPr lang="es-ES" sz="2000" dirty="0" smtClean="0"/>
              <a:t>-Rete </a:t>
            </a:r>
            <a:r>
              <a:rPr lang="es-ES" sz="2000" dirty="0" err="1" smtClean="0"/>
              <a:t>testi</a:t>
            </a:r>
            <a:endParaRPr lang="es-ES" sz="2000" dirty="0" smtClean="0"/>
          </a:p>
          <a:p>
            <a:pPr algn="ctr"/>
            <a:r>
              <a:rPr lang="es-ES" sz="2000" dirty="0" smtClean="0"/>
              <a:t>-Conductos eferentes</a:t>
            </a:r>
          </a:p>
          <a:p>
            <a:pPr algn="ctr"/>
            <a:r>
              <a:rPr lang="es-ES" sz="2000" dirty="0" smtClean="0"/>
              <a:t>-Epidídimo</a:t>
            </a:r>
          </a:p>
          <a:p>
            <a:pPr algn="ctr">
              <a:buFontTx/>
              <a:buChar char="-"/>
            </a:pPr>
            <a:r>
              <a:rPr lang="es-ES" sz="2000" dirty="0" smtClean="0"/>
              <a:t>Conducto deferente</a:t>
            </a:r>
          </a:p>
          <a:p>
            <a:pPr algn="ctr">
              <a:buFontTx/>
              <a:buChar char="-"/>
            </a:pPr>
            <a:r>
              <a:rPr lang="es-ES" sz="2000" dirty="0" smtClean="0"/>
              <a:t>Cloaca (</a:t>
            </a:r>
            <a:r>
              <a:rPr lang="es-ES" sz="2000" dirty="0" err="1" smtClean="0"/>
              <a:t>urodeo</a:t>
            </a:r>
            <a:r>
              <a:rPr lang="es-ES" sz="2000" dirty="0" smtClean="0"/>
              <a:t>)</a:t>
            </a:r>
            <a:endParaRPr lang="es-MX" dirty="0"/>
          </a:p>
        </p:txBody>
      </p:sp>
    </p:spTree>
    <p:extLst>
      <p:ext uri="{BB962C8B-B14F-4D97-AF65-F5344CB8AC3E}">
        <p14:creationId xmlns:p14="http://schemas.microsoft.com/office/powerpoint/2010/main" val="41573107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pPr algn="r"/>
            <a:r>
              <a:rPr lang="es-VE" dirty="0"/>
              <a:t>PARTE 4. </a:t>
            </a:r>
            <a:r>
              <a:rPr lang="es-VE" dirty="0">
                <a:solidFill>
                  <a:srgbClr val="0070C0"/>
                </a:solidFill>
              </a:rPr>
              <a:t>CICLO ESTRAL EN LA HEMBRA.</a:t>
            </a:r>
          </a:p>
        </p:txBody>
      </p:sp>
      <p:sp>
        <p:nvSpPr>
          <p:cNvPr id="5" name="4 Marcador de texto"/>
          <p:cNvSpPr>
            <a:spLocks noGrp="1"/>
          </p:cNvSpPr>
          <p:nvPr>
            <p:ph type="body" idx="1"/>
          </p:nvPr>
        </p:nvSpPr>
        <p:spPr/>
        <p:txBody>
          <a:bodyPr/>
          <a:lstStyle/>
          <a:p>
            <a:endParaRPr lang="es-VE"/>
          </a:p>
        </p:txBody>
      </p:sp>
    </p:spTree>
    <p:extLst>
      <p:ext uri="{BB962C8B-B14F-4D97-AF65-F5344CB8AC3E}">
        <p14:creationId xmlns:p14="http://schemas.microsoft.com/office/powerpoint/2010/main" val="34920949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p:cNvPicPr>
            <a:picLocks noChangeAspect="1" noChangeArrowheads="1"/>
          </p:cNvPicPr>
          <p:nvPr/>
        </p:nvPicPr>
        <p:blipFill>
          <a:blip r:embed="rId2" cstate="print"/>
          <a:srcRect/>
          <a:stretch>
            <a:fillRect/>
          </a:stretch>
        </p:blipFill>
        <p:spPr bwMode="auto">
          <a:xfrm>
            <a:off x="2467015" y="500042"/>
            <a:ext cx="6676985" cy="5929355"/>
          </a:xfrm>
          <a:prstGeom prst="rect">
            <a:avLst/>
          </a:prstGeom>
          <a:noFill/>
          <a:ln w="9525">
            <a:noFill/>
            <a:miter lim="800000"/>
            <a:headEnd/>
            <a:tailEnd/>
          </a:ln>
        </p:spPr>
      </p:pic>
      <p:sp>
        <p:nvSpPr>
          <p:cNvPr id="6" name="1 Título"/>
          <p:cNvSpPr>
            <a:spLocks noGrp="1"/>
          </p:cNvSpPr>
          <p:nvPr>
            <p:ph type="title"/>
          </p:nvPr>
        </p:nvSpPr>
        <p:spPr>
          <a:xfrm>
            <a:off x="285720" y="1714496"/>
            <a:ext cx="2214578" cy="1143000"/>
          </a:xfrm>
        </p:spPr>
        <p:txBody>
          <a:bodyPr>
            <a:noAutofit/>
          </a:bodyPr>
          <a:lstStyle/>
          <a:p>
            <a:r>
              <a:rPr lang="es-ES" sz="2800" b="1" dirty="0" smtClean="0">
                <a:solidFill>
                  <a:schemeClr val="accent1">
                    <a:lumMod val="50000"/>
                  </a:schemeClr>
                </a:solidFill>
              </a:rPr>
              <a:t>ESTRO:</a:t>
            </a:r>
            <a:r>
              <a:rPr lang="es-ES" sz="3600" b="1" dirty="0" smtClean="0">
                <a:solidFill>
                  <a:schemeClr val="accent1">
                    <a:lumMod val="50000"/>
                  </a:schemeClr>
                </a:solidFill>
              </a:rPr>
              <a:t/>
            </a:r>
            <a:br>
              <a:rPr lang="es-ES" sz="3600" b="1" dirty="0" smtClean="0">
                <a:solidFill>
                  <a:schemeClr val="accent1">
                    <a:lumMod val="50000"/>
                  </a:schemeClr>
                </a:solidFill>
              </a:rPr>
            </a:br>
            <a:r>
              <a:rPr lang="es-ES" sz="1800" dirty="0" smtClean="0">
                <a:solidFill>
                  <a:schemeClr val="accent1">
                    <a:lumMod val="50000"/>
                  </a:schemeClr>
                </a:solidFill>
              </a:rPr>
              <a:t>Eventos fisiológicos</a:t>
            </a:r>
            <a:br>
              <a:rPr lang="es-ES" sz="1800" dirty="0" smtClean="0">
                <a:solidFill>
                  <a:schemeClr val="accent1">
                    <a:lumMod val="50000"/>
                  </a:schemeClr>
                </a:solidFill>
              </a:rPr>
            </a:br>
            <a:r>
              <a:rPr lang="es-ES" sz="1800" dirty="0" smtClean="0">
                <a:solidFill>
                  <a:schemeClr val="accent1">
                    <a:lumMod val="50000"/>
                  </a:schemeClr>
                </a:solidFill>
              </a:rPr>
              <a:t>que desencadenan en la ovulación.</a:t>
            </a:r>
            <a:endParaRPr lang="es-MX" sz="3600" dirty="0">
              <a:solidFill>
                <a:schemeClr val="accent1">
                  <a:lumMod val="50000"/>
                </a:schemeClr>
              </a:solidFill>
            </a:endParaRPr>
          </a:p>
        </p:txBody>
      </p:sp>
      <p:sp>
        <p:nvSpPr>
          <p:cNvPr id="7" name="1 Título"/>
          <p:cNvSpPr txBox="1">
            <a:spLocks/>
          </p:cNvSpPr>
          <p:nvPr/>
        </p:nvSpPr>
        <p:spPr>
          <a:xfrm>
            <a:off x="285720" y="3357570"/>
            <a:ext cx="2214578"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800" b="1" i="0" u="none" strike="noStrike" kern="1200" cap="none" spc="0" normalizeH="0" baseline="0" noProof="0" dirty="0" smtClean="0">
                <a:ln>
                  <a:noFill/>
                </a:ln>
                <a:solidFill>
                  <a:schemeClr val="accent1">
                    <a:lumMod val="50000"/>
                  </a:schemeClr>
                </a:solidFill>
                <a:effectLst/>
                <a:uLnTx/>
                <a:uFillTx/>
                <a:latin typeface="+mj-lt"/>
                <a:ea typeface="+mj-ea"/>
                <a:cs typeface="+mj-cs"/>
              </a:rPr>
              <a:t>CICLO ESTRAL:</a:t>
            </a:r>
            <a:r>
              <a:rPr kumimoji="0" lang="es-ES" sz="3600" b="1" i="0" u="none" strike="noStrike" kern="1200" cap="none" spc="0" normalizeH="0" baseline="0" noProof="0" dirty="0" smtClean="0">
                <a:ln>
                  <a:noFill/>
                </a:ln>
                <a:solidFill>
                  <a:schemeClr val="accent1">
                    <a:lumMod val="50000"/>
                  </a:schemeClr>
                </a:solidFill>
                <a:effectLst/>
                <a:uLnTx/>
                <a:uFillTx/>
                <a:latin typeface="+mj-lt"/>
                <a:ea typeface="+mj-ea"/>
                <a:cs typeface="+mj-cs"/>
              </a:rPr>
              <a:t/>
            </a:r>
            <a:br>
              <a:rPr kumimoji="0" lang="es-ES" sz="3600" b="1" i="0" u="none" strike="noStrike" kern="1200" cap="none" spc="0" normalizeH="0" baseline="0" noProof="0" dirty="0" smtClean="0">
                <a:ln>
                  <a:noFill/>
                </a:ln>
                <a:solidFill>
                  <a:schemeClr val="accent1">
                    <a:lumMod val="50000"/>
                  </a:schemeClr>
                </a:solidFill>
                <a:effectLst/>
                <a:uLnTx/>
                <a:uFillTx/>
                <a:latin typeface="+mj-lt"/>
                <a:ea typeface="+mj-ea"/>
                <a:cs typeface="+mj-cs"/>
              </a:rPr>
            </a:br>
            <a:r>
              <a:rPr lang="es-ES" dirty="0" smtClean="0">
                <a:solidFill>
                  <a:schemeClr val="accent1">
                    <a:lumMod val="50000"/>
                  </a:schemeClr>
                </a:solidFill>
                <a:latin typeface="+mj-lt"/>
                <a:ea typeface="+mj-ea"/>
                <a:cs typeface="+mj-cs"/>
              </a:rPr>
              <a:t>Periodo entre dos estros consecutivos.</a:t>
            </a:r>
            <a:endParaRPr kumimoji="0" lang="es-MX" sz="3600" b="0" i="0" u="none" strike="noStrike" kern="1200" cap="none" spc="0" normalizeH="0" baseline="0" noProof="0" dirty="0">
              <a:ln>
                <a:noFill/>
              </a:ln>
              <a:solidFill>
                <a:schemeClr val="accent1">
                  <a:lumMod val="50000"/>
                </a:schemeClr>
              </a:solidFill>
              <a:effectLst/>
              <a:uLnTx/>
              <a:uFillTx/>
              <a:latin typeface="+mj-lt"/>
              <a:ea typeface="+mj-ea"/>
              <a:cs typeface="+mj-cs"/>
            </a:endParaRPr>
          </a:p>
        </p:txBody>
      </p:sp>
      <p:sp>
        <p:nvSpPr>
          <p:cNvPr id="8" name="7 Elipse"/>
          <p:cNvSpPr/>
          <p:nvPr/>
        </p:nvSpPr>
        <p:spPr>
          <a:xfrm>
            <a:off x="5643570" y="1643050"/>
            <a:ext cx="714380" cy="6429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1785934"/>
            <a:ext cx="8229600" cy="1143000"/>
          </a:xfrm>
        </p:spPr>
        <p:txBody>
          <a:bodyPr>
            <a:normAutofit fontScale="90000"/>
          </a:bodyPr>
          <a:lstStyle/>
          <a:p>
            <a:r>
              <a:rPr lang="es-ES" sz="4900" b="1" dirty="0" smtClean="0"/>
              <a:t>Ciclo estral, estro y ovulación en las hembras domésticas </a:t>
            </a:r>
            <a:r>
              <a:rPr lang="es-ES" dirty="0" smtClean="0"/>
              <a:t/>
            </a:r>
            <a:br>
              <a:rPr lang="es-ES" dirty="0" smtClean="0"/>
            </a:br>
            <a:r>
              <a:rPr lang="es-ES" sz="3600" dirty="0" smtClean="0"/>
              <a:t>(</a:t>
            </a:r>
            <a:r>
              <a:rPr lang="es-ES" sz="3600" dirty="0" err="1" smtClean="0"/>
              <a:t>Levasseur</a:t>
            </a:r>
            <a:r>
              <a:rPr lang="es-ES" sz="3600" dirty="0" smtClean="0"/>
              <a:t> y </a:t>
            </a:r>
            <a:r>
              <a:rPr lang="es-ES" sz="3600" dirty="0" err="1" smtClean="0"/>
              <a:t>Thibault</a:t>
            </a:r>
            <a:r>
              <a:rPr lang="es-ES" sz="3600" dirty="0" smtClean="0"/>
              <a:t>, 1980)</a:t>
            </a:r>
            <a:endParaRPr lang="es-MX" dirty="0"/>
          </a:p>
        </p:txBody>
      </p:sp>
      <p:graphicFrame>
        <p:nvGraphicFramePr>
          <p:cNvPr id="5" name="4 Marcador de contenido"/>
          <p:cNvGraphicFramePr>
            <a:graphicFrameLocks noGrp="1"/>
          </p:cNvGraphicFramePr>
          <p:nvPr>
            <p:ph idx="1"/>
          </p:nvPr>
        </p:nvGraphicFramePr>
        <p:xfrm>
          <a:off x="142876" y="3571876"/>
          <a:ext cx="8858280" cy="2225040"/>
        </p:xfrm>
        <a:graphic>
          <a:graphicData uri="http://schemas.openxmlformats.org/drawingml/2006/table">
            <a:tbl>
              <a:tblPr firstRow="1" bandRow="1">
                <a:tableStyleId>{8EC20E35-A176-4012-BC5E-935CFFF8708E}</a:tableStyleId>
              </a:tblPr>
              <a:tblGrid>
                <a:gridCol w="1071538"/>
                <a:gridCol w="1928826"/>
                <a:gridCol w="2000264"/>
                <a:gridCol w="3857652"/>
              </a:tblGrid>
              <a:tr h="370840">
                <a:tc>
                  <a:txBody>
                    <a:bodyPr/>
                    <a:lstStyle/>
                    <a:p>
                      <a:pPr algn="ctr"/>
                      <a:r>
                        <a:rPr lang="es-ES" dirty="0" smtClean="0"/>
                        <a:t>ESPECIE</a:t>
                      </a:r>
                      <a:endParaRPr lang="es-MX" dirty="0"/>
                    </a:p>
                  </a:txBody>
                  <a:tcPr/>
                </a:tc>
                <a:tc>
                  <a:txBody>
                    <a:bodyPr/>
                    <a:lstStyle/>
                    <a:p>
                      <a:pPr algn="ctr"/>
                      <a:r>
                        <a:rPr lang="es-ES" dirty="0" smtClean="0"/>
                        <a:t>DURACIÓN</a:t>
                      </a:r>
                      <a:r>
                        <a:rPr lang="es-ES" baseline="0" dirty="0" smtClean="0"/>
                        <a:t> CICLO</a:t>
                      </a:r>
                      <a:endParaRPr lang="es-MX" dirty="0"/>
                    </a:p>
                  </a:txBody>
                  <a:tcPr/>
                </a:tc>
                <a:tc>
                  <a:txBody>
                    <a:bodyPr/>
                    <a:lstStyle/>
                    <a:p>
                      <a:pPr algn="ctr"/>
                      <a:r>
                        <a:rPr lang="es-ES" dirty="0" smtClean="0"/>
                        <a:t>DURACIÓN</a:t>
                      </a:r>
                      <a:r>
                        <a:rPr lang="es-ES" baseline="0" dirty="0" smtClean="0"/>
                        <a:t> ESTRO</a:t>
                      </a:r>
                      <a:endParaRPr lang="es-MX" dirty="0"/>
                    </a:p>
                  </a:txBody>
                  <a:tcPr/>
                </a:tc>
                <a:tc>
                  <a:txBody>
                    <a:bodyPr/>
                    <a:lstStyle/>
                    <a:p>
                      <a:pPr algn="ctr"/>
                      <a:r>
                        <a:rPr lang="es-ES" dirty="0" smtClean="0"/>
                        <a:t>MOMENTO OVULACIÓN</a:t>
                      </a:r>
                      <a:endParaRPr lang="es-MX" dirty="0"/>
                    </a:p>
                  </a:txBody>
                  <a:tcPr/>
                </a:tc>
              </a:tr>
              <a:tr h="370840">
                <a:tc>
                  <a:txBody>
                    <a:bodyPr/>
                    <a:lstStyle/>
                    <a:p>
                      <a:pPr algn="ctr"/>
                      <a:r>
                        <a:rPr lang="es-ES" dirty="0" smtClean="0"/>
                        <a:t>Oveja</a:t>
                      </a:r>
                      <a:endParaRPr lang="es-MX" dirty="0"/>
                    </a:p>
                  </a:txBody>
                  <a:tcPr/>
                </a:tc>
                <a:tc>
                  <a:txBody>
                    <a:bodyPr/>
                    <a:lstStyle/>
                    <a:p>
                      <a:pPr algn="ctr"/>
                      <a:r>
                        <a:rPr lang="es-ES" dirty="0" smtClean="0"/>
                        <a:t>16 a 17</a:t>
                      </a:r>
                      <a:r>
                        <a:rPr lang="es-ES" baseline="0" dirty="0" smtClean="0"/>
                        <a:t> d</a:t>
                      </a:r>
                      <a:endParaRPr lang="es-MX" dirty="0"/>
                    </a:p>
                  </a:txBody>
                  <a:tcPr/>
                </a:tc>
                <a:tc>
                  <a:txBody>
                    <a:bodyPr/>
                    <a:lstStyle/>
                    <a:p>
                      <a:pPr algn="ctr"/>
                      <a:r>
                        <a:rPr lang="es-ES" dirty="0" smtClean="0"/>
                        <a:t>24-36 h</a:t>
                      </a:r>
                      <a:endParaRPr lang="es-MX" dirty="0"/>
                    </a:p>
                  </a:txBody>
                  <a:tcPr/>
                </a:tc>
                <a:tc>
                  <a:txBody>
                    <a:bodyPr/>
                    <a:lstStyle/>
                    <a:p>
                      <a:pPr algn="ctr"/>
                      <a:r>
                        <a:rPr lang="es-ES" dirty="0" smtClean="0"/>
                        <a:t>24-30 h inicio estro</a:t>
                      </a:r>
                      <a:endParaRPr lang="es-MX" dirty="0"/>
                    </a:p>
                  </a:txBody>
                  <a:tcPr/>
                </a:tc>
              </a:tr>
              <a:tr h="370840">
                <a:tc>
                  <a:txBody>
                    <a:bodyPr/>
                    <a:lstStyle/>
                    <a:p>
                      <a:pPr algn="ctr"/>
                      <a:r>
                        <a:rPr lang="es-ES" dirty="0" smtClean="0"/>
                        <a:t>Cabra</a:t>
                      </a:r>
                      <a:endParaRPr lang="es-MX" dirty="0"/>
                    </a:p>
                  </a:txBody>
                  <a:tcPr/>
                </a:tc>
                <a:tc>
                  <a:txBody>
                    <a:bodyPr/>
                    <a:lstStyle/>
                    <a:p>
                      <a:pPr algn="ctr"/>
                      <a:r>
                        <a:rPr lang="es-ES" dirty="0" smtClean="0"/>
                        <a:t>21 d</a:t>
                      </a:r>
                      <a:endParaRPr lang="es-MX" dirty="0"/>
                    </a:p>
                  </a:txBody>
                  <a:tcPr/>
                </a:tc>
                <a:tc>
                  <a:txBody>
                    <a:bodyPr/>
                    <a:lstStyle/>
                    <a:p>
                      <a:pPr algn="ctr"/>
                      <a:r>
                        <a:rPr lang="es-ES" dirty="0" smtClean="0"/>
                        <a:t>32-40 h</a:t>
                      </a:r>
                      <a:endParaRPr lang="es-MX" dirty="0"/>
                    </a:p>
                  </a:txBody>
                  <a:tcPr/>
                </a:tc>
                <a:tc>
                  <a:txBody>
                    <a:bodyPr/>
                    <a:lstStyle/>
                    <a:p>
                      <a:pPr algn="ctr"/>
                      <a:r>
                        <a:rPr lang="es-ES" dirty="0" smtClean="0"/>
                        <a:t>30 a 36 h inicio estro</a:t>
                      </a:r>
                      <a:endParaRPr lang="es-MX" dirty="0"/>
                    </a:p>
                  </a:txBody>
                  <a:tcPr/>
                </a:tc>
              </a:tr>
              <a:tr h="370840">
                <a:tc>
                  <a:txBody>
                    <a:bodyPr/>
                    <a:lstStyle/>
                    <a:p>
                      <a:pPr algn="ctr"/>
                      <a:r>
                        <a:rPr lang="es-ES" dirty="0" smtClean="0"/>
                        <a:t>Cerda</a:t>
                      </a:r>
                      <a:endParaRPr lang="es-MX" dirty="0"/>
                    </a:p>
                  </a:txBody>
                  <a:tcPr/>
                </a:tc>
                <a:tc>
                  <a:txBody>
                    <a:bodyPr/>
                    <a:lstStyle/>
                    <a:p>
                      <a:pPr algn="ctr"/>
                      <a:r>
                        <a:rPr lang="es-ES" dirty="0" smtClean="0"/>
                        <a:t>19-20 d</a:t>
                      </a:r>
                      <a:endParaRPr lang="es-MX" dirty="0"/>
                    </a:p>
                  </a:txBody>
                  <a:tcPr/>
                </a:tc>
                <a:tc>
                  <a:txBody>
                    <a:bodyPr/>
                    <a:lstStyle/>
                    <a:p>
                      <a:pPr algn="ctr"/>
                      <a:r>
                        <a:rPr lang="es-ES" dirty="0" smtClean="0"/>
                        <a:t>48 a 72 h</a:t>
                      </a:r>
                      <a:endParaRPr lang="es-MX" dirty="0"/>
                    </a:p>
                  </a:txBody>
                  <a:tcPr/>
                </a:tc>
                <a:tc>
                  <a:txBody>
                    <a:bodyPr/>
                    <a:lstStyle/>
                    <a:p>
                      <a:pPr algn="ctr"/>
                      <a:r>
                        <a:rPr lang="es-ES" dirty="0" smtClean="0"/>
                        <a:t>35 a 45 h inicio estro</a:t>
                      </a:r>
                      <a:endParaRPr lang="es-MX" dirty="0"/>
                    </a:p>
                  </a:txBody>
                  <a:tcPr/>
                </a:tc>
              </a:tr>
              <a:tr h="370840">
                <a:tc>
                  <a:txBody>
                    <a:bodyPr/>
                    <a:lstStyle/>
                    <a:p>
                      <a:pPr algn="ctr"/>
                      <a:r>
                        <a:rPr lang="es-ES" dirty="0" smtClean="0"/>
                        <a:t>Vaca</a:t>
                      </a:r>
                      <a:endParaRPr lang="es-MX" dirty="0"/>
                    </a:p>
                  </a:txBody>
                  <a:tcPr/>
                </a:tc>
                <a:tc>
                  <a:txBody>
                    <a:bodyPr/>
                    <a:lstStyle/>
                    <a:p>
                      <a:pPr algn="ctr"/>
                      <a:r>
                        <a:rPr lang="es-ES" dirty="0" smtClean="0"/>
                        <a:t>21-22 d</a:t>
                      </a:r>
                      <a:endParaRPr lang="es-MX" dirty="0"/>
                    </a:p>
                  </a:txBody>
                  <a:tcPr/>
                </a:tc>
                <a:tc>
                  <a:txBody>
                    <a:bodyPr/>
                    <a:lstStyle/>
                    <a:p>
                      <a:pPr algn="ctr"/>
                      <a:r>
                        <a:rPr lang="es-ES" dirty="0" smtClean="0"/>
                        <a:t>18 a 19</a:t>
                      </a:r>
                      <a:r>
                        <a:rPr lang="es-ES" baseline="0" dirty="0" smtClean="0"/>
                        <a:t> h</a:t>
                      </a:r>
                      <a:endParaRPr lang="es-MX" dirty="0"/>
                    </a:p>
                  </a:txBody>
                  <a:tcPr/>
                </a:tc>
                <a:tc>
                  <a:txBody>
                    <a:bodyPr/>
                    <a:lstStyle/>
                    <a:p>
                      <a:pPr algn="ctr"/>
                      <a:r>
                        <a:rPr lang="es-ES" dirty="0" smtClean="0"/>
                        <a:t>De 10 a 12 h después del final del estro</a:t>
                      </a:r>
                      <a:endParaRPr lang="es-MX" dirty="0"/>
                    </a:p>
                  </a:txBody>
                  <a:tcPr/>
                </a:tc>
              </a:tr>
              <a:tr h="370840">
                <a:tc>
                  <a:txBody>
                    <a:bodyPr/>
                    <a:lstStyle/>
                    <a:p>
                      <a:pPr algn="ctr"/>
                      <a:r>
                        <a:rPr lang="es-ES" dirty="0" smtClean="0"/>
                        <a:t>Yegua</a:t>
                      </a:r>
                      <a:endParaRPr lang="es-MX" dirty="0"/>
                    </a:p>
                  </a:txBody>
                  <a:tcPr/>
                </a:tc>
                <a:tc>
                  <a:txBody>
                    <a:bodyPr/>
                    <a:lstStyle/>
                    <a:p>
                      <a:pPr algn="ctr"/>
                      <a:r>
                        <a:rPr lang="es-ES" dirty="0" smtClean="0"/>
                        <a:t>19-25 d</a:t>
                      </a:r>
                      <a:endParaRPr lang="es-MX" dirty="0"/>
                    </a:p>
                  </a:txBody>
                  <a:tcPr/>
                </a:tc>
                <a:tc>
                  <a:txBody>
                    <a:bodyPr/>
                    <a:lstStyle/>
                    <a:p>
                      <a:pPr algn="ctr"/>
                      <a:r>
                        <a:rPr lang="es-ES" dirty="0" smtClean="0"/>
                        <a:t>4 a 8 d</a:t>
                      </a:r>
                      <a:endParaRPr lang="es-MX" dirty="0"/>
                    </a:p>
                  </a:txBody>
                  <a:tcPr/>
                </a:tc>
                <a:tc>
                  <a:txBody>
                    <a:bodyPr/>
                    <a:lstStyle/>
                    <a:p>
                      <a:pPr algn="ctr"/>
                      <a:r>
                        <a:rPr lang="es-ES" dirty="0" smtClean="0"/>
                        <a:t>1 a 2 d antes del final del estro</a:t>
                      </a:r>
                      <a:endParaRPr lang="es-MX"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85728"/>
            <a:ext cx="8229600" cy="714380"/>
          </a:xfrm>
        </p:spPr>
        <p:style>
          <a:lnRef idx="0">
            <a:schemeClr val="accent3"/>
          </a:lnRef>
          <a:fillRef idx="3">
            <a:schemeClr val="accent3"/>
          </a:fillRef>
          <a:effectRef idx="3">
            <a:schemeClr val="accent3"/>
          </a:effectRef>
          <a:fontRef idx="minor">
            <a:schemeClr val="lt1"/>
          </a:fontRef>
        </p:style>
        <p:txBody>
          <a:bodyPr>
            <a:normAutofit fontScale="90000"/>
          </a:bodyPr>
          <a:lstStyle/>
          <a:p>
            <a:r>
              <a:rPr lang="es-ES" dirty="0" smtClean="0"/>
              <a:t>Ciclos estrales en la hembra domestica</a:t>
            </a:r>
            <a:endParaRPr lang="es-MX"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785786" y="1071546"/>
            <a:ext cx="7424094" cy="55147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n-US" dirty="0">
                <a:solidFill>
                  <a:srgbClr val="0000FF"/>
                </a:solidFill>
              </a:rPr>
              <a:t>PARTE 5. </a:t>
            </a:r>
            <a:r>
              <a:rPr lang="en-US" dirty="0"/>
              <a:t>ESPERMATOGENESIS</a:t>
            </a:r>
            <a:br>
              <a:rPr lang="en-US" dirty="0"/>
            </a:br>
            <a:endParaRPr lang="es-VE" dirty="0"/>
          </a:p>
        </p:txBody>
      </p:sp>
      <p:sp>
        <p:nvSpPr>
          <p:cNvPr id="5" name="4 Marcador de texto"/>
          <p:cNvSpPr>
            <a:spLocks noGrp="1"/>
          </p:cNvSpPr>
          <p:nvPr>
            <p:ph type="body" idx="1"/>
          </p:nvPr>
        </p:nvSpPr>
        <p:spPr/>
        <p:txBody>
          <a:bodyPr/>
          <a:lstStyle/>
          <a:p>
            <a:endParaRPr lang="es-VE"/>
          </a:p>
        </p:txBody>
      </p:sp>
    </p:spTree>
    <p:extLst>
      <p:ext uri="{BB962C8B-B14F-4D97-AF65-F5344CB8AC3E}">
        <p14:creationId xmlns:p14="http://schemas.microsoft.com/office/powerpoint/2010/main" val="37316572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293730" y="142852"/>
            <a:ext cx="8493112" cy="658717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581276" y="-27373"/>
            <a:ext cx="5062558" cy="6280537"/>
          </a:xfrm>
          <a:prstGeom prst="rect">
            <a:avLst/>
          </a:prstGeom>
          <a:noFill/>
          <a:ln w="9525">
            <a:noFill/>
            <a:miter lim="800000"/>
            <a:headEnd/>
            <a:tailEnd/>
          </a:ln>
        </p:spPr>
      </p:pic>
      <p:sp>
        <p:nvSpPr>
          <p:cNvPr id="4" name="3 CuadroTexto"/>
          <p:cNvSpPr txBox="1"/>
          <p:nvPr/>
        </p:nvSpPr>
        <p:spPr>
          <a:xfrm>
            <a:off x="5143504" y="0"/>
            <a:ext cx="1717330" cy="307777"/>
          </a:xfrm>
          <a:prstGeom prst="rect">
            <a:avLst/>
          </a:prstGeom>
          <a:noFill/>
        </p:spPr>
        <p:txBody>
          <a:bodyPr wrap="none" rtlCol="0">
            <a:spAutoFit/>
          </a:bodyPr>
          <a:lstStyle/>
          <a:p>
            <a:r>
              <a:rPr lang="es-ES" sz="1400" dirty="0" err="1" smtClean="0"/>
              <a:t>Espermatogonia</a:t>
            </a:r>
            <a:r>
              <a:rPr lang="es-ES" sz="1400" dirty="0" smtClean="0"/>
              <a:t> (A1)</a:t>
            </a:r>
            <a:endParaRPr lang="es-MX" sz="1400" dirty="0"/>
          </a:p>
        </p:txBody>
      </p:sp>
      <p:sp>
        <p:nvSpPr>
          <p:cNvPr id="5" name="4 CuadroTexto"/>
          <p:cNvSpPr txBox="1"/>
          <p:nvPr/>
        </p:nvSpPr>
        <p:spPr>
          <a:xfrm>
            <a:off x="5357818" y="335141"/>
            <a:ext cx="1717330" cy="307777"/>
          </a:xfrm>
          <a:prstGeom prst="rect">
            <a:avLst/>
          </a:prstGeom>
          <a:noFill/>
        </p:spPr>
        <p:txBody>
          <a:bodyPr wrap="none" rtlCol="0">
            <a:spAutoFit/>
          </a:bodyPr>
          <a:lstStyle/>
          <a:p>
            <a:r>
              <a:rPr lang="es-ES" sz="1400" dirty="0" err="1" smtClean="0"/>
              <a:t>Espermatogonia</a:t>
            </a:r>
            <a:r>
              <a:rPr lang="es-ES" sz="1400" dirty="0" smtClean="0"/>
              <a:t> (A</a:t>
            </a:r>
            <a:r>
              <a:rPr lang="es-MX" sz="1400" dirty="0" smtClean="0"/>
              <a:t>2)</a:t>
            </a:r>
            <a:endParaRPr lang="es-MX" sz="1400" dirty="0"/>
          </a:p>
        </p:txBody>
      </p:sp>
      <p:sp>
        <p:nvSpPr>
          <p:cNvPr id="6" name="5 CuadroTexto"/>
          <p:cNvSpPr txBox="1"/>
          <p:nvPr/>
        </p:nvSpPr>
        <p:spPr>
          <a:xfrm>
            <a:off x="5392567" y="763769"/>
            <a:ext cx="1717330" cy="307777"/>
          </a:xfrm>
          <a:prstGeom prst="rect">
            <a:avLst/>
          </a:prstGeom>
          <a:noFill/>
        </p:spPr>
        <p:txBody>
          <a:bodyPr wrap="none" rtlCol="0">
            <a:spAutoFit/>
          </a:bodyPr>
          <a:lstStyle/>
          <a:p>
            <a:r>
              <a:rPr lang="es-ES" sz="1400" dirty="0" err="1" smtClean="0"/>
              <a:t>Espermatogonia</a:t>
            </a:r>
            <a:r>
              <a:rPr lang="es-ES" sz="1400" dirty="0" smtClean="0"/>
              <a:t> (A</a:t>
            </a:r>
            <a:r>
              <a:rPr lang="es-MX" sz="1400" dirty="0" smtClean="0"/>
              <a:t>3)</a:t>
            </a:r>
            <a:endParaRPr lang="es-MX" sz="1400" dirty="0"/>
          </a:p>
        </p:txBody>
      </p:sp>
      <p:sp>
        <p:nvSpPr>
          <p:cNvPr id="7" name="6 CuadroTexto"/>
          <p:cNvSpPr txBox="1"/>
          <p:nvPr/>
        </p:nvSpPr>
        <p:spPr>
          <a:xfrm>
            <a:off x="5855066" y="1285860"/>
            <a:ext cx="1717330" cy="307777"/>
          </a:xfrm>
          <a:prstGeom prst="rect">
            <a:avLst/>
          </a:prstGeom>
          <a:noFill/>
        </p:spPr>
        <p:txBody>
          <a:bodyPr wrap="none" rtlCol="0">
            <a:spAutoFit/>
          </a:bodyPr>
          <a:lstStyle/>
          <a:p>
            <a:r>
              <a:rPr lang="es-ES" sz="1400" dirty="0" err="1" smtClean="0"/>
              <a:t>Espermatogonia</a:t>
            </a:r>
            <a:r>
              <a:rPr lang="es-ES" sz="1400" dirty="0" smtClean="0"/>
              <a:t> (A</a:t>
            </a:r>
            <a:r>
              <a:rPr lang="es-MX" sz="1400" dirty="0" smtClean="0"/>
              <a:t>4)</a:t>
            </a:r>
            <a:endParaRPr lang="es-MX" sz="1400" dirty="0"/>
          </a:p>
        </p:txBody>
      </p:sp>
      <p:sp>
        <p:nvSpPr>
          <p:cNvPr id="8" name="7 CuadroTexto"/>
          <p:cNvSpPr txBox="1"/>
          <p:nvPr/>
        </p:nvSpPr>
        <p:spPr>
          <a:xfrm>
            <a:off x="6500826" y="1835339"/>
            <a:ext cx="1566647" cy="307777"/>
          </a:xfrm>
          <a:prstGeom prst="rect">
            <a:avLst/>
          </a:prstGeom>
          <a:noFill/>
        </p:spPr>
        <p:txBody>
          <a:bodyPr wrap="none" rtlCol="0">
            <a:spAutoFit/>
          </a:bodyPr>
          <a:lstStyle/>
          <a:p>
            <a:r>
              <a:rPr lang="es-ES" sz="1400" dirty="0" err="1" smtClean="0"/>
              <a:t>Espermatogonia</a:t>
            </a:r>
            <a:r>
              <a:rPr lang="es-ES" sz="1400" dirty="0" smtClean="0"/>
              <a:t> (I)</a:t>
            </a:r>
            <a:endParaRPr lang="es-MX" sz="1400" dirty="0"/>
          </a:p>
        </p:txBody>
      </p:sp>
      <p:sp>
        <p:nvSpPr>
          <p:cNvPr id="9" name="8 CuadroTexto"/>
          <p:cNvSpPr txBox="1"/>
          <p:nvPr/>
        </p:nvSpPr>
        <p:spPr>
          <a:xfrm>
            <a:off x="7524486" y="2428868"/>
            <a:ext cx="1619546" cy="307777"/>
          </a:xfrm>
          <a:prstGeom prst="rect">
            <a:avLst/>
          </a:prstGeom>
          <a:noFill/>
        </p:spPr>
        <p:txBody>
          <a:bodyPr wrap="none" rtlCol="0">
            <a:spAutoFit/>
          </a:bodyPr>
          <a:lstStyle/>
          <a:p>
            <a:r>
              <a:rPr lang="es-ES" sz="1400" dirty="0" err="1" smtClean="0"/>
              <a:t>Espermatogonia</a:t>
            </a:r>
            <a:r>
              <a:rPr lang="es-ES" sz="1400" dirty="0" smtClean="0"/>
              <a:t> (B)</a:t>
            </a:r>
            <a:endParaRPr lang="es-MX" sz="1400" dirty="0"/>
          </a:p>
        </p:txBody>
      </p:sp>
      <p:sp>
        <p:nvSpPr>
          <p:cNvPr id="10" name="9 CuadroTexto"/>
          <p:cNvSpPr txBox="1"/>
          <p:nvPr/>
        </p:nvSpPr>
        <p:spPr>
          <a:xfrm rot="16200000">
            <a:off x="-2514608" y="2943205"/>
            <a:ext cx="6286520" cy="400110"/>
          </a:xfrm>
          <a:prstGeom prst="rect">
            <a:avLst/>
          </a:prstGeom>
          <a:solidFill>
            <a:srgbClr val="00B050"/>
          </a:solidFill>
        </p:spPr>
        <p:txBody>
          <a:bodyPr wrap="square" rtlCol="0">
            <a:spAutoFit/>
          </a:bodyPr>
          <a:lstStyle/>
          <a:p>
            <a:pPr algn="ctr"/>
            <a:r>
              <a:rPr lang="es-ES" sz="2000" b="1" dirty="0" smtClean="0"/>
              <a:t>ESPERMATOGENESIS</a:t>
            </a:r>
            <a:endParaRPr lang="es-MX" sz="2000" b="1" dirty="0"/>
          </a:p>
        </p:txBody>
      </p:sp>
      <p:sp>
        <p:nvSpPr>
          <p:cNvPr id="12" name="11 CuadroTexto"/>
          <p:cNvSpPr txBox="1"/>
          <p:nvPr/>
        </p:nvSpPr>
        <p:spPr>
          <a:xfrm rot="16200000">
            <a:off x="-521545" y="1764479"/>
            <a:ext cx="3929064" cy="400110"/>
          </a:xfrm>
          <a:prstGeom prst="rect">
            <a:avLst/>
          </a:prstGeom>
          <a:solidFill>
            <a:schemeClr val="tx2"/>
          </a:solidFill>
        </p:spPr>
        <p:txBody>
          <a:bodyPr wrap="square" rtlCol="0">
            <a:spAutoFit/>
          </a:bodyPr>
          <a:lstStyle/>
          <a:p>
            <a:pPr algn="ctr"/>
            <a:r>
              <a:rPr lang="es-ES" sz="2000" b="1" dirty="0" smtClean="0">
                <a:solidFill>
                  <a:schemeClr val="bg1"/>
                </a:solidFill>
              </a:rPr>
              <a:t>ESPERMATOCITOGENESIS</a:t>
            </a:r>
            <a:endParaRPr lang="es-MX" sz="2000" b="1" dirty="0">
              <a:solidFill>
                <a:schemeClr val="bg1"/>
              </a:solidFill>
            </a:endParaRPr>
          </a:p>
        </p:txBody>
      </p:sp>
      <p:sp>
        <p:nvSpPr>
          <p:cNvPr id="13" name="12 CuadroTexto"/>
          <p:cNvSpPr txBox="1"/>
          <p:nvPr/>
        </p:nvSpPr>
        <p:spPr>
          <a:xfrm rot="16200000">
            <a:off x="389390" y="5039843"/>
            <a:ext cx="2193036" cy="400110"/>
          </a:xfrm>
          <a:prstGeom prst="rect">
            <a:avLst/>
          </a:prstGeom>
          <a:solidFill>
            <a:schemeClr val="tx2"/>
          </a:solidFill>
        </p:spPr>
        <p:txBody>
          <a:bodyPr wrap="none" rtlCol="0">
            <a:spAutoFit/>
          </a:bodyPr>
          <a:lstStyle/>
          <a:p>
            <a:r>
              <a:rPr lang="es-ES" sz="2000" b="1" dirty="0" smtClean="0">
                <a:solidFill>
                  <a:schemeClr val="bg1"/>
                </a:solidFill>
              </a:rPr>
              <a:t>ESPERMIOGENESIS</a:t>
            </a:r>
            <a:endParaRPr lang="es-MX" sz="2000" b="1" dirty="0">
              <a:solidFill>
                <a:schemeClr val="bg1"/>
              </a:solidFill>
            </a:endParaRPr>
          </a:p>
        </p:txBody>
      </p:sp>
      <p:sp>
        <p:nvSpPr>
          <p:cNvPr id="14" name="13 CuadroTexto"/>
          <p:cNvSpPr txBox="1"/>
          <p:nvPr/>
        </p:nvSpPr>
        <p:spPr>
          <a:xfrm rot="16200000">
            <a:off x="1360273" y="1282877"/>
            <a:ext cx="1537152" cy="400110"/>
          </a:xfrm>
          <a:prstGeom prst="rect">
            <a:avLst/>
          </a:prstGeom>
          <a:solidFill>
            <a:schemeClr val="tx2">
              <a:lumMod val="60000"/>
              <a:lumOff val="40000"/>
            </a:schemeClr>
          </a:solidFill>
        </p:spPr>
        <p:txBody>
          <a:bodyPr wrap="none" rtlCol="0">
            <a:spAutoFit/>
          </a:bodyPr>
          <a:lstStyle/>
          <a:p>
            <a:r>
              <a:rPr lang="es-ES" sz="2000" b="1" dirty="0" smtClean="0"/>
              <a:t>Proliferación</a:t>
            </a:r>
            <a:endParaRPr lang="es-MX" sz="2000" b="1" dirty="0"/>
          </a:p>
        </p:txBody>
      </p:sp>
      <p:sp>
        <p:nvSpPr>
          <p:cNvPr id="15" name="14 CuadroTexto"/>
          <p:cNvSpPr txBox="1"/>
          <p:nvPr/>
        </p:nvSpPr>
        <p:spPr>
          <a:xfrm rot="16200000">
            <a:off x="1625346" y="3160945"/>
            <a:ext cx="1007007" cy="400110"/>
          </a:xfrm>
          <a:prstGeom prst="rect">
            <a:avLst/>
          </a:prstGeom>
          <a:solidFill>
            <a:schemeClr val="tx2">
              <a:lumMod val="60000"/>
              <a:lumOff val="40000"/>
            </a:schemeClr>
          </a:solidFill>
        </p:spPr>
        <p:txBody>
          <a:bodyPr wrap="none" rtlCol="0">
            <a:spAutoFit/>
          </a:bodyPr>
          <a:lstStyle/>
          <a:p>
            <a:r>
              <a:rPr lang="es-ES" sz="2000" b="1" dirty="0" smtClean="0"/>
              <a:t>Meiosis</a:t>
            </a:r>
            <a:endParaRPr lang="es-MX" sz="2000" b="1" dirty="0"/>
          </a:p>
        </p:txBody>
      </p:sp>
      <p:sp>
        <p:nvSpPr>
          <p:cNvPr id="16" name="15 CuadroTexto"/>
          <p:cNvSpPr txBox="1"/>
          <p:nvPr/>
        </p:nvSpPr>
        <p:spPr>
          <a:xfrm>
            <a:off x="7643834" y="6072206"/>
            <a:ext cx="893963" cy="369332"/>
          </a:xfrm>
          <a:prstGeom prst="rect">
            <a:avLst/>
          </a:prstGeom>
          <a:solidFill>
            <a:srgbClr val="FF0000"/>
          </a:solidFill>
        </p:spPr>
        <p:txBody>
          <a:bodyPr wrap="none" rtlCol="0">
            <a:spAutoFit/>
          </a:bodyPr>
          <a:lstStyle/>
          <a:p>
            <a:r>
              <a:rPr lang="es-ES" b="1" dirty="0" smtClean="0">
                <a:solidFill>
                  <a:schemeClr val="bg1"/>
                </a:solidFill>
              </a:rPr>
              <a:t>LUMEN</a:t>
            </a:r>
            <a:endParaRPr lang="es-MX" b="1" dirty="0">
              <a:solidFill>
                <a:schemeClr val="bg1"/>
              </a:solidFill>
            </a:endParaRPr>
          </a:p>
        </p:txBody>
      </p:sp>
      <p:sp>
        <p:nvSpPr>
          <p:cNvPr id="17" name="16 CuadroTexto"/>
          <p:cNvSpPr txBox="1"/>
          <p:nvPr/>
        </p:nvSpPr>
        <p:spPr>
          <a:xfrm>
            <a:off x="7643834" y="142852"/>
            <a:ext cx="1391728" cy="646331"/>
          </a:xfrm>
          <a:prstGeom prst="rect">
            <a:avLst/>
          </a:prstGeom>
          <a:solidFill>
            <a:srgbClr val="FF0000"/>
          </a:solidFill>
        </p:spPr>
        <p:txBody>
          <a:bodyPr wrap="none" rtlCol="0">
            <a:spAutoFit/>
          </a:bodyPr>
          <a:lstStyle/>
          <a:p>
            <a:pPr algn="ctr"/>
            <a:r>
              <a:rPr lang="es-ES" b="1" dirty="0" smtClean="0">
                <a:solidFill>
                  <a:schemeClr val="bg1"/>
                </a:solidFill>
              </a:rPr>
              <a:t>MEMBRANA</a:t>
            </a:r>
          </a:p>
          <a:p>
            <a:pPr algn="ctr"/>
            <a:r>
              <a:rPr lang="es-ES" b="1" dirty="0" smtClean="0">
                <a:solidFill>
                  <a:schemeClr val="bg1"/>
                </a:solidFill>
              </a:rPr>
              <a:t>BASAL</a:t>
            </a:r>
            <a:endParaRPr lang="es-MX" b="1" dirty="0">
              <a:solidFill>
                <a:schemeClr val="bg1"/>
              </a:solidFill>
            </a:endParaRPr>
          </a:p>
        </p:txBody>
      </p:sp>
      <p:sp>
        <p:nvSpPr>
          <p:cNvPr id="18" name="17 CuadroTexto"/>
          <p:cNvSpPr txBox="1"/>
          <p:nvPr/>
        </p:nvSpPr>
        <p:spPr>
          <a:xfrm>
            <a:off x="7399570" y="3978479"/>
            <a:ext cx="1101520" cy="307777"/>
          </a:xfrm>
          <a:prstGeom prst="rect">
            <a:avLst/>
          </a:prstGeom>
          <a:noFill/>
        </p:spPr>
        <p:txBody>
          <a:bodyPr wrap="none" rtlCol="0">
            <a:spAutoFit/>
          </a:bodyPr>
          <a:lstStyle/>
          <a:p>
            <a:r>
              <a:rPr lang="es-ES" sz="1400" dirty="0" err="1" smtClean="0"/>
              <a:t>Espermatida</a:t>
            </a:r>
            <a:endParaRPr lang="es-MX" sz="1400" dirty="0"/>
          </a:p>
        </p:txBody>
      </p:sp>
      <p:sp>
        <p:nvSpPr>
          <p:cNvPr id="19" name="18 CuadroTexto"/>
          <p:cNvSpPr txBox="1"/>
          <p:nvPr/>
        </p:nvSpPr>
        <p:spPr>
          <a:xfrm>
            <a:off x="5857884" y="2928934"/>
            <a:ext cx="1909177" cy="307777"/>
          </a:xfrm>
          <a:prstGeom prst="rect">
            <a:avLst/>
          </a:prstGeom>
          <a:noFill/>
        </p:spPr>
        <p:txBody>
          <a:bodyPr wrap="none" rtlCol="0">
            <a:spAutoFit/>
          </a:bodyPr>
          <a:lstStyle/>
          <a:p>
            <a:r>
              <a:rPr lang="es-ES" sz="1400" dirty="0" err="1" smtClean="0"/>
              <a:t>Espermatocito</a:t>
            </a:r>
            <a:r>
              <a:rPr lang="es-ES" sz="1400" dirty="0" smtClean="0"/>
              <a:t> primario</a:t>
            </a:r>
            <a:endParaRPr lang="es-MX" sz="1400" dirty="0"/>
          </a:p>
        </p:txBody>
      </p:sp>
      <p:sp>
        <p:nvSpPr>
          <p:cNvPr id="20" name="19 CuadroTexto"/>
          <p:cNvSpPr txBox="1"/>
          <p:nvPr/>
        </p:nvSpPr>
        <p:spPr>
          <a:xfrm>
            <a:off x="6286512" y="3549851"/>
            <a:ext cx="2286016" cy="307777"/>
          </a:xfrm>
          <a:prstGeom prst="rect">
            <a:avLst/>
          </a:prstGeom>
          <a:noFill/>
        </p:spPr>
        <p:txBody>
          <a:bodyPr wrap="square" rtlCol="0">
            <a:spAutoFit/>
          </a:bodyPr>
          <a:lstStyle/>
          <a:p>
            <a:pPr algn="ctr"/>
            <a:r>
              <a:rPr lang="es-ES" sz="1400" dirty="0" err="1" smtClean="0"/>
              <a:t>Espermatocito</a:t>
            </a:r>
            <a:r>
              <a:rPr lang="es-ES" sz="1400" dirty="0" smtClean="0"/>
              <a:t> secundario</a:t>
            </a:r>
            <a:endParaRPr lang="es-MX" sz="1400" dirty="0"/>
          </a:p>
        </p:txBody>
      </p:sp>
    </p:spTree>
    <p:extLst>
      <p:ext uri="{BB962C8B-B14F-4D97-AF65-F5344CB8AC3E}">
        <p14:creationId xmlns:p14="http://schemas.microsoft.com/office/powerpoint/2010/main" val="3318743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4" grpId="0" animBg="1"/>
      <p:bldP spid="15" grpId="0" animBg="1"/>
      <p:bldP spid="16" grpId="0" animBg="1"/>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r"/>
            <a:r>
              <a:rPr lang="es-VE" dirty="0">
                <a:solidFill>
                  <a:schemeClr val="tx2">
                    <a:lumMod val="60000"/>
                    <a:lumOff val="40000"/>
                  </a:schemeClr>
                </a:solidFill>
              </a:rPr>
              <a:t>PARTE </a:t>
            </a:r>
            <a:r>
              <a:rPr lang="es-VE" dirty="0" smtClean="0">
                <a:solidFill>
                  <a:schemeClr val="tx2">
                    <a:lumMod val="60000"/>
                    <a:lumOff val="40000"/>
                  </a:schemeClr>
                </a:solidFill>
              </a:rPr>
              <a:t>1. </a:t>
            </a:r>
            <a:r>
              <a:rPr lang="es-VE" dirty="0"/>
              <a:t>FASES REPRODUCTIVAS EN HEMBRAS Y MACHOS A LO LARGO DE LA VIDA.</a:t>
            </a:r>
            <a:br>
              <a:rPr lang="es-VE" dirty="0"/>
            </a:br>
            <a:endParaRPr lang="es-VE" dirty="0"/>
          </a:p>
        </p:txBody>
      </p:sp>
      <p:sp>
        <p:nvSpPr>
          <p:cNvPr id="3" name="2 Marcador de texto"/>
          <p:cNvSpPr>
            <a:spLocks noGrp="1"/>
          </p:cNvSpPr>
          <p:nvPr>
            <p:ph type="body" idx="1"/>
          </p:nvPr>
        </p:nvSpPr>
        <p:spPr/>
        <p:txBody>
          <a:bodyPr/>
          <a:lstStyle/>
          <a:p>
            <a:endParaRPr lang="es-VE"/>
          </a:p>
        </p:txBody>
      </p:sp>
    </p:spTree>
    <p:extLst>
      <p:ext uri="{BB962C8B-B14F-4D97-AF65-F5344CB8AC3E}">
        <p14:creationId xmlns:p14="http://schemas.microsoft.com/office/powerpoint/2010/main" val="32506470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descr="escanear0020"/>
          <p:cNvPicPr>
            <a:picLocks noChangeAspect="1" noChangeArrowheads="1"/>
          </p:cNvPicPr>
          <p:nvPr/>
        </p:nvPicPr>
        <p:blipFill>
          <a:blip r:embed="rId2" cstate="print">
            <a:clrChange>
              <a:clrFrom>
                <a:srgbClr val="FFFFFF"/>
              </a:clrFrom>
              <a:clrTo>
                <a:srgbClr val="FFFFFF">
                  <a:alpha val="0"/>
                </a:srgbClr>
              </a:clrTo>
            </a:clrChange>
          </a:blip>
          <a:srcRect t="25339"/>
          <a:stretch>
            <a:fillRect/>
          </a:stretch>
        </p:blipFill>
        <p:spPr bwMode="auto">
          <a:xfrm>
            <a:off x="285750" y="2682875"/>
            <a:ext cx="8686800" cy="3246438"/>
          </a:xfrm>
          <a:prstGeom prst="rect">
            <a:avLst/>
          </a:prstGeom>
          <a:noFill/>
          <a:ln w="9525">
            <a:noFill/>
            <a:miter lim="800000"/>
            <a:headEnd/>
            <a:tailEnd/>
          </a:ln>
        </p:spPr>
      </p:pic>
      <p:pic>
        <p:nvPicPr>
          <p:cNvPr id="33795" name="Picture 4" descr="escanear0020"/>
          <p:cNvPicPr>
            <a:picLocks noChangeAspect="1" noChangeArrowheads="1"/>
          </p:cNvPicPr>
          <p:nvPr/>
        </p:nvPicPr>
        <p:blipFill>
          <a:blip r:embed="rId2" cstate="print">
            <a:clrChange>
              <a:clrFrom>
                <a:srgbClr val="FEFEFC"/>
              </a:clrFrom>
              <a:clrTo>
                <a:srgbClr val="FEFEFC">
                  <a:alpha val="0"/>
                </a:srgbClr>
              </a:clrTo>
            </a:clrChange>
          </a:blip>
          <a:srcRect l="16995" r="22150" b="83096"/>
          <a:stretch>
            <a:fillRect/>
          </a:stretch>
        </p:blipFill>
        <p:spPr bwMode="auto">
          <a:xfrm>
            <a:off x="493713" y="825500"/>
            <a:ext cx="7707312" cy="1071563"/>
          </a:xfrm>
          <a:prstGeom prst="rect">
            <a:avLst/>
          </a:prstGeom>
          <a:noFill/>
          <a:ln w="9525">
            <a:noFill/>
            <a:miter lim="800000"/>
            <a:headEnd/>
            <a:tailEnd/>
          </a:ln>
        </p:spPr>
      </p:pic>
    </p:spTree>
    <p:extLst>
      <p:ext uri="{BB962C8B-B14F-4D97-AF65-F5344CB8AC3E}">
        <p14:creationId xmlns:p14="http://schemas.microsoft.com/office/powerpoint/2010/main" val="13889152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US" dirty="0"/>
              <a:t>PARTE 6. </a:t>
            </a:r>
            <a:r>
              <a:rPr lang="en-US" dirty="0">
                <a:solidFill>
                  <a:srgbClr val="0070C0"/>
                </a:solidFill>
              </a:rPr>
              <a:t>FECUNDACIÓN, GESTACIÓN Y PARTO.</a:t>
            </a:r>
            <a:r>
              <a:rPr lang="es-VE" dirty="0">
                <a:solidFill>
                  <a:srgbClr val="0070C0"/>
                </a:solidFill>
              </a:rPr>
              <a:t/>
            </a:r>
            <a:br>
              <a:rPr lang="es-VE" dirty="0">
                <a:solidFill>
                  <a:srgbClr val="0070C0"/>
                </a:solidFill>
              </a:rPr>
            </a:br>
            <a:endParaRPr lang="es-VE" dirty="0"/>
          </a:p>
        </p:txBody>
      </p:sp>
      <p:sp>
        <p:nvSpPr>
          <p:cNvPr id="3" name="2 Marcador de texto"/>
          <p:cNvSpPr>
            <a:spLocks noGrp="1"/>
          </p:cNvSpPr>
          <p:nvPr>
            <p:ph type="body" idx="1"/>
          </p:nvPr>
        </p:nvSpPr>
        <p:spPr/>
        <p:txBody>
          <a:bodyPr/>
          <a:lstStyle/>
          <a:p>
            <a:endParaRPr lang="es-VE"/>
          </a:p>
        </p:txBody>
      </p:sp>
    </p:spTree>
    <p:extLst>
      <p:ext uri="{BB962C8B-B14F-4D97-AF65-F5344CB8AC3E}">
        <p14:creationId xmlns:p14="http://schemas.microsoft.com/office/powerpoint/2010/main" val="6264615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6248" y="5000636"/>
            <a:ext cx="4429156" cy="1500190"/>
          </a:xfrm>
        </p:spPr>
        <p:txBody>
          <a:bodyPr>
            <a:noAutofit/>
          </a:bodyPr>
          <a:lstStyle/>
          <a:p>
            <a:r>
              <a:rPr lang="es-ES" sz="3200" b="1" dirty="0" smtClean="0"/>
              <a:t>TRANSPORTE DE GAMETOS EN LAS VÍAS GENITALES</a:t>
            </a:r>
            <a:endParaRPr lang="es-MX" sz="3200" b="1"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553163172"/>
              </p:ext>
            </p:extLst>
          </p:nvPr>
        </p:nvGraphicFramePr>
        <p:xfrm>
          <a:off x="-357222" y="1285860"/>
          <a:ext cx="5929354" cy="55546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3 Marcador de contenido"/>
          <p:cNvGraphicFramePr>
            <a:graphicFrameLocks/>
          </p:cNvGraphicFramePr>
          <p:nvPr/>
        </p:nvGraphicFramePr>
        <p:xfrm>
          <a:off x="5357850" y="857232"/>
          <a:ext cx="3714744" cy="285752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5 Forma libre"/>
          <p:cNvSpPr/>
          <p:nvPr/>
        </p:nvSpPr>
        <p:spPr>
          <a:xfrm>
            <a:off x="-53740" y="4990762"/>
            <a:ext cx="272955" cy="270450"/>
          </a:xfrm>
          <a:custGeom>
            <a:avLst/>
            <a:gdLst>
              <a:gd name="connsiteX0" fmla="*/ 272955 w 272955"/>
              <a:gd name="connsiteY0" fmla="*/ 65734 h 270450"/>
              <a:gd name="connsiteX1" fmla="*/ 122830 w 272955"/>
              <a:gd name="connsiteY1" fmla="*/ 72557 h 270450"/>
              <a:gd name="connsiteX2" fmla="*/ 116006 w 272955"/>
              <a:gd name="connsiteY2" fmla="*/ 127148 h 270450"/>
              <a:gd name="connsiteX3" fmla="*/ 109182 w 272955"/>
              <a:gd name="connsiteY3" fmla="*/ 243154 h 270450"/>
              <a:gd name="connsiteX4" fmla="*/ 102358 w 272955"/>
              <a:gd name="connsiteY4" fmla="*/ 263626 h 270450"/>
              <a:gd name="connsiteX5" fmla="*/ 68239 w 272955"/>
              <a:gd name="connsiteY5" fmla="*/ 270450 h 270450"/>
              <a:gd name="connsiteX6" fmla="*/ 0 w 272955"/>
              <a:gd name="connsiteY6" fmla="*/ 263626 h 27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2955" h="270450">
                <a:moveTo>
                  <a:pt x="272955" y="65734"/>
                </a:moveTo>
                <a:cubicBezTo>
                  <a:pt x="209599" y="51655"/>
                  <a:pt x="150736" y="0"/>
                  <a:pt x="122830" y="72557"/>
                </a:cubicBezTo>
                <a:cubicBezTo>
                  <a:pt x="116247" y="89673"/>
                  <a:pt x="118281" y="108951"/>
                  <a:pt x="116006" y="127148"/>
                </a:cubicBezTo>
                <a:cubicBezTo>
                  <a:pt x="113731" y="165817"/>
                  <a:pt x="113036" y="204611"/>
                  <a:pt x="109182" y="243154"/>
                </a:cubicBezTo>
                <a:cubicBezTo>
                  <a:pt x="108466" y="250311"/>
                  <a:pt x="108343" y="259636"/>
                  <a:pt x="102358" y="263626"/>
                </a:cubicBezTo>
                <a:cubicBezTo>
                  <a:pt x="92708" y="270060"/>
                  <a:pt x="79612" y="268175"/>
                  <a:pt x="68239" y="270450"/>
                </a:cubicBezTo>
                <a:lnTo>
                  <a:pt x="0" y="263626"/>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7" name="6 Forma libre"/>
          <p:cNvSpPr/>
          <p:nvPr/>
        </p:nvSpPr>
        <p:spPr>
          <a:xfrm>
            <a:off x="696887" y="4386737"/>
            <a:ext cx="266131" cy="186519"/>
          </a:xfrm>
          <a:custGeom>
            <a:avLst/>
            <a:gdLst>
              <a:gd name="connsiteX0" fmla="*/ 266131 w 266131"/>
              <a:gd name="connsiteY0" fmla="*/ 1018 h 186519"/>
              <a:gd name="connsiteX1" fmla="*/ 184245 w 266131"/>
              <a:gd name="connsiteY1" fmla="*/ 14666 h 186519"/>
              <a:gd name="connsiteX2" fmla="*/ 150125 w 266131"/>
              <a:gd name="connsiteY2" fmla="*/ 89729 h 186519"/>
              <a:gd name="connsiteX3" fmla="*/ 109182 w 266131"/>
              <a:gd name="connsiteY3" fmla="*/ 157967 h 186519"/>
              <a:gd name="connsiteX4" fmla="*/ 61415 w 266131"/>
              <a:gd name="connsiteY4" fmla="*/ 178439 h 186519"/>
              <a:gd name="connsiteX5" fmla="*/ 34119 w 266131"/>
              <a:gd name="connsiteY5" fmla="*/ 185263 h 186519"/>
              <a:gd name="connsiteX6" fmla="*/ 0 w 266131"/>
              <a:gd name="connsiteY6" fmla="*/ 185263 h 186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131" h="186519">
                <a:moveTo>
                  <a:pt x="266131" y="1018"/>
                </a:moveTo>
                <a:cubicBezTo>
                  <a:pt x="238836" y="5567"/>
                  <a:pt x="207711" y="0"/>
                  <a:pt x="184245" y="14666"/>
                </a:cubicBezTo>
                <a:cubicBezTo>
                  <a:pt x="163657" y="27534"/>
                  <a:pt x="159874" y="66982"/>
                  <a:pt x="150125" y="89729"/>
                </a:cubicBezTo>
                <a:cubicBezTo>
                  <a:pt x="144099" y="103788"/>
                  <a:pt x="118000" y="153558"/>
                  <a:pt x="109182" y="157967"/>
                </a:cubicBezTo>
                <a:cubicBezTo>
                  <a:pt x="84922" y="170097"/>
                  <a:pt x="84841" y="171746"/>
                  <a:pt x="61415" y="178439"/>
                </a:cubicBezTo>
                <a:cubicBezTo>
                  <a:pt x="52397" y="181016"/>
                  <a:pt x="43440" y="184227"/>
                  <a:pt x="34119" y="185263"/>
                </a:cubicBezTo>
                <a:cubicBezTo>
                  <a:pt x="22816" y="186519"/>
                  <a:pt x="11373" y="185263"/>
                  <a:pt x="0" y="185263"/>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11" name="10 Forma libre"/>
          <p:cNvSpPr/>
          <p:nvPr/>
        </p:nvSpPr>
        <p:spPr>
          <a:xfrm>
            <a:off x="3672099" y="3207224"/>
            <a:ext cx="498143" cy="150125"/>
          </a:xfrm>
          <a:custGeom>
            <a:avLst/>
            <a:gdLst>
              <a:gd name="connsiteX0" fmla="*/ 498143 w 498143"/>
              <a:gd name="connsiteY0" fmla="*/ 75063 h 150125"/>
              <a:gd name="connsiteX1" fmla="*/ 470848 w 498143"/>
              <a:gd name="connsiteY1" fmla="*/ 34119 h 150125"/>
              <a:gd name="connsiteX2" fmla="*/ 457200 w 498143"/>
              <a:gd name="connsiteY2" fmla="*/ 13648 h 150125"/>
              <a:gd name="connsiteX3" fmla="*/ 416256 w 498143"/>
              <a:gd name="connsiteY3" fmla="*/ 0 h 150125"/>
              <a:gd name="connsiteX4" fmla="*/ 368489 w 498143"/>
              <a:gd name="connsiteY4" fmla="*/ 13648 h 150125"/>
              <a:gd name="connsiteX5" fmla="*/ 361665 w 498143"/>
              <a:gd name="connsiteY5" fmla="*/ 34119 h 150125"/>
              <a:gd name="connsiteX6" fmla="*/ 313898 w 498143"/>
              <a:gd name="connsiteY6" fmla="*/ 95534 h 150125"/>
              <a:gd name="connsiteX7" fmla="*/ 300250 w 498143"/>
              <a:gd name="connsiteY7" fmla="*/ 116006 h 150125"/>
              <a:gd name="connsiteX8" fmla="*/ 279779 w 498143"/>
              <a:gd name="connsiteY8" fmla="*/ 129654 h 150125"/>
              <a:gd name="connsiteX9" fmla="*/ 197892 w 498143"/>
              <a:gd name="connsiteY9" fmla="*/ 150125 h 150125"/>
              <a:gd name="connsiteX10" fmla="*/ 95534 w 498143"/>
              <a:gd name="connsiteY10" fmla="*/ 143301 h 150125"/>
              <a:gd name="connsiteX11" fmla="*/ 54591 w 498143"/>
              <a:gd name="connsiteY11" fmla="*/ 122830 h 150125"/>
              <a:gd name="connsiteX12" fmla="*/ 34119 w 498143"/>
              <a:gd name="connsiteY12" fmla="*/ 116006 h 150125"/>
              <a:gd name="connsiteX13" fmla="*/ 0 w 498143"/>
              <a:gd name="connsiteY13" fmla="*/ 68239 h 1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8143" h="150125">
                <a:moveTo>
                  <a:pt x="498143" y="75063"/>
                </a:moveTo>
                <a:lnTo>
                  <a:pt x="470848" y="34119"/>
                </a:lnTo>
                <a:cubicBezTo>
                  <a:pt x="466299" y="27295"/>
                  <a:pt x="464980" y="16241"/>
                  <a:pt x="457200" y="13648"/>
                </a:cubicBezTo>
                <a:lnTo>
                  <a:pt x="416256" y="0"/>
                </a:lnTo>
                <a:cubicBezTo>
                  <a:pt x="416020" y="59"/>
                  <a:pt x="371752" y="10385"/>
                  <a:pt x="368489" y="13648"/>
                </a:cubicBezTo>
                <a:cubicBezTo>
                  <a:pt x="363403" y="18734"/>
                  <a:pt x="365158" y="27831"/>
                  <a:pt x="361665" y="34119"/>
                </a:cubicBezTo>
                <a:cubicBezTo>
                  <a:pt x="327168" y="96215"/>
                  <a:pt x="347057" y="55744"/>
                  <a:pt x="313898" y="95534"/>
                </a:cubicBezTo>
                <a:cubicBezTo>
                  <a:pt x="308647" y="101834"/>
                  <a:pt x="306049" y="110207"/>
                  <a:pt x="300250" y="116006"/>
                </a:cubicBezTo>
                <a:cubicBezTo>
                  <a:pt x="294451" y="121805"/>
                  <a:pt x="287273" y="126323"/>
                  <a:pt x="279779" y="129654"/>
                </a:cubicBezTo>
                <a:cubicBezTo>
                  <a:pt x="247340" y="144071"/>
                  <a:pt x="232222" y="144403"/>
                  <a:pt x="197892" y="150125"/>
                </a:cubicBezTo>
                <a:cubicBezTo>
                  <a:pt x="163773" y="147850"/>
                  <a:pt x="129520" y="147077"/>
                  <a:pt x="95534" y="143301"/>
                </a:cubicBezTo>
                <a:cubicBezTo>
                  <a:pt x="73481" y="140851"/>
                  <a:pt x="73979" y="132524"/>
                  <a:pt x="54591" y="122830"/>
                </a:cubicBezTo>
                <a:cubicBezTo>
                  <a:pt x="48157" y="119613"/>
                  <a:pt x="40943" y="118281"/>
                  <a:pt x="34119" y="116006"/>
                </a:cubicBezTo>
                <a:cubicBezTo>
                  <a:pt x="5040" y="72386"/>
                  <a:pt x="18422" y="86661"/>
                  <a:pt x="0" y="68239"/>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12" name="11 Forma libre"/>
          <p:cNvSpPr/>
          <p:nvPr/>
        </p:nvSpPr>
        <p:spPr>
          <a:xfrm>
            <a:off x="2505215" y="3520754"/>
            <a:ext cx="518615" cy="177789"/>
          </a:xfrm>
          <a:custGeom>
            <a:avLst/>
            <a:gdLst>
              <a:gd name="connsiteX0" fmla="*/ 518615 w 518615"/>
              <a:gd name="connsiteY0" fmla="*/ 7192 h 177789"/>
              <a:gd name="connsiteX1" fmla="*/ 388961 w 518615"/>
              <a:gd name="connsiteY1" fmla="*/ 27664 h 177789"/>
              <a:gd name="connsiteX2" fmla="*/ 354842 w 518615"/>
              <a:gd name="connsiteY2" fmla="*/ 68607 h 177789"/>
              <a:gd name="connsiteX3" fmla="*/ 334370 w 518615"/>
              <a:gd name="connsiteY3" fmla="*/ 89079 h 177789"/>
              <a:gd name="connsiteX4" fmla="*/ 313899 w 518615"/>
              <a:gd name="connsiteY4" fmla="*/ 116374 h 177789"/>
              <a:gd name="connsiteX5" fmla="*/ 259308 w 518615"/>
              <a:gd name="connsiteY5" fmla="*/ 157318 h 177789"/>
              <a:gd name="connsiteX6" fmla="*/ 238836 w 518615"/>
              <a:gd name="connsiteY6" fmla="*/ 170965 h 177789"/>
              <a:gd name="connsiteX7" fmla="*/ 197893 w 518615"/>
              <a:gd name="connsiteY7" fmla="*/ 177789 h 177789"/>
              <a:gd name="connsiteX8" fmla="*/ 150126 w 518615"/>
              <a:gd name="connsiteY8" fmla="*/ 170965 h 177789"/>
              <a:gd name="connsiteX9" fmla="*/ 109182 w 518615"/>
              <a:gd name="connsiteY9" fmla="*/ 157318 h 177789"/>
              <a:gd name="connsiteX10" fmla="*/ 81887 w 518615"/>
              <a:gd name="connsiteY10" fmla="*/ 150494 h 177789"/>
              <a:gd name="connsiteX11" fmla="*/ 61415 w 518615"/>
              <a:gd name="connsiteY11" fmla="*/ 136846 h 177789"/>
              <a:gd name="connsiteX12" fmla="*/ 40943 w 518615"/>
              <a:gd name="connsiteY12" fmla="*/ 116374 h 177789"/>
              <a:gd name="connsiteX13" fmla="*/ 20472 w 518615"/>
              <a:gd name="connsiteY13" fmla="*/ 109550 h 177789"/>
              <a:gd name="connsiteX14" fmla="*/ 0 w 518615"/>
              <a:gd name="connsiteY14" fmla="*/ 95903 h 177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8615" h="177789">
                <a:moveTo>
                  <a:pt x="518615" y="7192"/>
                </a:moveTo>
                <a:cubicBezTo>
                  <a:pt x="470488" y="10400"/>
                  <a:pt x="427689" y="0"/>
                  <a:pt x="388961" y="27664"/>
                </a:cubicBezTo>
                <a:cubicBezTo>
                  <a:pt x="364338" y="45252"/>
                  <a:pt x="372444" y="47486"/>
                  <a:pt x="354842" y="68607"/>
                </a:cubicBezTo>
                <a:cubicBezTo>
                  <a:pt x="348664" y="76021"/>
                  <a:pt x="340651" y="81752"/>
                  <a:pt x="334370" y="89079"/>
                </a:cubicBezTo>
                <a:cubicBezTo>
                  <a:pt x="326969" y="97714"/>
                  <a:pt x="322314" y="108724"/>
                  <a:pt x="313899" y="116374"/>
                </a:cubicBezTo>
                <a:cubicBezTo>
                  <a:pt x="297068" y="131675"/>
                  <a:pt x="278235" y="144701"/>
                  <a:pt x="259308" y="157318"/>
                </a:cubicBezTo>
                <a:cubicBezTo>
                  <a:pt x="252484" y="161867"/>
                  <a:pt x="246616" y="168372"/>
                  <a:pt x="238836" y="170965"/>
                </a:cubicBezTo>
                <a:cubicBezTo>
                  <a:pt x="225710" y="175340"/>
                  <a:pt x="211541" y="175514"/>
                  <a:pt x="197893" y="177789"/>
                </a:cubicBezTo>
                <a:cubicBezTo>
                  <a:pt x="181971" y="175514"/>
                  <a:pt x="165798" y="174582"/>
                  <a:pt x="150126" y="170965"/>
                </a:cubicBezTo>
                <a:cubicBezTo>
                  <a:pt x="136108" y="167730"/>
                  <a:pt x="123139" y="160807"/>
                  <a:pt x="109182" y="157318"/>
                </a:cubicBezTo>
                <a:lnTo>
                  <a:pt x="81887" y="150494"/>
                </a:lnTo>
                <a:cubicBezTo>
                  <a:pt x="75063" y="145945"/>
                  <a:pt x="67716" y="142096"/>
                  <a:pt x="61415" y="136846"/>
                </a:cubicBezTo>
                <a:cubicBezTo>
                  <a:pt x="54001" y="130668"/>
                  <a:pt x="48973" y="121727"/>
                  <a:pt x="40943" y="116374"/>
                </a:cubicBezTo>
                <a:cubicBezTo>
                  <a:pt x="34958" y="112384"/>
                  <a:pt x="26905" y="112767"/>
                  <a:pt x="20472" y="109550"/>
                </a:cubicBezTo>
                <a:cubicBezTo>
                  <a:pt x="13137" y="105882"/>
                  <a:pt x="0" y="95903"/>
                  <a:pt x="0" y="95903"/>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13" name="12 Forma libre"/>
          <p:cNvSpPr/>
          <p:nvPr/>
        </p:nvSpPr>
        <p:spPr>
          <a:xfrm>
            <a:off x="1522576" y="3910084"/>
            <a:ext cx="409433" cy="170597"/>
          </a:xfrm>
          <a:custGeom>
            <a:avLst/>
            <a:gdLst>
              <a:gd name="connsiteX0" fmla="*/ 409433 w 409433"/>
              <a:gd name="connsiteY0" fmla="*/ 0 h 170597"/>
              <a:gd name="connsiteX1" fmla="*/ 348018 w 409433"/>
              <a:gd name="connsiteY1" fmla="*/ 6823 h 170597"/>
              <a:gd name="connsiteX2" fmla="*/ 313899 w 409433"/>
              <a:gd name="connsiteY2" fmla="*/ 40943 h 170597"/>
              <a:gd name="connsiteX3" fmla="*/ 293427 w 409433"/>
              <a:gd name="connsiteY3" fmla="*/ 54591 h 170597"/>
              <a:gd name="connsiteX4" fmla="*/ 245660 w 409433"/>
              <a:gd name="connsiteY4" fmla="*/ 102358 h 170597"/>
              <a:gd name="connsiteX5" fmla="*/ 225188 w 409433"/>
              <a:gd name="connsiteY5" fmla="*/ 129653 h 170597"/>
              <a:gd name="connsiteX6" fmla="*/ 177421 w 409433"/>
              <a:gd name="connsiteY6" fmla="*/ 156949 h 170597"/>
              <a:gd name="connsiteX7" fmla="*/ 143302 w 409433"/>
              <a:gd name="connsiteY7" fmla="*/ 170597 h 170597"/>
              <a:gd name="connsiteX8" fmla="*/ 75063 w 409433"/>
              <a:gd name="connsiteY8" fmla="*/ 163773 h 170597"/>
              <a:gd name="connsiteX9" fmla="*/ 54591 w 409433"/>
              <a:gd name="connsiteY9" fmla="*/ 150125 h 170597"/>
              <a:gd name="connsiteX10" fmla="*/ 27296 w 409433"/>
              <a:gd name="connsiteY10" fmla="*/ 136477 h 170597"/>
              <a:gd name="connsiteX11" fmla="*/ 0 w 409433"/>
              <a:gd name="connsiteY11" fmla="*/ 136477 h 1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433" h="170597">
                <a:moveTo>
                  <a:pt x="409433" y="0"/>
                </a:moveTo>
                <a:cubicBezTo>
                  <a:pt x="388961" y="2274"/>
                  <a:pt x="368001" y="1827"/>
                  <a:pt x="348018" y="6823"/>
                </a:cubicBezTo>
                <a:cubicBezTo>
                  <a:pt x="323757" y="12888"/>
                  <a:pt x="329062" y="25780"/>
                  <a:pt x="313899" y="40943"/>
                </a:cubicBezTo>
                <a:cubicBezTo>
                  <a:pt x="308100" y="46742"/>
                  <a:pt x="300251" y="50042"/>
                  <a:pt x="293427" y="54591"/>
                </a:cubicBezTo>
                <a:cubicBezTo>
                  <a:pt x="262142" y="101519"/>
                  <a:pt x="281693" y="90347"/>
                  <a:pt x="245660" y="102358"/>
                </a:cubicBezTo>
                <a:cubicBezTo>
                  <a:pt x="238836" y="111456"/>
                  <a:pt x="233230" y="121611"/>
                  <a:pt x="225188" y="129653"/>
                </a:cubicBezTo>
                <a:cubicBezTo>
                  <a:pt x="202061" y="152780"/>
                  <a:pt x="202407" y="147579"/>
                  <a:pt x="177421" y="156949"/>
                </a:cubicBezTo>
                <a:cubicBezTo>
                  <a:pt x="165952" y="161250"/>
                  <a:pt x="154675" y="166048"/>
                  <a:pt x="143302" y="170597"/>
                </a:cubicBezTo>
                <a:cubicBezTo>
                  <a:pt x="120556" y="168322"/>
                  <a:pt x="97337" y="168913"/>
                  <a:pt x="75063" y="163773"/>
                </a:cubicBezTo>
                <a:cubicBezTo>
                  <a:pt x="67072" y="161929"/>
                  <a:pt x="61712" y="154194"/>
                  <a:pt x="54591" y="150125"/>
                </a:cubicBezTo>
                <a:cubicBezTo>
                  <a:pt x="45759" y="145078"/>
                  <a:pt x="37165" y="138944"/>
                  <a:pt x="27296" y="136477"/>
                </a:cubicBezTo>
                <a:cubicBezTo>
                  <a:pt x="18469" y="134270"/>
                  <a:pt x="9099" y="136477"/>
                  <a:pt x="0" y="136477"/>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15" name="14 Llamada con línea 3"/>
          <p:cNvSpPr/>
          <p:nvPr/>
        </p:nvSpPr>
        <p:spPr>
          <a:xfrm rot="19800468">
            <a:off x="5598233" y="737775"/>
            <a:ext cx="1743128" cy="1143008"/>
          </a:xfrm>
          <a:prstGeom prst="borderCallout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FECUNDACIÓN</a:t>
            </a:r>
            <a:endParaRPr lang="es-MX" dirty="0"/>
          </a:p>
        </p:txBody>
      </p:sp>
      <p:cxnSp>
        <p:nvCxnSpPr>
          <p:cNvPr id="8" name="7 Conector recto"/>
          <p:cNvCxnSpPr/>
          <p:nvPr/>
        </p:nvCxnSpPr>
        <p:spPr>
          <a:xfrm>
            <a:off x="3672099" y="3995382"/>
            <a:ext cx="0" cy="3913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9 Conector recto"/>
          <p:cNvCxnSpPr/>
          <p:nvPr/>
        </p:nvCxnSpPr>
        <p:spPr>
          <a:xfrm>
            <a:off x="3672099" y="4386737"/>
            <a:ext cx="327616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flipV="1">
            <a:off x="6948264" y="2708920"/>
            <a:ext cx="0" cy="1677817"/>
          </a:xfrm>
          <a:prstGeom prst="line">
            <a:avLst/>
          </a:prstGeom>
        </p:spPr>
        <p:style>
          <a:lnRef idx="1">
            <a:schemeClr val="accent1"/>
          </a:lnRef>
          <a:fillRef idx="0">
            <a:schemeClr val="accent1"/>
          </a:fillRef>
          <a:effectRef idx="0">
            <a:schemeClr val="accent1"/>
          </a:effectRef>
          <a:fontRef idx="minor">
            <a:schemeClr val="tx1"/>
          </a:fontRef>
        </p:style>
      </p:cxnSp>
      <p:sp>
        <p:nvSpPr>
          <p:cNvPr id="17" name="16 CuadroTexto"/>
          <p:cNvSpPr txBox="1"/>
          <p:nvPr/>
        </p:nvSpPr>
        <p:spPr>
          <a:xfrm>
            <a:off x="4890378" y="4005064"/>
            <a:ext cx="1121782" cy="369332"/>
          </a:xfrm>
          <a:prstGeom prst="rect">
            <a:avLst/>
          </a:prstGeom>
          <a:noFill/>
        </p:spPr>
        <p:txBody>
          <a:bodyPr wrap="none" rtlCol="0">
            <a:spAutoFit/>
          </a:bodyPr>
          <a:lstStyle/>
          <a:p>
            <a:r>
              <a:rPr lang="en-US" dirty="0" smtClean="0"/>
              <a:t>5 </a:t>
            </a:r>
            <a:r>
              <a:rPr lang="en-US" dirty="0" err="1" smtClean="0"/>
              <a:t>minutos</a:t>
            </a:r>
            <a:endParaRPr lang="en-US" dirty="0"/>
          </a:p>
        </p:txBody>
      </p:sp>
      <p:sp>
        <p:nvSpPr>
          <p:cNvPr id="19" name="18 Elipse"/>
          <p:cNvSpPr/>
          <p:nvPr/>
        </p:nvSpPr>
        <p:spPr>
          <a:xfrm>
            <a:off x="6732240" y="2708920"/>
            <a:ext cx="1584176" cy="9896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CAPACITACION</a:t>
            </a:r>
          </a:p>
          <a:p>
            <a:pPr algn="ctr"/>
            <a:r>
              <a:rPr lang="en-US" sz="1200" dirty="0" smtClean="0"/>
              <a:t>6 </a:t>
            </a:r>
            <a:r>
              <a:rPr lang="en-US" sz="1200" dirty="0" err="1" smtClean="0"/>
              <a:t>horas</a:t>
            </a:r>
            <a:endParaRPr lang="en-US" sz="1200" dirty="0"/>
          </a:p>
        </p:txBody>
      </p:sp>
      <p:sp>
        <p:nvSpPr>
          <p:cNvPr id="20" name="19 CuadroTexto"/>
          <p:cNvSpPr txBox="1"/>
          <p:nvPr/>
        </p:nvSpPr>
        <p:spPr>
          <a:xfrm>
            <a:off x="107504" y="1484784"/>
            <a:ext cx="3802901" cy="1384995"/>
          </a:xfrm>
          <a:prstGeom prst="rect">
            <a:avLst/>
          </a:prstGeom>
          <a:noFill/>
        </p:spPr>
        <p:txBody>
          <a:bodyPr wrap="none" rtlCol="0">
            <a:spAutoFit/>
          </a:bodyPr>
          <a:lstStyle/>
          <a:p>
            <a:r>
              <a:rPr lang="es-VE" b="1" dirty="0" smtClean="0">
                <a:solidFill>
                  <a:srgbClr val="0070C0"/>
                </a:solidFill>
              </a:rPr>
              <a:t>Movimientos de los espermatozoides:</a:t>
            </a:r>
          </a:p>
          <a:p>
            <a:r>
              <a:rPr lang="es-VE" sz="1600" dirty="0" smtClean="0"/>
              <a:t>. Contracciones y secreciones del</a:t>
            </a:r>
          </a:p>
          <a:p>
            <a:r>
              <a:rPr lang="es-VE" sz="1600" dirty="0" smtClean="0"/>
              <a:t>aparato femenino.</a:t>
            </a:r>
          </a:p>
          <a:p>
            <a:r>
              <a:rPr lang="es-VE" sz="1600" dirty="0" smtClean="0"/>
              <a:t>.Motilidad espermática.</a:t>
            </a:r>
          </a:p>
          <a:p>
            <a:endParaRPr lang="en-US" dirty="0"/>
          </a:p>
        </p:txBody>
      </p:sp>
      <p:sp>
        <p:nvSpPr>
          <p:cNvPr id="21" name="20 CuadroTexto"/>
          <p:cNvSpPr txBox="1"/>
          <p:nvPr/>
        </p:nvSpPr>
        <p:spPr>
          <a:xfrm>
            <a:off x="3491880" y="-27384"/>
            <a:ext cx="2498569" cy="1107996"/>
          </a:xfrm>
          <a:prstGeom prst="rect">
            <a:avLst/>
          </a:prstGeom>
          <a:noFill/>
        </p:spPr>
        <p:txBody>
          <a:bodyPr wrap="none" rtlCol="0">
            <a:spAutoFit/>
          </a:bodyPr>
          <a:lstStyle/>
          <a:p>
            <a:r>
              <a:rPr lang="es-VE" b="1" dirty="0" smtClean="0">
                <a:solidFill>
                  <a:srgbClr val="FF0000"/>
                </a:solidFill>
              </a:rPr>
              <a:t>Movimientos del ovulo:</a:t>
            </a:r>
          </a:p>
          <a:p>
            <a:r>
              <a:rPr lang="es-VE" sz="1600" dirty="0" smtClean="0"/>
              <a:t>. Contracciones musculares.</a:t>
            </a:r>
          </a:p>
          <a:p>
            <a:r>
              <a:rPr lang="es-VE" sz="1600" dirty="0" smtClean="0"/>
              <a:t>.Movimientos de los cilios.</a:t>
            </a:r>
          </a:p>
          <a:p>
            <a:r>
              <a:rPr lang="es-VE" sz="1600" dirty="0" smtClean="0"/>
              <a:t>.Actividad secretora.</a:t>
            </a:r>
          </a:p>
        </p:txBody>
      </p:sp>
    </p:spTree>
    <p:extLst>
      <p:ext uri="{BB962C8B-B14F-4D97-AF65-F5344CB8AC3E}">
        <p14:creationId xmlns:p14="http://schemas.microsoft.com/office/powerpoint/2010/main" val="407100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plus(in)">
                                      <p:cBhvr>
                                        <p:cTn id="21" dur="20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8"/>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5" grpId="0">
        <p:bldAsOne/>
      </p:bldGraphic>
      <p:bldP spid="6" grpId="0" animBg="1"/>
      <p:bldP spid="7" grpId="0" animBg="1"/>
      <p:bldP spid="11" grpId="0" animBg="1"/>
      <p:bldP spid="12" grpId="0" animBg="1"/>
      <p:bldP spid="13" grpId="0" animBg="1"/>
      <p:bldP spid="15" grpId="0" animBg="1"/>
      <p:bldP spid="17" grpId="0"/>
      <p:bldP spid="19" grpId="0" animBg="1"/>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14366" y="642926"/>
            <a:ext cx="8229600" cy="1143000"/>
          </a:xfrm>
        </p:spPr>
        <p:txBody>
          <a:bodyPr>
            <a:normAutofit fontScale="90000"/>
          </a:bodyPr>
          <a:lstStyle/>
          <a:p>
            <a:r>
              <a:rPr lang="es-ES" sz="4000" b="1" dirty="0" smtClean="0"/>
              <a:t>Supervivencia de los gametos liberados en el aparato genital femenino (horas)</a:t>
            </a:r>
            <a:endParaRPr lang="es-MX" b="1"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155692932"/>
              </p:ext>
            </p:extLst>
          </p:nvPr>
        </p:nvGraphicFramePr>
        <p:xfrm>
          <a:off x="457200" y="1988840"/>
          <a:ext cx="8229600" cy="1112520"/>
        </p:xfrm>
        <a:graphic>
          <a:graphicData uri="http://schemas.openxmlformats.org/drawingml/2006/table">
            <a:tbl>
              <a:tblPr firstRow="1" bandRow="1">
                <a:tableStyleId>{5C22544A-7EE6-4342-B048-85BDC9FD1C3A}</a:tableStyleId>
              </a:tblPr>
              <a:tblGrid>
                <a:gridCol w="1828784"/>
                <a:gridCol w="1000132"/>
                <a:gridCol w="1000132"/>
                <a:gridCol w="928694"/>
                <a:gridCol w="928694"/>
                <a:gridCol w="928694"/>
                <a:gridCol w="857256"/>
                <a:gridCol w="757214"/>
              </a:tblGrid>
              <a:tr h="370840">
                <a:tc>
                  <a:txBody>
                    <a:bodyPr/>
                    <a:lstStyle/>
                    <a:p>
                      <a:endParaRPr lang="es-MX" dirty="0"/>
                    </a:p>
                  </a:txBody>
                  <a:tcPr/>
                </a:tc>
                <a:tc>
                  <a:txBody>
                    <a:bodyPr/>
                    <a:lstStyle/>
                    <a:p>
                      <a:pPr algn="ctr"/>
                      <a:r>
                        <a:rPr lang="es-ES" dirty="0" smtClean="0"/>
                        <a:t>Vaca</a:t>
                      </a:r>
                      <a:endParaRPr lang="es-MX" dirty="0"/>
                    </a:p>
                  </a:txBody>
                  <a:tcPr/>
                </a:tc>
                <a:tc>
                  <a:txBody>
                    <a:bodyPr/>
                    <a:lstStyle/>
                    <a:p>
                      <a:pPr algn="ctr"/>
                      <a:r>
                        <a:rPr lang="es-ES" dirty="0" smtClean="0"/>
                        <a:t>Yegua</a:t>
                      </a:r>
                      <a:endParaRPr lang="es-MX" dirty="0"/>
                    </a:p>
                  </a:txBody>
                  <a:tcPr/>
                </a:tc>
                <a:tc>
                  <a:txBody>
                    <a:bodyPr/>
                    <a:lstStyle/>
                    <a:p>
                      <a:pPr algn="ctr"/>
                      <a:r>
                        <a:rPr lang="es-ES" dirty="0" smtClean="0"/>
                        <a:t>Oveja</a:t>
                      </a:r>
                      <a:endParaRPr lang="es-MX" dirty="0"/>
                    </a:p>
                  </a:txBody>
                  <a:tcPr/>
                </a:tc>
                <a:tc>
                  <a:txBody>
                    <a:bodyPr/>
                    <a:lstStyle/>
                    <a:p>
                      <a:pPr algn="ctr"/>
                      <a:r>
                        <a:rPr lang="es-ES" dirty="0" smtClean="0"/>
                        <a:t>Cabra</a:t>
                      </a:r>
                      <a:endParaRPr lang="es-MX" dirty="0"/>
                    </a:p>
                  </a:txBody>
                  <a:tcPr/>
                </a:tc>
                <a:tc>
                  <a:txBody>
                    <a:bodyPr/>
                    <a:lstStyle/>
                    <a:p>
                      <a:pPr algn="ctr"/>
                      <a:r>
                        <a:rPr lang="es-ES" dirty="0" smtClean="0"/>
                        <a:t>Cerda </a:t>
                      </a:r>
                      <a:endParaRPr lang="es-MX" dirty="0"/>
                    </a:p>
                  </a:txBody>
                  <a:tcPr/>
                </a:tc>
                <a:tc>
                  <a:txBody>
                    <a:bodyPr/>
                    <a:lstStyle/>
                    <a:p>
                      <a:pPr algn="ctr"/>
                      <a:r>
                        <a:rPr lang="es-ES" dirty="0" smtClean="0"/>
                        <a:t>Perra </a:t>
                      </a:r>
                      <a:endParaRPr lang="es-MX" dirty="0"/>
                    </a:p>
                  </a:txBody>
                  <a:tcPr/>
                </a:tc>
                <a:tc>
                  <a:txBody>
                    <a:bodyPr/>
                    <a:lstStyle/>
                    <a:p>
                      <a:pPr algn="ctr"/>
                      <a:r>
                        <a:rPr lang="es-ES" dirty="0" smtClean="0"/>
                        <a:t>Gata</a:t>
                      </a:r>
                      <a:endParaRPr lang="es-MX" dirty="0"/>
                    </a:p>
                  </a:txBody>
                  <a:tcPr/>
                </a:tc>
              </a:tr>
              <a:tr h="370840">
                <a:tc>
                  <a:txBody>
                    <a:bodyPr/>
                    <a:lstStyle/>
                    <a:p>
                      <a:r>
                        <a:rPr lang="es-ES" dirty="0" smtClean="0"/>
                        <a:t>Ovocito</a:t>
                      </a:r>
                      <a:endParaRPr lang="es-MX" dirty="0"/>
                    </a:p>
                  </a:txBody>
                  <a:tcPr/>
                </a:tc>
                <a:tc>
                  <a:txBody>
                    <a:bodyPr/>
                    <a:lstStyle/>
                    <a:p>
                      <a:pPr algn="ctr"/>
                      <a:r>
                        <a:rPr lang="es-ES" dirty="0" smtClean="0"/>
                        <a:t>12-24</a:t>
                      </a:r>
                      <a:endParaRPr lang="es-MX" dirty="0"/>
                    </a:p>
                  </a:txBody>
                  <a:tcPr/>
                </a:tc>
                <a:tc>
                  <a:txBody>
                    <a:bodyPr/>
                    <a:lstStyle/>
                    <a:p>
                      <a:pPr algn="ctr"/>
                      <a:r>
                        <a:rPr lang="es-ES" dirty="0" smtClean="0"/>
                        <a:t>6-8</a:t>
                      </a:r>
                      <a:endParaRPr lang="es-MX" dirty="0"/>
                    </a:p>
                  </a:txBody>
                  <a:tcPr/>
                </a:tc>
                <a:tc>
                  <a:txBody>
                    <a:bodyPr/>
                    <a:lstStyle/>
                    <a:p>
                      <a:pPr algn="ctr"/>
                      <a:r>
                        <a:rPr lang="es-ES" dirty="0" smtClean="0"/>
                        <a:t>16-24</a:t>
                      </a:r>
                      <a:endParaRPr lang="es-MX" dirty="0"/>
                    </a:p>
                  </a:txBody>
                  <a:tcPr/>
                </a:tc>
                <a:tc>
                  <a:txBody>
                    <a:bodyPr/>
                    <a:lstStyle/>
                    <a:p>
                      <a:pPr algn="ctr"/>
                      <a:r>
                        <a:rPr lang="es-ES" dirty="0" smtClean="0"/>
                        <a:t>12-24</a:t>
                      </a:r>
                      <a:endParaRPr lang="es-MX" dirty="0"/>
                    </a:p>
                  </a:txBody>
                  <a:tcPr/>
                </a:tc>
                <a:tc>
                  <a:txBody>
                    <a:bodyPr/>
                    <a:lstStyle/>
                    <a:p>
                      <a:pPr algn="ctr"/>
                      <a:r>
                        <a:rPr lang="es-ES" dirty="0" smtClean="0"/>
                        <a:t>8-10</a:t>
                      </a:r>
                      <a:endParaRPr lang="es-MX" dirty="0"/>
                    </a:p>
                  </a:txBody>
                  <a:tcPr/>
                </a:tc>
                <a:tc>
                  <a:txBody>
                    <a:bodyPr/>
                    <a:lstStyle/>
                    <a:p>
                      <a:pPr algn="ctr"/>
                      <a:r>
                        <a:rPr lang="es-MX" dirty="0" smtClean="0"/>
                        <a:t>&gt; 72</a:t>
                      </a:r>
                      <a:endParaRPr lang="es-MX" dirty="0"/>
                    </a:p>
                  </a:txBody>
                  <a:tcPr/>
                </a:tc>
                <a:tc>
                  <a:txBody>
                    <a:bodyPr/>
                    <a:lstStyle/>
                    <a:p>
                      <a:pPr algn="ctr"/>
                      <a:r>
                        <a:rPr lang="es-ES" dirty="0" smtClean="0"/>
                        <a:t>12-24</a:t>
                      </a:r>
                      <a:endParaRPr lang="es-MX" dirty="0"/>
                    </a:p>
                  </a:txBody>
                  <a:tcPr/>
                </a:tc>
              </a:tr>
              <a:tr h="370840">
                <a:tc>
                  <a:txBody>
                    <a:bodyPr/>
                    <a:lstStyle/>
                    <a:p>
                      <a:r>
                        <a:rPr lang="es-ES" dirty="0" smtClean="0"/>
                        <a:t>Espermatozoide</a:t>
                      </a:r>
                      <a:endParaRPr lang="es-MX" dirty="0"/>
                    </a:p>
                  </a:txBody>
                  <a:tcPr/>
                </a:tc>
                <a:tc>
                  <a:txBody>
                    <a:bodyPr/>
                    <a:lstStyle/>
                    <a:p>
                      <a:pPr algn="ctr"/>
                      <a:r>
                        <a:rPr lang="es-ES" dirty="0" smtClean="0"/>
                        <a:t>30-48</a:t>
                      </a:r>
                      <a:endParaRPr lang="es-MX" dirty="0"/>
                    </a:p>
                  </a:txBody>
                  <a:tcPr/>
                </a:tc>
                <a:tc>
                  <a:txBody>
                    <a:bodyPr/>
                    <a:lstStyle/>
                    <a:p>
                      <a:pPr algn="ctr"/>
                      <a:r>
                        <a:rPr lang="es-ES" dirty="0" smtClean="0"/>
                        <a:t>72-120</a:t>
                      </a:r>
                      <a:endParaRPr lang="es-MX" dirty="0"/>
                    </a:p>
                  </a:txBody>
                  <a:tcPr/>
                </a:tc>
                <a:tc>
                  <a:txBody>
                    <a:bodyPr/>
                    <a:lstStyle/>
                    <a:p>
                      <a:pPr algn="ctr"/>
                      <a:r>
                        <a:rPr lang="es-ES" dirty="0" smtClean="0"/>
                        <a:t>30-48</a:t>
                      </a:r>
                      <a:endParaRPr lang="es-MX" dirty="0"/>
                    </a:p>
                  </a:txBody>
                  <a:tcPr/>
                </a:tc>
                <a:tc>
                  <a:txBody>
                    <a:bodyPr/>
                    <a:lstStyle/>
                    <a:p>
                      <a:pPr algn="ctr"/>
                      <a:r>
                        <a:rPr lang="es-ES" dirty="0" smtClean="0"/>
                        <a:t>34-36</a:t>
                      </a:r>
                      <a:endParaRPr lang="es-MX" dirty="0"/>
                    </a:p>
                  </a:txBody>
                  <a:tcPr/>
                </a:tc>
                <a:tc>
                  <a:txBody>
                    <a:bodyPr/>
                    <a:lstStyle/>
                    <a:p>
                      <a:pPr algn="ctr"/>
                      <a:r>
                        <a:rPr lang="es-ES" dirty="0" smtClean="0"/>
                        <a:t>34-72</a:t>
                      </a:r>
                      <a:endParaRPr lang="es-MX" dirty="0"/>
                    </a:p>
                  </a:txBody>
                  <a:tcPr/>
                </a:tc>
                <a:tc>
                  <a:txBody>
                    <a:bodyPr/>
                    <a:lstStyle/>
                    <a:p>
                      <a:pPr algn="ctr"/>
                      <a:r>
                        <a:rPr lang="es-ES" dirty="0" smtClean="0"/>
                        <a:t>6-11 d</a:t>
                      </a:r>
                      <a:endParaRPr lang="es-MX" dirty="0"/>
                    </a:p>
                  </a:txBody>
                  <a:tcPr/>
                </a:tc>
                <a:tc>
                  <a:txBody>
                    <a:bodyPr/>
                    <a:lstStyle/>
                    <a:p>
                      <a:pPr algn="ctr"/>
                      <a:r>
                        <a:rPr lang="es-ES" dirty="0" smtClean="0"/>
                        <a:t>24-48</a:t>
                      </a:r>
                      <a:endParaRPr lang="es-MX" dirty="0"/>
                    </a:p>
                  </a:txBody>
                  <a:tcPr/>
                </a:tc>
              </a:tr>
            </a:tbl>
          </a:graphicData>
        </a:graphic>
      </p:graphicFrame>
      <p:sp>
        <p:nvSpPr>
          <p:cNvPr id="3" name="2 Rectángulo"/>
          <p:cNvSpPr/>
          <p:nvPr/>
        </p:nvSpPr>
        <p:spPr>
          <a:xfrm>
            <a:off x="467544" y="3563724"/>
            <a:ext cx="8208912" cy="369332"/>
          </a:xfrm>
          <a:prstGeom prst="rect">
            <a:avLst/>
          </a:prstGeom>
        </p:spPr>
        <p:txBody>
          <a:bodyPr wrap="square">
            <a:spAutoFit/>
          </a:bodyPr>
          <a:lstStyle/>
          <a:p>
            <a:pPr algn="ctr"/>
            <a:r>
              <a:rPr lang="en-US" b="1" dirty="0" smtClean="0">
                <a:solidFill>
                  <a:srgbClr val="FF0000"/>
                </a:solidFill>
              </a:rPr>
              <a:t>¿QUIEN DEBE ESPERAR A QUIEN EN EL TRACTO REPRODUCTOR DE LA HEMBRA?</a:t>
            </a:r>
            <a:endParaRPr lang="en-US" b="1" dirty="0">
              <a:solidFill>
                <a:srgbClr val="FF0000"/>
              </a:solidFill>
            </a:endParaRPr>
          </a:p>
        </p:txBody>
      </p:sp>
      <p:sp>
        <p:nvSpPr>
          <p:cNvPr id="5" name="4 CuadroTexto"/>
          <p:cNvSpPr txBox="1"/>
          <p:nvPr/>
        </p:nvSpPr>
        <p:spPr>
          <a:xfrm>
            <a:off x="1736516" y="4077072"/>
            <a:ext cx="5546262" cy="369332"/>
          </a:xfrm>
          <a:prstGeom prst="rect">
            <a:avLst/>
          </a:prstGeom>
          <a:noFill/>
        </p:spPr>
        <p:txBody>
          <a:bodyPr wrap="none" rtlCol="0">
            <a:spAutoFit/>
          </a:bodyPr>
          <a:lstStyle/>
          <a:p>
            <a:r>
              <a:rPr lang="en-US" b="1" dirty="0" smtClean="0">
                <a:solidFill>
                  <a:srgbClr val="00B050"/>
                </a:solidFill>
              </a:rPr>
              <a:t>!!!LOS ESPERMATOZOIDES DEBEN ESPERAR AL OVULO!!!</a:t>
            </a:r>
            <a:endParaRPr lang="en-US" b="1" dirty="0">
              <a:solidFill>
                <a:srgbClr val="00B050"/>
              </a:solidFill>
            </a:endParaRPr>
          </a:p>
        </p:txBody>
      </p:sp>
      <p:sp>
        <p:nvSpPr>
          <p:cNvPr id="6" name="5 CuadroTexto"/>
          <p:cNvSpPr txBox="1"/>
          <p:nvPr/>
        </p:nvSpPr>
        <p:spPr>
          <a:xfrm>
            <a:off x="467544" y="4869160"/>
            <a:ext cx="8136903" cy="1200329"/>
          </a:xfrm>
          <a:prstGeom prst="rect">
            <a:avLst/>
          </a:prstGeom>
          <a:noFill/>
        </p:spPr>
        <p:txBody>
          <a:bodyPr wrap="square" rtlCol="0">
            <a:spAutoFit/>
          </a:bodyPr>
          <a:lstStyle/>
          <a:p>
            <a:pPr algn="just"/>
            <a:r>
              <a:rPr lang="en-US" dirty="0" smtClean="0"/>
              <a:t>LA DURACION DEL CELO, EL MOMENTO DE LA OVULACION, LA SOBREVIVENCIA DE LOS GAMETOS EN EL TRACTO REPRODUCTOR DE LA HEMBRA, ENTRE OTRAS, SON CONOCIMIENTOS QUE NOS PERMITEN ESCOGER EL MEJOR MOMENTO DE LA INSEMINACION ARTIFICIAL.</a:t>
            </a:r>
            <a:endParaRPr lang="en-US" dirty="0"/>
          </a:p>
        </p:txBody>
      </p:sp>
    </p:spTree>
    <p:extLst>
      <p:ext uri="{BB962C8B-B14F-4D97-AF65-F5344CB8AC3E}">
        <p14:creationId xmlns:p14="http://schemas.microsoft.com/office/powerpoint/2010/main" val="2287421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ox(in)">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4624"/>
            <a:ext cx="8229600" cy="1143000"/>
          </a:xfrm>
        </p:spPr>
        <p:txBody>
          <a:bodyPr/>
          <a:lstStyle/>
          <a:p>
            <a:r>
              <a:rPr lang="es-VE" b="1" dirty="0" smtClean="0">
                <a:solidFill>
                  <a:srgbClr val="0070C0"/>
                </a:solidFill>
              </a:rPr>
              <a:t>Penetración</a:t>
            </a:r>
            <a:r>
              <a:rPr lang="en-US" b="1" dirty="0" smtClean="0">
                <a:solidFill>
                  <a:srgbClr val="0070C0"/>
                </a:solidFill>
              </a:rPr>
              <a:t> de la corona </a:t>
            </a:r>
            <a:r>
              <a:rPr lang="en-US" b="1" dirty="0" err="1" smtClean="0">
                <a:solidFill>
                  <a:srgbClr val="0070C0"/>
                </a:solidFill>
              </a:rPr>
              <a:t>radiada</a:t>
            </a:r>
            <a:endParaRPr lang="en-US" b="1" dirty="0">
              <a:solidFill>
                <a:srgbClr val="0070C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2346" y="1596680"/>
            <a:ext cx="6500014" cy="5072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2571736" y="1285860"/>
            <a:ext cx="1388009" cy="523220"/>
          </a:xfrm>
          <a:prstGeom prst="rect">
            <a:avLst/>
          </a:prstGeom>
          <a:noFill/>
        </p:spPr>
        <p:txBody>
          <a:bodyPr wrap="none" rtlCol="0">
            <a:spAutoFit/>
          </a:bodyPr>
          <a:lstStyle/>
          <a:p>
            <a:pPr algn="ctr"/>
            <a:r>
              <a:rPr lang="es-VE" sz="1400" b="1" dirty="0" smtClean="0">
                <a:solidFill>
                  <a:srgbClr val="FF0000"/>
                </a:solidFill>
              </a:rPr>
              <a:t>Reconocimiento</a:t>
            </a:r>
          </a:p>
          <a:p>
            <a:pPr algn="ctr"/>
            <a:r>
              <a:rPr lang="es-VE" sz="1400" b="1" dirty="0" smtClean="0">
                <a:solidFill>
                  <a:srgbClr val="FF0000"/>
                </a:solidFill>
              </a:rPr>
              <a:t>entre gametos</a:t>
            </a:r>
            <a:endParaRPr lang="es-VE" sz="1400" b="1" dirty="0">
              <a:solidFill>
                <a:srgbClr val="FF0000"/>
              </a:solidFill>
            </a:endParaRPr>
          </a:p>
        </p:txBody>
      </p:sp>
      <p:sp>
        <p:nvSpPr>
          <p:cNvPr id="5" name="4 CuadroTexto"/>
          <p:cNvSpPr txBox="1"/>
          <p:nvPr/>
        </p:nvSpPr>
        <p:spPr>
          <a:xfrm>
            <a:off x="3367047" y="3621289"/>
            <a:ext cx="1133515" cy="307777"/>
          </a:xfrm>
          <a:prstGeom prst="rect">
            <a:avLst/>
          </a:prstGeom>
          <a:noFill/>
        </p:spPr>
        <p:txBody>
          <a:bodyPr wrap="none" rtlCol="0">
            <a:spAutoFit/>
          </a:bodyPr>
          <a:lstStyle/>
          <a:p>
            <a:pPr algn="ctr"/>
            <a:r>
              <a:rPr lang="es-VE" sz="1400" b="1" dirty="0" smtClean="0">
                <a:solidFill>
                  <a:srgbClr val="FF0000"/>
                </a:solidFill>
              </a:rPr>
              <a:t>Capacitación</a:t>
            </a:r>
            <a:endParaRPr lang="es-VE" sz="1400" b="1" dirty="0">
              <a:solidFill>
                <a:srgbClr val="FF0000"/>
              </a:solidFill>
            </a:endParaRPr>
          </a:p>
        </p:txBody>
      </p:sp>
      <p:sp>
        <p:nvSpPr>
          <p:cNvPr id="6" name="5 CuadroTexto"/>
          <p:cNvSpPr txBox="1"/>
          <p:nvPr/>
        </p:nvSpPr>
        <p:spPr>
          <a:xfrm>
            <a:off x="4115449" y="5572140"/>
            <a:ext cx="885179" cy="307777"/>
          </a:xfrm>
          <a:prstGeom prst="rect">
            <a:avLst/>
          </a:prstGeom>
          <a:noFill/>
        </p:spPr>
        <p:txBody>
          <a:bodyPr wrap="none" rtlCol="0">
            <a:spAutoFit/>
          </a:bodyPr>
          <a:lstStyle/>
          <a:p>
            <a:pPr algn="ctr"/>
            <a:r>
              <a:rPr lang="es-VE" sz="1400" b="1" dirty="0" smtClean="0">
                <a:solidFill>
                  <a:srgbClr val="FF0000"/>
                </a:solidFill>
              </a:rPr>
              <a:t>Adhesión</a:t>
            </a:r>
            <a:endParaRPr lang="es-VE" sz="1400" b="1" dirty="0">
              <a:solidFill>
                <a:srgbClr val="FF0000"/>
              </a:solidFill>
            </a:endParaRPr>
          </a:p>
        </p:txBody>
      </p:sp>
      <p:sp>
        <p:nvSpPr>
          <p:cNvPr id="7" name="6 CuadroTexto"/>
          <p:cNvSpPr txBox="1"/>
          <p:nvPr/>
        </p:nvSpPr>
        <p:spPr>
          <a:xfrm>
            <a:off x="2899889" y="5929330"/>
            <a:ext cx="671979" cy="307777"/>
          </a:xfrm>
          <a:prstGeom prst="rect">
            <a:avLst/>
          </a:prstGeom>
          <a:noFill/>
        </p:spPr>
        <p:txBody>
          <a:bodyPr wrap="none" rtlCol="0">
            <a:spAutoFit/>
          </a:bodyPr>
          <a:lstStyle/>
          <a:p>
            <a:pPr algn="ctr"/>
            <a:r>
              <a:rPr lang="es-VE" sz="1400" b="1" dirty="0" smtClean="0">
                <a:solidFill>
                  <a:srgbClr val="FF0000"/>
                </a:solidFill>
              </a:rPr>
              <a:t>Fusión</a:t>
            </a:r>
            <a:endParaRPr lang="es-VE" sz="1400" b="1" dirty="0">
              <a:solidFill>
                <a:srgbClr val="FF0000"/>
              </a:solidFill>
            </a:endParaRPr>
          </a:p>
        </p:txBody>
      </p:sp>
    </p:spTree>
    <p:extLst>
      <p:ext uri="{BB962C8B-B14F-4D97-AF65-F5344CB8AC3E}">
        <p14:creationId xmlns:p14="http://schemas.microsoft.com/office/powerpoint/2010/main" val="3750498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Espermatozoide_Greve"/>
          <p:cNvPicPr>
            <a:picLocks noChangeAspect="1" noChangeArrowheads="1"/>
          </p:cNvPicPr>
          <p:nvPr/>
        </p:nvPicPr>
        <p:blipFill>
          <a:blip r:embed="rId2"/>
          <a:srcRect/>
          <a:stretch>
            <a:fillRect/>
          </a:stretch>
        </p:blipFill>
        <p:spPr bwMode="auto">
          <a:xfrm>
            <a:off x="1116086" y="764704"/>
            <a:ext cx="7272338" cy="5256213"/>
          </a:xfrm>
          <a:prstGeom prst="rect">
            <a:avLst/>
          </a:prstGeom>
          <a:noFill/>
        </p:spPr>
      </p:pic>
      <p:sp>
        <p:nvSpPr>
          <p:cNvPr id="3" name="1 Título"/>
          <p:cNvSpPr txBox="1">
            <a:spLocks/>
          </p:cNvSpPr>
          <p:nvPr/>
        </p:nvSpPr>
        <p:spPr>
          <a:xfrm>
            <a:off x="518864" y="-18256"/>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FF0000"/>
                </a:solidFill>
              </a:rPr>
              <a:t>BLOQUEO DE LA POLISPERMIA</a:t>
            </a:r>
            <a:endParaRPr lang="en-US" b="1" dirty="0">
              <a:solidFill>
                <a:srgbClr val="FF0000"/>
              </a:solidFill>
            </a:endParaRPr>
          </a:p>
        </p:txBody>
      </p:sp>
      <p:sp>
        <p:nvSpPr>
          <p:cNvPr id="2" name="1 Rectángulo"/>
          <p:cNvSpPr/>
          <p:nvPr/>
        </p:nvSpPr>
        <p:spPr>
          <a:xfrm>
            <a:off x="1116086" y="6043171"/>
            <a:ext cx="7272338" cy="646331"/>
          </a:xfrm>
          <a:prstGeom prst="rect">
            <a:avLst/>
          </a:prstGeom>
        </p:spPr>
        <p:txBody>
          <a:bodyPr wrap="square">
            <a:spAutoFit/>
          </a:bodyPr>
          <a:lstStyle/>
          <a:p>
            <a:pPr algn="just"/>
            <a:r>
              <a:rPr lang="es-ES" i="1" dirty="0"/>
              <a:t>Cuando ya se ha fusionado un espermatozoide con el óvulo, debe evitarse la entrada a otros espermatozoides.</a:t>
            </a:r>
          </a:p>
        </p:txBody>
      </p:sp>
    </p:spTree>
    <p:extLst>
      <p:ext uri="{BB962C8B-B14F-4D97-AF65-F5344CB8AC3E}">
        <p14:creationId xmlns:p14="http://schemas.microsoft.com/office/powerpoint/2010/main" val="41812604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srcRect/>
          <a:stretch>
            <a:fillRect/>
          </a:stretch>
        </p:blipFill>
        <p:spPr bwMode="auto">
          <a:xfrm>
            <a:off x="700088" y="504825"/>
            <a:ext cx="7743825" cy="5848350"/>
          </a:xfrm>
          <a:prstGeom prst="rect">
            <a:avLst/>
          </a:prstGeom>
          <a:noFill/>
          <a:ln w="9525">
            <a:noFill/>
            <a:miter lim="800000"/>
            <a:headEnd/>
            <a:tailEnd/>
          </a:ln>
          <a:effectLst/>
        </p:spPr>
      </p:pic>
    </p:spTree>
    <p:extLst>
      <p:ext uri="{BB962C8B-B14F-4D97-AF65-F5344CB8AC3E}">
        <p14:creationId xmlns:p14="http://schemas.microsoft.com/office/powerpoint/2010/main" val="39251655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Título"/>
          <p:cNvSpPr>
            <a:spLocks noGrp="1"/>
          </p:cNvSpPr>
          <p:nvPr>
            <p:ph type="title"/>
          </p:nvPr>
        </p:nvSpPr>
        <p:spPr>
          <a:xfrm>
            <a:off x="428596" y="857240"/>
            <a:ext cx="8229600" cy="1143000"/>
          </a:xfrm>
        </p:spPr>
        <p:txBody>
          <a:bodyPr>
            <a:noAutofit/>
          </a:bodyPr>
          <a:lstStyle/>
          <a:p>
            <a:r>
              <a:rPr lang="es-ES" sz="2800" b="1" dirty="0" smtClean="0">
                <a:solidFill>
                  <a:srgbClr val="00B050"/>
                </a:solidFill>
              </a:rPr>
              <a:t>Longitud de la gestación y dependencia del cuerpo lúteo para el mantenimiento de la gestación en algunas especies</a:t>
            </a:r>
            <a:endParaRPr lang="es-MX" sz="2800" b="1" dirty="0" smtClean="0">
              <a:solidFill>
                <a:srgbClr val="00B050"/>
              </a:solidFill>
            </a:endParaRPr>
          </a:p>
        </p:txBody>
      </p:sp>
      <p:graphicFrame>
        <p:nvGraphicFramePr>
          <p:cNvPr id="6" name="5 Marcador de contenido"/>
          <p:cNvGraphicFramePr>
            <a:graphicFrameLocks noGrp="1"/>
          </p:cNvGraphicFramePr>
          <p:nvPr>
            <p:ph idx="1"/>
          </p:nvPr>
        </p:nvGraphicFramePr>
        <p:xfrm>
          <a:off x="457200" y="2243142"/>
          <a:ext cx="8229600" cy="3708400"/>
        </p:xfrm>
        <a:graphic>
          <a:graphicData uri="http://schemas.openxmlformats.org/drawingml/2006/table">
            <a:tbl>
              <a:tblPr firstRow="1" bandRow="1">
                <a:tableStyleId>{F5AB1C69-6EDB-4FF4-983F-18BD219EF322}</a:tableStyleId>
              </a:tblPr>
              <a:tblGrid>
                <a:gridCol w="1185842"/>
                <a:gridCol w="2714644"/>
                <a:gridCol w="4329114"/>
              </a:tblGrid>
              <a:tr h="370840">
                <a:tc>
                  <a:txBody>
                    <a:bodyPr/>
                    <a:lstStyle/>
                    <a:p>
                      <a:pPr algn="ctr"/>
                      <a:r>
                        <a:rPr lang="es-ES" dirty="0" smtClean="0"/>
                        <a:t>Especie</a:t>
                      </a:r>
                      <a:endParaRPr lang="es-MX" dirty="0"/>
                    </a:p>
                  </a:txBody>
                  <a:tcPr/>
                </a:tc>
                <a:tc>
                  <a:txBody>
                    <a:bodyPr/>
                    <a:lstStyle/>
                    <a:p>
                      <a:pPr algn="ctr"/>
                      <a:r>
                        <a:rPr lang="es-ES" dirty="0" smtClean="0"/>
                        <a:t>Longitud de la gestación</a:t>
                      </a:r>
                      <a:endParaRPr lang="es-MX" dirty="0"/>
                    </a:p>
                  </a:txBody>
                  <a:tcPr/>
                </a:tc>
                <a:tc>
                  <a:txBody>
                    <a:bodyPr/>
                    <a:lstStyle/>
                    <a:p>
                      <a:pPr algn="ctr"/>
                      <a:r>
                        <a:rPr lang="es-ES" dirty="0" smtClean="0"/>
                        <a:t>Dependencia</a:t>
                      </a:r>
                      <a:r>
                        <a:rPr lang="es-ES" baseline="0" dirty="0" smtClean="0"/>
                        <a:t> del cuerpo lúteo </a:t>
                      </a:r>
                      <a:endParaRPr lang="es-MX" dirty="0"/>
                    </a:p>
                  </a:txBody>
                  <a:tcPr/>
                </a:tc>
              </a:tr>
              <a:tr h="370840">
                <a:tc>
                  <a:txBody>
                    <a:bodyPr/>
                    <a:lstStyle/>
                    <a:p>
                      <a:pPr algn="ctr"/>
                      <a:r>
                        <a:rPr lang="es-ES" dirty="0" smtClean="0"/>
                        <a:t>Alpaca</a:t>
                      </a:r>
                      <a:endParaRPr lang="es-MX" dirty="0"/>
                    </a:p>
                  </a:txBody>
                  <a:tcPr/>
                </a:tc>
                <a:tc>
                  <a:txBody>
                    <a:bodyPr/>
                    <a:lstStyle/>
                    <a:p>
                      <a:pPr algn="ctr"/>
                      <a:r>
                        <a:rPr lang="es-ES" dirty="0" smtClean="0"/>
                        <a:t>11,4 meses</a:t>
                      </a:r>
                      <a:endParaRPr lang="es-MX" dirty="0"/>
                    </a:p>
                  </a:txBody>
                  <a:tcPr/>
                </a:tc>
                <a:tc>
                  <a:txBody>
                    <a:bodyPr/>
                    <a:lstStyle/>
                    <a:p>
                      <a:pPr algn="ctr"/>
                      <a:r>
                        <a:rPr lang="es-ES" dirty="0" smtClean="0"/>
                        <a:t>11,4 meses</a:t>
                      </a:r>
                      <a:endParaRPr lang="es-MX" dirty="0"/>
                    </a:p>
                  </a:txBody>
                  <a:tcPr/>
                </a:tc>
              </a:tr>
              <a:tr h="370840">
                <a:tc>
                  <a:txBody>
                    <a:bodyPr/>
                    <a:lstStyle/>
                    <a:p>
                      <a:pPr algn="ctr"/>
                      <a:r>
                        <a:rPr lang="es-ES" dirty="0" smtClean="0"/>
                        <a:t>Gata</a:t>
                      </a:r>
                      <a:endParaRPr lang="es-MX" dirty="0"/>
                    </a:p>
                  </a:txBody>
                  <a:tcPr/>
                </a:tc>
                <a:tc>
                  <a:txBody>
                    <a:bodyPr/>
                    <a:lstStyle/>
                    <a:p>
                      <a:pPr algn="ctr"/>
                      <a:r>
                        <a:rPr lang="es-ES" dirty="0" smtClean="0"/>
                        <a:t>2 meses (65 d)</a:t>
                      </a:r>
                      <a:endParaRPr lang="es-MX" dirty="0"/>
                    </a:p>
                  </a:txBody>
                  <a:tcPr/>
                </a:tc>
                <a:tc>
                  <a:txBody>
                    <a:bodyPr/>
                    <a:lstStyle/>
                    <a:p>
                      <a:pPr algn="ctr"/>
                      <a:r>
                        <a:rPr lang="es-ES" dirty="0" smtClean="0"/>
                        <a:t>2</a:t>
                      </a:r>
                      <a:r>
                        <a:rPr lang="es-ES" baseline="0" dirty="0" smtClean="0"/>
                        <a:t> meses</a:t>
                      </a:r>
                      <a:endParaRPr lang="es-MX" dirty="0"/>
                    </a:p>
                  </a:txBody>
                  <a:tcPr/>
                </a:tc>
              </a:tr>
              <a:tr h="370840">
                <a:tc>
                  <a:txBody>
                    <a:bodyPr/>
                    <a:lstStyle/>
                    <a:p>
                      <a:pPr algn="ctr"/>
                      <a:r>
                        <a:rPr lang="es-ES" dirty="0" smtClean="0"/>
                        <a:t>Vaca</a:t>
                      </a:r>
                      <a:endParaRPr lang="es-MX" dirty="0"/>
                    </a:p>
                  </a:txBody>
                  <a:tcPr/>
                </a:tc>
                <a:tc>
                  <a:txBody>
                    <a:bodyPr/>
                    <a:lstStyle/>
                    <a:p>
                      <a:pPr algn="ctr"/>
                      <a:r>
                        <a:rPr lang="es-ES" dirty="0" smtClean="0"/>
                        <a:t>9 meses</a:t>
                      </a:r>
                      <a:endParaRPr lang="es-MX" dirty="0"/>
                    </a:p>
                  </a:txBody>
                  <a:tcPr/>
                </a:tc>
                <a:tc>
                  <a:txBody>
                    <a:bodyPr/>
                    <a:lstStyle/>
                    <a:p>
                      <a:pPr algn="ctr"/>
                      <a:r>
                        <a:rPr lang="es-ES" dirty="0" smtClean="0"/>
                        <a:t>6-8 meses</a:t>
                      </a:r>
                      <a:endParaRPr lang="es-MX" dirty="0"/>
                    </a:p>
                  </a:txBody>
                  <a:tcPr/>
                </a:tc>
              </a:tr>
              <a:tr h="370840">
                <a:tc>
                  <a:txBody>
                    <a:bodyPr/>
                    <a:lstStyle/>
                    <a:p>
                      <a:pPr algn="ctr"/>
                      <a:r>
                        <a:rPr lang="es-ES" dirty="0" smtClean="0"/>
                        <a:t>Oveja</a:t>
                      </a:r>
                      <a:endParaRPr lang="es-MX" dirty="0"/>
                    </a:p>
                  </a:txBody>
                  <a:tcPr/>
                </a:tc>
                <a:tc>
                  <a:txBody>
                    <a:bodyPr/>
                    <a:lstStyle/>
                    <a:p>
                      <a:pPr algn="ctr"/>
                      <a:r>
                        <a:rPr lang="es-ES" dirty="0" smtClean="0"/>
                        <a:t>5 meses</a:t>
                      </a:r>
                      <a:endParaRPr lang="es-MX" dirty="0"/>
                    </a:p>
                  </a:txBody>
                  <a:tcPr/>
                </a:tc>
                <a:tc>
                  <a:txBody>
                    <a:bodyPr/>
                    <a:lstStyle/>
                    <a:p>
                      <a:pPr algn="ctr"/>
                      <a:r>
                        <a:rPr lang="es-ES" dirty="0" smtClean="0"/>
                        <a:t>50 días</a:t>
                      </a:r>
                      <a:endParaRPr lang="es-MX" dirty="0"/>
                    </a:p>
                  </a:txBody>
                  <a:tcPr/>
                </a:tc>
              </a:tr>
              <a:tr h="370840">
                <a:tc>
                  <a:txBody>
                    <a:bodyPr/>
                    <a:lstStyle/>
                    <a:p>
                      <a:pPr algn="ctr"/>
                      <a:r>
                        <a:rPr lang="es-ES" dirty="0" smtClean="0"/>
                        <a:t>Cabra</a:t>
                      </a:r>
                      <a:endParaRPr lang="es-MX" dirty="0"/>
                    </a:p>
                  </a:txBody>
                  <a:tcPr/>
                </a:tc>
                <a:tc>
                  <a:txBody>
                    <a:bodyPr/>
                    <a:lstStyle/>
                    <a:p>
                      <a:pPr algn="ctr"/>
                      <a:r>
                        <a:rPr lang="es-ES" dirty="0" smtClean="0"/>
                        <a:t>5 meses</a:t>
                      </a:r>
                      <a:endParaRPr lang="es-MX" dirty="0"/>
                    </a:p>
                  </a:txBody>
                  <a:tcPr/>
                </a:tc>
                <a:tc>
                  <a:txBody>
                    <a:bodyPr/>
                    <a:lstStyle/>
                    <a:p>
                      <a:pPr algn="ctr"/>
                      <a:r>
                        <a:rPr lang="es-ES" dirty="0" smtClean="0"/>
                        <a:t>5 meses</a:t>
                      </a:r>
                      <a:endParaRPr lang="es-MX" dirty="0"/>
                    </a:p>
                  </a:txBody>
                  <a:tcPr/>
                </a:tc>
              </a:tr>
              <a:tr h="370840">
                <a:tc>
                  <a:txBody>
                    <a:bodyPr/>
                    <a:lstStyle/>
                    <a:p>
                      <a:pPr algn="ctr"/>
                      <a:r>
                        <a:rPr lang="es-ES" dirty="0" smtClean="0"/>
                        <a:t>Yegua</a:t>
                      </a:r>
                      <a:endParaRPr lang="es-MX" dirty="0"/>
                    </a:p>
                  </a:txBody>
                  <a:tcPr/>
                </a:tc>
                <a:tc>
                  <a:txBody>
                    <a:bodyPr/>
                    <a:lstStyle/>
                    <a:p>
                      <a:pPr algn="ctr"/>
                      <a:r>
                        <a:rPr lang="es-ES" dirty="0" smtClean="0"/>
                        <a:t>11 meses</a:t>
                      </a:r>
                      <a:endParaRPr lang="es-MX" dirty="0"/>
                    </a:p>
                  </a:txBody>
                  <a:tcPr/>
                </a:tc>
                <a:tc>
                  <a:txBody>
                    <a:bodyPr/>
                    <a:lstStyle/>
                    <a:p>
                      <a:pPr algn="ctr"/>
                      <a:r>
                        <a:rPr lang="es-ES" dirty="0" smtClean="0"/>
                        <a:t>70 días</a:t>
                      </a:r>
                      <a:endParaRPr lang="es-MX" dirty="0"/>
                    </a:p>
                  </a:txBody>
                  <a:tcPr/>
                </a:tc>
              </a:tr>
              <a:tr h="370840">
                <a:tc>
                  <a:txBody>
                    <a:bodyPr/>
                    <a:lstStyle/>
                    <a:p>
                      <a:pPr algn="ctr"/>
                      <a:r>
                        <a:rPr lang="es-ES" dirty="0" smtClean="0"/>
                        <a:t>Coneja</a:t>
                      </a:r>
                      <a:endParaRPr lang="es-MX" dirty="0"/>
                    </a:p>
                  </a:txBody>
                  <a:tcPr/>
                </a:tc>
                <a:tc>
                  <a:txBody>
                    <a:bodyPr/>
                    <a:lstStyle/>
                    <a:p>
                      <a:pPr algn="ctr"/>
                      <a:r>
                        <a:rPr lang="es-ES" dirty="0" smtClean="0"/>
                        <a:t>1 mes</a:t>
                      </a:r>
                      <a:endParaRPr lang="es-MX" dirty="0"/>
                    </a:p>
                  </a:txBody>
                  <a:tcPr/>
                </a:tc>
                <a:tc>
                  <a:txBody>
                    <a:bodyPr/>
                    <a:lstStyle/>
                    <a:p>
                      <a:pPr algn="ctr"/>
                      <a:r>
                        <a:rPr lang="es-ES" dirty="0" smtClean="0"/>
                        <a:t>1</a:t>
                      </a:r>
                      <a:r>
                        <a:rPr lang="es-ES" baseline="0" dirty="0" smtClean="0"/>
                        <a:t> mes</a:t>
                      </a:r>
                      <a:endParaRPr lang="es-MX" dirty="0"/>
                    </a:p>
                  </a:txBody>
                  <a:tcPr/>
                </a:tc>
              </a:tr>
              <a:tr h="370840">
                <a:tc>
                  <a:txBody>
                    <a:bodyPr/>
                    <a:lstStyle/>
                    <a:p>
                      <a:pPr algn="ctr"/>
                      <a:r>
                        <a:rPr lang="es-ES" dirty="0" smtClean="0"/>
                        <a:t>Cerda</a:t>
                      </a:r>
                      <a:endParaRPr lang="es-MX" dirty="0"/>
                    </a:p>
                  </a:txBody>
                  <a:tcPr/>
                </a:tc>
                <a:tc>
                  <a:txBody>
                    <a:bodyPr/>
                    <a:lstStyle/>
                    <a:p>
                      <a:pPr algn="ctr"/>
                      <a:r>
                        <a:rPr lang="es-ES" dirty="0" smtClean="0"/>
                        <a:t>3,8 meses</a:t>
                      </a:r>
                      <a:endParaRPr lang="es-MX" dirty="0"/>
                    </a:p>
                  </a:txBody>
                  <a:tcPr/>
                </a:tc>
                <a:tc>
                  <a:txBody>
                    <a:bodyPr/>
                    <a:lstStyle/>
                    <a:p>
                      <a:pPr algn="ctr"/>
                      <a:r>
                        <a:rPr lang="es-ES" dirty="0" smtClean="0"/>
                        <a:t>3,8 meses</a:t>
                      </a:r>
                      <a:endParaRPr lang="es-MX" dirty="0"/>
                    </a:p>
                  </a:txBody>
                  <a:tcPr/>
                </a:tc>
              </a:tr>
              <a:tr h="370840">
                <a:tc>
                  <a:txBody>
                    <a:bodyPr/>
                    <a:lstStyle/>
                    <a:p>
                      <a:pPr algn="ctr"/>
                      <a:r>
                        <a:rPr lang="es-ES" dirty="0" smtClean="0"/>
                        <a:t>Mujer</a:t>
                      </a:r>
                      <a:endParaRPr lang="es-MX" dirty="0"/>
                    </a:p>
                  </a:txBody>
                  <a:tcPr/>
                </a:tc>
                <a:tc>
                  <a:txBody>
                    <a:bodyPr/>
                    <a:lstStyle/>
                    <a:p>
                      <a:pPr algn="ctr"/>
                      <a:r>
                        <a:rPr lang="es-ES" dirty="0" smtClean="0"/>
                        <a:t>9 meses</a:t>
                      </a:r>
                      <a:endParaRPr lang="es-MX" dirty="0"/>
                    </a:p>
                  </a:txBody>
                  <a:tcPr/>
                </a:tc>
                <a:tc>
                  <a:txBody>
                    <a:bodyPr/>
                    <a:lstStyle/>
                    <a:p>
                      <a:pPr algn="ctr"/>
                      <a:r>
                        <a:rPr lang="es-ES" dirty="0" smtClean="0"/>
                        <a:t>60-70 días</a:t>
                      </a:r>
                      <a:endParaRPr lang="es-MX" dirty="0"/>
                    </a:p>
                  </a:txBody>
                  <a:tcPr/>
                </a:tc>
              </a:tr>
            </a:tbl>
          </a:graphicData>
        </a:graphic>
      </p:graphicFrame>
      <p:sp>
        <p:nvSpPr>
          <p:cNvPr id="7" name="6 Elipse"/>
          <p:cNvSpPr/>
          <p:nvPr/>
        </p:nvSpPr>
        <p:spPr>
          <a:xfrm>
            <a:off x="714348" y="3643314"/>
            <a:ext cx="714380" cy="500066"/>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sp>
        <p:nvSpPr>
          <p:cNvPr id="8" name="7 Elipse"/>
          <p:cNvSpPr/>
          <p:nvPr/>
        </p:nvSpPr>
        <p:spPr>
          <a:xfrm>
            <a:off x="714348" y="4429132"/>
            <a:ext cx="714380" cy="500066"/>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sp>
        <p:nvSpPr>
          <p:cNvPr id="9" name="8 Elipse"/>
          <p:cNvSpPr/>
          <p:nvPr/>
        </p:nvSpPr>
        <p:spPr>
          <a:xfrm>
            <a:off x="642910" y="5143512"/>
            <a:ext cx="857256" cy="500066"/>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sp>
        <p:nvSpPr>
          <p:cNvPr id="10" name="9 Elipse"/>
          <p:cNvSpPr/>
          <p:nvPr/>
        </p:nvSpPr>
        <p:spPr>
          <a:xfrm>
            <a:off x="642910" y="5500702"/>
            <a:ext cx="857256" cy="500066"/>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spTree>
    <p:extLst>
      <p:ext uri="{BB962C8B-B14F-4D97-AF65-F5344CB8AC3E}">
        <p14:creationId xmlns:p14="http://schemas.microsoft.com/office/powerpoint/2010/main" val="68011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srcRect/>
          <a:stretch>
            <a:fillRect/>
          </a:stretch>
        </p:blipFill>
        <p:spPr bwMode="auto">
          <a:xfrm>
            <a:off x="823913" y="595313"/>
            <a:ext cx="7496175" cy="5667375"/>
          </a:xfrm>
          <a:prstGeom prst="rect">
            <a:avLst/>
          </a:prstGeom>
          <a:noFill/>
          <a:ln w="9525">
            <a:noFill/>
            <a:miter lim="800000"/>
            <a:headEnd/>
            <a:tailEnd/>
          </a:ln>
          <a:effectLst/>
        </p:spPr>
      </p:pic>
    </p:spTree>
    <p:extLst>
      <p:ext uri="{BB962C8B-B14F-4D97-AF65-F5344CB8AC3E}">
        <p14:creationId xmlns:p14="http://schemas.microsoft.com/office/powerpoint/2010/main" val="144838808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757238" y="614363"/>
            <a:ext cx="7629525" cy="5629275"/>
          </a:xfrm>
          <a:prstGeom prst="rect">
            <a:avLst/>
          </a:prstGeom>
          <a:noFill/>
          <a:ln w="9525">
            <a:noFill/>
            <a:miter lim="800000"/>
            <a:headEnd/>
            <a:tailEnd/>
          </a:ln>
          <a:effectLst/>
        </p:spPr>
      </p:pic>
    </p:spTree>
    <p:extLst>
      <p:ext uri="{BB962C8B-B14F-4D97-AF65-F5344CB8AC3E}">
        <p14:creationId xmlns:p14="http://schemas.microsoft.com/office/powerpoint/2010/main" val="28326927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4"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Text Box 22"/>
          <p:cNvSpPr txBox="1">
            <a:spLocks noChangeArrowheads="1"/>
          </p:cNvSpPr>
          <p:nvPr/>
        </p:nvSpPr>
        <p:spPr bwMode="auto">
          <a:xfrm>
            <a:off x="7715272" y="3110211"/>
            <a:ext cx="917239" cy="461665"/>
          </a:xfrm>
          <a:prstGeom prst="rect">
            <a:avLst/>
          </a:prstGeom>
          <a:noFill/>
          <a:ln w="9525">
            <a:noFill/>
            <a:miter lim="800000"/>
            <a:headEnd/>
            <a:tailEnd/>
          </a:ln>
          <a:effectLst/>
        </p:spPr>
        <p:txBody>
          <a:bodyPr wrap="none">
            <a:spAutoFit/>
          </a:bodyPr>
          <a:lstStyle/>
          <a:p>
            <a:r>
              <a:rPr lang="es-VE" sz="1200" dirty="0" smtClean="0"/>
              <a:t>-Ovulación</a:t>
            </a:r>
            <a:endParaRPr lang="es-VE" sz="1200" dirty="0"/>
          </a:p>
          <a:p>
            <a:r>
              <a:rPr lang="es-VE" sz="1200" dirty="0" smtClean="0"/>
              <a:t>-Fertilidad</a:t>
            </a:r>
            <a:endParaRPr lang="es-ES" sz="12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009" y="404664"/>
            <a:ext cx="8327077" cy="5904655"/>
          </a:xfrm>
          <a:prstGeom prst="rect">
            <a:avLst/>
          </a:prstGeom>
        </p:spPr>
      </p:pic>
    </p:spTree>
    <p:extLst>
      <p:ext uri="{BB962C8B-B14F-4D97-AF65-F5344CB8AC3E}">
        <p14:creationId xmlns:p14="http://schemas.microsoft.com/office/powerpoint/2010/main" val="19943151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r"/>
            <a:r>
              <a:rPr lang="es-ES" sz="2000" dirty="0"/>
              <a:t>¿Cómo contribuye la fisiología de la reproducción en la generación de productos alimenticios de origen animal? </a:t>
            </a:r>
            <a:endParaRPr lang="es-VE" sz="2000" dirty="0"/>
          </a:p>
        </p:txBody>
      </p:sp>
    </p:spTree>
    <p:extLst>
      <p:ext uri="{BB962C8B-B14F-4D97-AF65-F5344CB8AC3E}">
        <p14:creationId xmlns:p14="http://schemas.microsoft.com/office/powerpoint/2010/main" val="418442083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722313" y="2636913"/>
            <a:ext cx="7772400" cy="3240360"/>
          </a:xfrm>
        </p:spPr>
        <p:txBody>
          <a:bodyPr>
            <a:normAutofit fontScale="92500" lnSpcReduction="10000"/>
          </a:bodyPr>
          <a:lstStyle/>
          <a:p>
            <a:pPr lvl="0"/>
            <a:r>
              <a:rPr lang="es-ES" sz="2600" b="1" dirty="0">
                <a:solidFill>
                  <a:srgbClr val="0000FF"/>
                </a:solidFill>
              </a:rPr>
              <a:t>Asignación para la clase práctica: </a:t>
            </a:r>
            <a:endParaRPr lang="es-ES" sz="2600" b="1" dirty="0" smtClean="0">
              <a:solidFill>
                <a:srgbClr val="0000FF"/>
              </a:solidFill>
            </a:endParaRPr>
          </a:p>
          <a:p>
            <a:pPr lvl="0"/>
            <a:endParaRPr lang="es-ES" sz="2600" b="1" dirty="0"/>
          </a:p>
          <a:p>
            <a:pPr lvl="0"/>
            <a:r>
              <a:rPr lang="es-ES" sz="2600" b="1" dirty="0" smtClean="0"/>
              <a:t>Investiga </a:t>
            </a:r>
            <a:r>
              <a:rPr lang="es-ES" sz="2600" b="1" dirty="0"/>
              <a:t>el Marco Legal venezolano relacionado con la </a:t>
            </a:r>
            <a:r>
              <a:rPr lang="es-ES" sz="2600" b="1" dirty="0" smtClean="0"/>
              <a:t>producción</a:t>
            </a:r>
          </a:p>
          <a:p>
            <a:pPr lvl="0"/>
            <a:endParaRPr lang="es-ES" sz="2600" b="1" dirty="0"/>
          </a:p>
          <a:p>
            <a:pPr lvl="0"/>
            <a:r>
              <a:rPr lang="es-ES" sz="2600" b="1" dirty="0" smtClean="0"/>
              <a:t>Uso </a:t>
            </a:r>
            <a:r>
              <a:rPr lang="es-ES" sz="2600" b="1" dirty="0"/>
              <a:t>y consumo de huevos</a:t>
            </a:r>
            <a:r>
              <a:rPr lang="es-ES" sz="2600" b="1" dirty="0" smtClean="0"/>
              <a:t>.</a:t>
            </a:r>
          </a:p>
          <a:p>
            <a:pPr lvl="0"/>
            <a:r>
              <a:rPr lang="es-ES" sz="2600" b="1" dirty="0" smtClean="0"/>
              <a:t> </a:t>
            </a:r>
            <a:r>
              <a:rPr lang="es-ES" sz="2600" b="1" dirty="0"/>
              <a:t>Investigar, como futuros agroindustriales, los usos que puede tener el huevo (y sus partes) en la agroindustria.</a:t>
            </a:r>
            <a:endParaRPr lang="es-VE" sz="2600" dirty="0"/>
          </a:p>
          <a:p>
            <a:endParaRPr lang="es-VE" dirty="0"/>
          </a:p>
        </p:txBody>
      </p:sp>
    </p:spTree>
    <p:extLst>
      <p:ext uri="{BB962C8B-B14F-4D97-AF65-F5344CB8AC3E}">
        <p14:creationId xmlns:p14="http://schemas.microsoft.com/office/powerpoint/2010/main" val="382661669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98306" name="Text Box 2"/>
          <p:cNvSpPr txBox="1">
            <a:spLocks noChangeArrowheads="1"/>
          </p:cNvSpPr>
          <p:nvPr/>
        </p:nvSpPr>
        <p:spPr bwMode="auto">
          <a:xfrm>
            <a:off x="1881188" y="260350"/>
            <a:ext cx="6977062" cy="1477328"/>
          </a:xfrm>
          <a:prstGeom prst="rect">
            <a:avLst/>
          </a:prstGeom>
          <a:noFill/>
          <a:ln w="9525">
            <a:noFill/>
            <a:miter lim="800000"/>
            <a:headEnd/>
            <a:tailEnd/>
          </a:ln>
          <a:effectLst/>
        </p:spPr>
        <p:txBody>
          <a:bodyPr>
            <a:spAutoFit/>
          </a:bodyPr>
          <a:lstStyle/>
          <a:p>
            <a:pPr algn="ctr">
              <a:defRPr/>
            </a:pPr>
            <a:r>
              <a:rPr lang="es-ES_tradnl" b="1" dirty="0">
                <a:solidFill>
                  <a:srgbClr val="FFFF99"/>
                </a:solidFill>
                <a:effectLst>
                  <a:outerShdw blurRad="38100" dist="38100" dir="2700000" algn="tl">
                    <a:srgbClr val="000000"/>
                  </a:outerShdw>
                </a:effectLst>
                <a:latin typeface="Arial" charset="0"/>
              </a:rPr>
              <a:t>Universidad Central de Venezuela</a:t>
            </a:r>
          </a:p>
          <a:p>
            <a:pPr algn="ctr">
              <a:defRPr/>
            </a:pPr>
            <a:r>
              <a:rPr lang="es-ES_tradnl" b="1" dirty="0">
                <a:solidFill>
                  <a:srgbClr val="FFFF99"/>
                </a:solidFill>
                <a:effectLst>
                  <a:outerShdw blurRad="38100" dist="38100" dir="2700000" algn="tl">
                    <a:srgbClr val="000000"/>
                  </a:outerShdw>
                </a:effectLst>
                <a:latin typeface="Arial" charset="0"/>
              </a:rPr>
              <a:t>Facultad de Agronomía</a:t>
            </a:r>
          </a:p>
          <a:p>
            <a:pPr algn="ctr">
              <a:defRPr/>
            </a:pPr>
            <a:r>
              <a:rPr lang="es-ES_tradnl" b="1" dirty="0">
                <a:solidFill>
                  <a:srgbClr val="FFFF99"/>
                </a:solidFill>
                <a:effectLst>
                  <a:outerShdw blurRad="38100" dist="38100" dir="2700000" algn="tl">
                    <a:srgbClr val="000000"/>
                  </a:outerShdw>
                </a:effectLst>
                <a:latin typeface="Arial" charset="0"/>
              </a:rPr>
              <a:t>Departamento de Producción Animal</a:t>
            </a:r>
          </a:p>
          <a:p>
            <a:pPr algn="ctr">
              <a:defRPr/>
            </a:pPr>
            <a:r>
              <a:rPr lang="es-ES_tradnl" b="1" dirty="0">
                <a:solidFill>
                  <a:srgbClr val="FFFF99"/>
                </a:solidFill>
                <a:effectLst>
                  <a:outerShdw blurRad="38100" dist="38100" dir="2700000" algn="tl">
                    <a:srgbClr val="000000"/>
                  </a:outerShdw>
                </a:effectLst>
                <a:latin typeface="Arial" charset="0"/>
              </a:rPr>
              <a:t>Cátedra de Fundamentos de Producción Animal </a:t>
            </a:r>
            <a:r>
              <a:rPr lang="es-ES_tradnl" b="1" dirty="0" smtClean="0">
                <a:solidFill>
                  <a:srgbClr val="FFFF99"/>
                </a:solidFill>
                <a:effectLst>
                  <a:outerShdw blurRad="38100" dist="38100" dir="2700000" algn="tl">
                    <a:srgbClr val="000000"/>
                  </a:outerShdw>
                </a:effectLst>
                <a:latin typeface="Arial" charset="0"/>
              </a:rPr>
              <a:t>I</a:t>
            </a:r>
            <a:endParaRPr lang="es-ES_tradnl" b="1" dirty="0">
              <a:solidFill>
                <a:srgbClr val="FFFF99"/>
              </a:solidFill>
              <a:effectLst>
                <a:outerShdw blurRad="38100" dist="38100" dir="2700000" algn="tl">
                  <a:srgbClr val="000000"/>
                </a:outerShdw>
              </a:effectLst>
              <a:latin typeface="Arial" charset="0"/>
            </a:endParaRPr>
          </a:p>
          <a:p>
            <a:pPr algn="ctr">
              <a:defRPr/>
            </a:pPr>
            <a:r>
              <a:rPr lang="es-ES_tradnl" b="1" dirty="0" smtClean="0">
                <a:solidFill>
                  <a:srgbClr val="FFFF00"/>
                </a:solidFill>
                <a:effectLst>
                  <a:outerShdw blurRad="38100" dist="38100" dir="2700000" algn="tl">
                    <a:srgbClr val="000000"/>
                  </a:outerShdw>
                </a:effectLst>
                <a:latin typeface="Arial" charset="0"/>
              </a:rPr>
              <a:t>Producción Animal. Mención Agroindustrial</a:t>
            </a:r>
            <a:endParaRPr lang="es-ES_tradnl" b="1" dirty="0">
              <a:solidFill>
                <a:srgbClr val="FFFF00"/>
              </a:solidFill>
              <a:effectLst>
                <a:outerShdw blurRad="38100" dist="38100" dir="2700000" algn="tl">
                  <a:srgbClr val="000000"/>
                </a:outerShdw>
              </a:effectLst>
              <a:latin typeface="Arial" charset="0"/>
            </a:endParaRPr>
          </a:p>
        </p:txBody>
      </p:sp>
      <p:sp>
        <p:nvSpPr>
          <p:cNvPr id="16387" name="Text Box 3"/>
          <p:cNvSpPr txBox="1">
            <a:spLocks noChangeArrowheads="1"/>
          </p:cNvSpPr>
          <p:nvPr/>
        </p:nvSpPr>
        <p:spPr bwMode="auto">
          <a:xfrm>
            <a:off x="4440902" y="5013325"/>
            <a:ext cx="1649041" cy="400110"/>
          </a:xfrm>
          <a:prstGeom prst="rect">
            <a:avLst/>
          </a:prstGeom>
          <a:noFill/>
          <a:ln w="9525">
            <a:noFill/>
            <a:miter lim="800000"/>
            <a:headEnd/>
            <a:tailEnd/>
          </a:ln>
        </p:spPr>
        <p:txBody>
          <a:bodyPr wrap="none">
            <a:spAutoFit/>
          </a:bodyPr>
          <a:lstStyle/>
          <a:p>
            <a:pPr algn="ctr"/>
            <a:r>
              <a:rPr lang="es-ES_tradnl" sz="2000" b="1" dirty="0" smtClean="0">
                <a:solidFill>
                  <a:schemeClr val="bg1"/>
                </a:solidFill>
              </a:rPr>
              <a:t>Febrero</a:t>
            </a:r>
            <a:r>
              <a:rPr lang="es-ES_tradnl" sz="2000" b="1" dirty="0" smtClean="0">
                <a:solidFill>
                  <a:schemeClr val="bg1"/>
                </a:solidFill>
              </a:rPr>
              <a:t>, 2016</a:t>
            </a:r>
            <a:endParaRPr lang="es-ES_tradnl" sz="2000" b="1" dirty="0">
              <a:solidFill>
                <a:schemeClr val="bg1"/>
              </a:solidFill>
            </a:endParaRPr>
          </a:p>
        </p:txBody>
      </p:sp>
      <p:pic>
        <p:nvPicPr>
          <p:cNvPr id="16388" name="Picture 4" descr="foto4"/>
          <p:cNvPicPr>
            <a:picLocks noChangeAspect="1" noChangeArrowheads="1"/>
          </p:cNvPicPr>
          <p:nvPr/>
        </p:nvPicPr>
        <p:blipFill>
          <a:blip r:embed="rId3" cstate="print"/>
          <a:srcRect/>
          <a:stretch>
            <a:fillRect/>
          </a:stretch>
        </p:blipFill>
        <p:spPr bwMode="auto">
          <a:xfrm>
            <a:off x="228600" y="304800"/>
            <a:ext cx="1557338" cy="1600200"/>
          </a:xfrm>
          <a:prstGeom prst="rect">
            <a:avLst/>
          </a:prstGeom>
          <a:noFill/>
          <a:ln w="9525">
            <a:noFill/>
            <a:miter lim="800000"/>
            <a:headEnd/>
            <a:tailEnd/>
          </a:ln>
        </p:spPr>
      </p:pic>
      <p:sp>
        <p:nvSpPr>
          <p:cNvPr id="16389" name="Text Box 6"/>
          <p:cNvSpPr txBox="1">
            <a:spLocks noChangeArrowheads="1"/>
          </p:cNvSpPr>
          <p:nvPr/>
        </p:nvSpPr>
        <p:spPr bwMode="auto">
          <a:xfrm>
            <a:off x="1907704" y="2420888"/>
            <a:ext cx="6965946" cy="1661993"/>
          </a:xfrm>
          <a:prstGeom prst="rect">
            <a:avLst/>
          </a:prstGeom>
          <a:noFill/>
          <a:ln w="9525">
            <a:noFill/>
            <a:miter lim="800000"/>
            <a:headEnd/>
            <a:tailEnd/>
          </a:ln>
        </p:spPr>
        <p:txBody>
          <a:bodyPr wrap="none">
            <a:spAutoFit/>
          </a:bodyPr>
          <a:lstStyle/>
          <a:p>
            <a:pPr algn="ctr"/>
            <a:r>
              <a:rPr lang="es-ES_tradnl" sz="3400" dirty="0" smtClean="0">
                <a:solidFill>
                  <a:schemeClr val="bg1"/>
                </a:solidFill>
                <a:latin typeface="Arial Black" pitchFamily="34" charset="0"/>
              </a:rPr>
              <a:t>ANATOMÍA FISIOLÓGICA</a:t>
            </a:r>
          </a:p>
          <a:p>
            <a:pPr algn="ctr"/>
            <a:r>
              <a:rPr lang="es-ES_tradnl" sz="3400" dirty="0" smtClean="0">
                <a:solidFill>
                  <a:schemeClr val="bg1"/>
                </a:solidFill>
                <a:latin typeface="Arial Black" pitchFamily="34" charset="0"/>
              </a:rPr>
              <a:t>DE LA</a:t>
            </a:r>
            <a:r>
              <a:rPr lang="es-ES_tradnl" sz="3400" dirty="0">
                <a:solidFill>
                  <a:schemeClr val="bg1"/>
                </a:solidFill>
                <a:latin typeface="Arial Black" pitchFamily="34" charset="0"/>
              </a:rPr>
              <a:t> </a:t>
            </a:r>
            <a:r>
              <a:rPr lang="es-ES_tradnl" sz="3400" dirty="0" smtClean="0">
                <a:solidFill>
                  <a:schemeClr val="bg1"/>
                </a:solidFill>
                <a:latin typeface="Arial Black" pitchFamily="34" charset="0"/>
              </a:rPr>
              <a:t>REPRODUCCIÓN EN</a:t>
            </a:r>
          </a:p>
          <a:p>
            <a:pPr algn="ctr"/>
            <a:r>
              <a:rPr lang="es-ES_tradnl" sz="3400" dirty="0" smtClean="0">
                <a:solidFill>
                  <a:schemeClr val="bg1"/>
                </a:solidFill>
                <a:latin typeface="Arial Black" pitchFamily="34" charset="0"/>
              </a:rPr>
              <a:t>ANIMALES DE PRODUCCIÓN</a:t>
            </a:r>
          </a:p>
        </p:txBody>
      </p:sp>
      <p:pic>
        <p:nvPicPr>
          <p:cNvPr id="7" name="Picture 5"/>
          <p:cNvPicPr>
            <a:picLocks noChangeAspect="1" noChangeArrowheads="1"/>
          </p:cNvPicPr>
          <p:nvPr/>
        </p:nvPicPr>
        <p:blipFill>
          <a:blip r:embed="rId4"/>
          <a:srcRect/>
          <a:stretch>
            <a:fillRect/>
          </a:stretch>
        </p:blipFill>
        <p:spPr bwMode="auto">
          <a:xfrm>
            <a:off x="214282" y="2000240"/>
            <a:ext cx="1646238" cy="1381125"/>
          </a:xfrm>
          <a:prstGeom prst="rect">
            <a:avLst/>
          </a:prstGeom>
          <a:noFill/>
          <a:ln w="9525">
            <a:noFill/>
            <a:miter lim="800000"/>
            <a:headEnd/>
            <a:tailEnd/>
          </a:ln>
        </p:spPr>
      </p:pic>
    </p:spTree>
    <p:extLst>
      <p:ext uri="{BB962C8B-B14F-4D97-AF65-F5344CB8AC3E}">
        <p14:creationId xmlns:p14="http://schemas.microsoft.com/office/powerpoint/2010/main" val="37948392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4 Conector recto"/>
          <p:cNvCxnSpPr/>
          <p:nvPr/>
        </p:nvCxnSpPr>
        <p:spPr>
          <a:xfrm>
            <a:off x="1331640" y="3759671"/>
            <a:ext cx="7344816"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5 Flecha derecha"/>
          <p:cNvSpPr/>
          <p:nvPr/>
        </p:nvSpPr>
        <p:spPr>
          <a:xfrm rot="16200000">
            <a:off x="4860032" y="4191719"/>
            <a:ext cx="504056"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7" name="6 CuadroTexto"/>
          <p:cNvSpPr txBox="1"/>
          <p:nvPr/>
        </p:nvSpPr>
        <p:spPr>
          <a:xfrm>
            <a:off x="4109975" y="5127823"/>
            <a:ext cx="2046201" cy="369332"/>
          </a:xfrm>
          <a:prstGeom prst="rect">
            <a:avLst/>
          </a:prstGeom>
          <a:noFill/>
        </p:spPr>
        <p:txBody>
          <a:bodyPr wrap="none" rtlCol="0">
            <a:spAutoFit/>
          </a:bodyPr>
          <a:lstStyle/>
          <a:p>
            <a:r>
              <a:rPr lang="en-US" dirty="0" smtClean="0"/>
              <a:t>CICLO PRODUCTIVO</a:t>
            </a:r>
            <a:endParaRPr lang="es-VE" dirty="0"/>
          </a:p>
        </p:txBody>
      </p:sp>
      <p:sp>
        <p:nvSpPr>
          <p:cNvPr id="8" name="7 CuadroTexto"/>
          <p:cNvSpPr txBox="1"/>
          <p:nvPr/>
        </p:nvSpPr>
        <p:spPr>
          <a:xfrm>
            <a:off x="5508104" y="3255615"/>
            <a:ext cx="689612" cy="369332"/>
          </a:xfrm>
          <a:prstGeom prst="rect">
            <a:avLst/>
          </a:prstGeom>
          <a:noFill/>
        </p:spPr>
        <p:txBody>
          <a:bodyPr wrap="none" rtlCol="0">
            <a:spAutoFit/>
          </a:bodyPr>
          <a:lstStyle/>
          <a:p>
            <a:r>
              <a:rPr lang="en-US" dirty="0" err="1" smtClean="0"/>
              <a:t>Inicio</a:t>
            </a:r>
            <a:endParaRPr lang="es-VE" dirty="0"/>
          </a:p>
        </p:txBody>
      </p:sp>
      <p:sp>
        <p:nvSpPr>
          <p:cNvPr id="9" name="8 CuadroTexto"/>
          <p:cNvSpPr txBox="1"/>
          <p:nvPr/>
        </p:nvSpPr>
        <p:spPr>
          <a:xfrm>
            <a:off x="6258652" y="3255615"/>
            <a:ext cx="573875" cy="369332"/>
          </a:xfrm>
          <a:prstGeom prst="rect">
            <a:avLst/>
          </a:prstGeom>
          <a:noFill/>
        </p:spPr>
        <p:txBody>
          <a:bodyPr wrap="none" rtlCol="0">
            <a:spAutoFit/>
          </a:bodyPr>
          <a:lstStyle/>
          <a:p>
            <a:r>
              <a:rPr lang="en-US" dirty="0" smtClean="0"/>
              <a:t>Pico</a:t>
            </a:r>
            <a:endParaRPr lang="es-VE" dirty="0"/>
          </a:p>
        </p:txBody>
      </p:sp>
      <p:sp>
        <p:nvSpPr>
          <p:cNvPr id="10" name="9 CuadroTexto"/>
          <p:cNvSpPr txBox="1"/>
          <p:nvPr/>
        </p:nvSpPr>
        <p:spPr>
          <a:xfrm>
            <a:off x="6878445" y="3246323"/>
            <a:ext cx="628698" cy="369332"/>
          </a:xfrm>
          <a:prstGeom prst="rect">
            <a:avLst/>
          </a:prstGeom>
          <a:noFill/>
        </p:spPr>
        <p:txBody>
          <a:bodyPr wrap="none" rtlCol="0">
            <a:spAutoFit/>
          </a:bodyPr>
          <a:lstStyle/>
          <a:p>
            <a:r>
              <a:rPr lang="en-US" dirty="0" smtClean="0"/>
              <a:t>Final</a:t>
            </a:r>
            <a:endParaRPr lang="es-VE" dirty="0"/>
          </a:p>
        </p:txBody>
      </p:sp>
      <p:sp>
        <p:nvSpPr>
          <p:cNvPr id="11" name="10 CuadroTexto"/>
          <p:cNvSpPr txBox="1"/>
          <p:nvPr/>
        </p:nvSpPr>
        <p:spPr>
          <a:xfrm>
            <a:off x="1331640" y="3255615"/>
            <a:ext cx="551754" cy="369332"/>
          </a:xfrm>
          <a:prstGeom prst="rect">
            <a:avLst/>
          </a:prstGeom>
          <a:noFill/>
        </p:spPr>
        <p:txBody>
          <a:bodyPr wrap="none" rtlCol="0">
            <a:spAutoFit/>
          </a:bodyPr>
          <a:lstStyle/>
          <a:p>
            <a:r>
              <a:rPr lang="en-US" dirty="0" err="1" smtClean="0"/>
              <a:t>Cría</a:t>
            </a:r>
            <a:endParaRPr lang="es-VE" dirty="0"/>
          </a:p>
        </p:txBody>
      </p:sp>
      <p:sp>
        <p:nvSpPr>
          <p:cNvPr id="12" name="11 CuadroTexto"/>
          <p:cNvSpPr txBox="1"/>
          <p:nvPr/>
        </p:nvSpPr>
        <p:spPr>
          <a:xfrm>
            <a:off x="2580086" y="3255615"/>
            <a:ext cx="762516" cy="369332"/>
          </a:xfrm>
          <a:prstGeom prst="rect">
            <a:avLst/>
          </a:prstGeom>
          <a:noFill/>
        </p:spPr>
        <p:txBody>
          <a:bodyPr wrap="none" rtlCol="0">
            <a:spAutoFit/>
          </a:bodyPr>
          <a:lstStyle/>
          <a:p>
            <a:r>
              <a:rPr lang="en-US" dirty="0" err="1" smtClean="0"/>
              <a:t>Recría</a:t>
            </a:r>
            <a:endParaRPr lang="es-VE" dirty="0"/>
          </a:p>
        </p:txBody>
      </p:sp>
      <p:sp>
        <p:nvSpPr>
          <p:cNvPr id="13" name="12 CuadroTexto"/>
          <p:cNvSpPr txBox="1"/>
          <p:nvPr/>
        </p:nvSpPr>
        <p:spPr>
          <a:xfrm>
            <a:off x="3665468" y="3255615"/>
            <a:ext cx="1282018" cy="369332"/>
          </a:xfrm>
          <a:prstGeom prst="rect">
            <a:avLst/>
          </a:prstGeom>
          <a:noFill/>
        </p:spPr>
        <p:txBody>
          <a:bodyPr wrap="none" rtlCol="0">
            <a:spAutoFit/>
          </a:bodyPr>
          <a:lstStyle/>
          <a:p>
            <a:r>
              <a:rPr lang="en-US" dirty="0" smtClean="0"/>
              <a:t>Pre-</a:t>
            </a:r>
            <a:r>
              <a:rPr lang="en-US" dirty="0" err="1" smtClean="0"/>
              <a:t>postura</a:t>
            </a:r>
            <a:endParaRPr lang="es-VE" dirty="0"/>
          </a:p>
        </p:txBody>
      </p:sp>
      <p:sp>
        <p:nvSpPr>
          <p:cNvPr id="2" name="1 CuadroTexto"/>
          <p:cNvSpPr txBox="1"/>
          <p:nvPr/>
        </p:nvSpPr>
        <p:spPr>
          <a:xfrm>
            <a:off x="6156176" y="2463527"/>
            <a:ext cx="892488" cy="369332"/>
          </a:xfrm>
          <a:prstGeom prst="rect">
            <a:avLst/>
          </a:prstGeom>
          <a:noFill/>
        </p:spPr>
        <p:txBody>
          <a:bodyPr wrap="none" rtlCol="0">
            <a:spAutoFit/>
          </a:bodyPr>
          <a:lstStyle/>
          <a:p>
            <a:r>
              <a:rPr lang="en-US" dirty="0" err="1" smtClean="0"/>
              <a:t>Postura</a:t>
            </a:r>
            <a:endParaRPr lang="es-VE" dirty="0"/>
          </a:p>
        </p:txBody>
      </p:sp>
      <p:cxnSp>
        <p:nvCxnSpPr>
          <p:cNvPr id="4" name="3 Conector recto"/>
          <p:cNvCxnSpPr/>
          <p:nvPr/>
        </p:nvCxnSpPr>
        <p:spPr>
          <a:xfrm>
            <a:off x="5508104" y="2832859"/>
            <a:ext cx="1999039" cy="0"/>
          </a:xfrm>
          <a:prstGeom prst="line">
            <a:avLst/>
          </a:prstGeom>
        </p:spPr>
        <p:style>
          <a:lnRef idx="1">
            <a:schemeClr val="accent1"/>
          </a:lnRef>
          <a:fillRef idx="0">
            <a:schemeClr val="accent1"/>
          </a:fillRef>
          <a:effectRef idx="0">
            <a:schemeClr val="accent1"/>
          </a:effectRef>
          <a:fontRef idx="minor">
            <a:schemeClr val="tx1"/>
          </a:fontRef>
        </p:style>
      </p:cxnSp>
      <p:pic>
        <p:nvPicPr>
          <p:cNvPr id="14" name="1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4306" y="4264432"/>
            <a:ext cx="1962150" cy="2333625"/>
          </a:xfrm>
          <a:prstGeom prst="rect">
            <a:avLst/>
          </a:prstGeom>
        </p:spPr>
      </p:pic>
      <p:pic>
        <p:nvPicPr>
          <p:cNvPr id="15" name="1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624" y="4479751"/>
            <a:ext cx="1962150" cy="2333625"/>
          </a:xfrm>
          <a:prstGeom prst="rect">
            <a:avLst/>
          </a:prstGeom>
        </p:spPr>
      </p:pic>
      <p:pic>
        <p:nvPicPr>
          <p:cNvPr id="16" name="15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1689" y="990203"/>
            <a:ext cx="3019425" cy="1514475"/>
          </a:xfrm>
          <a:prstGeom prst="rect">
            <a:avLst/>
          </a:prstGeom>
        </p:spPr>
      </p:pic>
      <p:sp>
        <p:nvSpPr>
          <p:cNvPr id="17" name="16 CuadroTexto"/>
          <p:cNvSpPr txBox="1"/>
          <p:nvPr/>
        </p:nvSpPr>
        <p:spPr>
          <a:xfrm>
            <a:off x="6732240" y="1599431"/>
            <a:ext cx="1293111" cy="369332"/>
          </a:xfrm>
          <a:prstGeom prst="rect">
            <a:avLst/>
          </a:prstGeom>
          <a:noFill/>
        </p:spPr>
        <p:txBody>
          <a:bodyPr wrap="none" rtlCol="0">
            <a:spAutoFit/>
          </a:bodyPr>
          <a:lstStyle/>
          <a:p>
            <a:r>
              <a:rPr lang="en-US" dirty="0" err="1" smtClean="0"/>
              <a:t>Persistencia</a:t>
            </a:r>
            <a:endParaRPr lang="es-VE" dirty="0"/>
          </a:p>
        </p:txBody>
      </p:sp>
      <p:sp>
        <p:nvSpPr>
          <p:cNvPr id="18" name="17 CuadroTexto"/>
          <p:cNvSpPr txBox="1"/>
          <p:nvPr/>
        </p:nvSpPr>
        <p:spPr>
          <a:xfrm>
            <a:off x="329674" y="622429"/>
            <a:ext cx="4149020" cy="954107"/>
          </a:xfrm>
          <a:prstGeom prst="rect">
            <a:avLst/>
          </a:prstGeom>
          <a:noFill/>
        </p:spPr>
        <p:txBody>
          <a:bodyPr wrap="none" rtlCol="0">
            <a:spAutoFit/>
          </a:bodyPr>
          <a:lstStyle/>
          <a:p>
            <a:pPr algn="ctr"/>
            <a:r>
              <a:rPr lang="en-US" sz="2800" b="1" dirty="0" smtClean="0">
                <a:solidFill>
                  <a:srgbClr val="FF0000"/>
                </a:solidFill>
              </a:rPr>
              <a:t>FASES REPRODUCTIVAS EN</a:t>
            </a:r>
          </a:p>
          <a:p>
            <a:pPr algn="ctr"/>
            <a:r>
              <a:rPr lang="en-US" sz="2800" b="1" dirty="0" smtClean="0">
                <a:solidFill>
                  <a:srgbClr val="FF0000"/>
                </a:solidFill>
              </a:rPr>
              <a:t> LA VIDA DE LA GALLINA</a:t>
            </a:r>
            <a:endParaRPr lang="es-VE" sz="2800" b="1" dirty="0">
              <a:solidFill>
                <a:srgbClr val="FF0000"/>
              </a:solidFill>
            </a:endParaRPr>
          </a:p>
        </p:txBody>
      </p:sp>
    </p:spTree>
    <p:extLst>
      <p:ext uri="{BB962C8B-B14F-4D97-AF65-F5344CB8AC3E}">
        <p14:creationId xmlns:p14="http://schemas.microsoft.com/office/powerpoint/2010/main" val="19217519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722313" y="3857628"/>
            <a:ext cx="7772400" cy="1362075"/>
          </a:xfrm>
        </p:spPr>
        <p:txBody>
          <a:bodyPr>
            <a:normAutofit fontScale="90000"/>
          </a:bodyPr>
          <a:lstStyle/>
          <a:p>
            <a:pPr algn="r"/>
            <a:r>
              <a:rPr lang="es-VE" dirty="0">
                <a:solidFill>
                  <a:srgbClr val="0070C0"/>
                </a:solidFill>
              </a:rPr>
              <a:t>PARTE </a:t>
            </a:r>
            <a:r>
              <a:rPr lang="es-VE" dirty="0" smtClean="0">
                <a:solidFill>
                  <a:srgbClr val="0070C0"/>
                </a:solidFill>
              </a:rPr>
              <a:t>2.</a:t>
            </a:r>
            <a:r>
              <a:rPr lang="es-VE" dirty="0" smtClean="0"/>
              <a:t> </a:t>
            </a:r>
            <a:r>
              <a:rPr lang="es-VE" dirty="0"/>
              <a:t>BREVE DESCRIPCIÓN DE LA ANATOMÍA </a:t>
            </a:r>
            <a:r>
              <a:rPr lang="es-VE" dirty="0" smtClean="0"/>
              <a:t>FISIOLÓGICA EN </a:t>
            </a:r>
            <a:r>
              <a:rPr lang="es-VE" dirty="0"/>
              <a:t>LAS HEMBRAS DE </a:t>
            </a:r>
            <a:r>
              <a:rPr lang="es-VE" dirty="0" smtClean="0"/>
              <a:t>INTERÉS ZOOTÉCNICO</a:t>
            </a:r>
            <a:r>
              <a:rPr lang="es-VE" dirty="0"/>
              <a:t>.</a:t>
            </a:r>
            <a:br>
              <a:rPr lang="es-VE" dirty="0"/>
            </a:br>
            <a:endParaRPr lang="es-VE"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Text Box 8"/>
          <p:cNvSpPr txBox="1">
            <a:spLocks noChangeArrowheads="1"/>
          </p:cNvSpPr>
          <p:nvPr/>
        </p:nvSpPr>
        <p:spPr bwMode="auto">
          <a:xfrm>
            <a:off x="251520" y="1268760"/>
            <a:ext cx="8640960" cy="5632311"/>
          </a:xfrm>
          <a:prstGeom prst="rect">
            <a:avLst/>
          </a:prstGeom>
          <a:noFill/>
          <a:ln w="9525">
            <a:noFill/>
            <a:miter lim="800000"/>
            <a:headEnd/>
            <a:tailEnd/>
          </a:ln>
          <a:effectLst/>
        </p:spPr>
        <p:txBody>
          <a:bodyPr wrap="square">
            <a:spAutoFit/>
          </a:bodyPr>
          <a:lstStyle/>
          <a:p>
            <a:r>
              <a:rPr lang="es-ES_tradnl" sz="2400" b="1" dirty="0" smtClean="0">
                <a:solidFill>
                  <a:srgbClr val="0000FF"/>
                </a:solidFill>
                <a:effectLst>
                  <a:outerShdw blurRad="38100" dist="38100" dir="2700000" algn="tl">
                    <a:srgbClr val="C0C0C0"/>
                  </a:outerShdw>
                </a:effectLst>
              </a:rPr>
              <a:t>-FUNCIÓN GENERAL DE LA REPRODUCCIÓN</a:t>
            </a:r>
          </a:p>
          <a:p>
            <a:endParaRPr lang="es-ES_tradnl" sz="2400" b="1" dirty="0" smtClean="0">
              <a:solidFill>
                <a:srgbClr val="FF0000"/>
              </a:solidFill>
              <a:effectLst>
                <a:outerShdw blurRad="38100" dist="38100" dir="2700000" algn="tl">
                  <a:srgbClr val="C0C0C0"/>
                </a:outerShdw>
              </a:effectLst>
            </a:endParaRPr>
          </a:p>
          <a:p>
            <a:r>
              <a:rPr lang="es-ES_tradnl" sz="2400" b="1" dirty="0" smtClean="0">
                <a:solidFill>
                  <a:srgbClr val="0000FF"/>
                </a:solidFill>
                <a:effectLst>
                  <a:outerShdw blurRad="38100" dist="38100" dir="2700000" algn="tl">
                    <a:srgbClr val="C0C0C0"/>
                  </a:outerShdw>
                </a:effectLst>
              </a:rPr>
              <a:t>-COMPONENTES DEL APARATO REPRODUCTOR</a:t>
            </a:r>
          </a:p>
          <a:p>
            <a:endParaRPr lang="es-ES_tradnl" sz="2400" b="1" dirty="0" smtClean="0">
              <a:solidFill>
                <a:srgbClr val="FF0000"/>
              </a:solidFill>
              <a:effectLst>
                <a:outerShdw blurRad="38100" dist="38100" dir="2700000" algn="tl">
                  <a:srgbClr val="C0C0C0"/>
                </a:outerShdw>
              </a:effectLst>
            </a:endParaRPr>
          </a:p>
          <a:p>
            <a:r>
              <a:rPr lang="es-ES_tradnl" sz="2400" b="1" dirty="0" smtClean="0">
                <a:solidFill>
                  <a:srgbClr val="FF0000"/>
                </a:solidFill>
                <a:effectLst>
                  <a:outerShdw blurRad="38100" dist="38100" dir="2700000" algn="tl">
                    <a:srgbClr val="C0C0C0"/>
                  </a:outerShdw>
                </a:effectLst>
              </a:rPr>
              <a:t>HEMBRA MAMÍFERA</a:t>
            </a:r>
          </a:p>
          <a:p>
            <a:r>
              <a:rPr lang="es-ES_tradnl" sz="2400" b="1" dirty="0" smtClean="0">
                <a:effectLst>
                  <a:outerShdw blurRad="38100" dist="38100" dir="2700000" algn="tl">
                    <a:srgbClr val="C0C0C0"/>
                  </a:outerShdw>
                </a:effectLst>
              </a:rPr>
              <a:t>2 Ovarios: Gónada femenina </a:t>
            </a:r>
            <a:r>
              <a:rPr lang="es-ES_tradnl" sz="2400" b="1" dirty="0" smtClean="0">
                <a:solidFill>
                  <a:srgbClr val="0000FF"/>
                </a:solidFill>
                <a:effectLst>
                  <a:outerShdw blurRad="38100" dist="38100" dir="2700000" algn="tl">
                    <a:srgbClr val="C0C0C0"/>
                  </a:outerShdw>
                </a:effectLst>
              </a:rPr>
              <a:t>(óvulos y estrógenos)</a:t>
            </a:r>
            <a:r>
              <a:rPr lang="es-ES_tradnl" sz="2400" b="1" dirty="0" smtClean="0">
                <a:effectLst>
                  <a:outerShdw blurRad="38100" dist="38100" dir="2700000" algn="tl">
                    <a:srgbClr val="C0C0C0"/>
                  </a:outerShdw>
                </a:effectLst>
              </a:rPr>
              <a:t>.</a:t>
            </a:r>
            <a:endParaRPr lang="es-ES_tradnl" sz="2400" b="1" dirty="0">
              <a:effectLst>
                <a:outerShdw blurRad="38100" dist="38100" dir="2700000" algn="tl">
                  <a:srgbClr val="C0C0C0"/>
                </a:outerShdw>
              </a:effectLst>
            </a:endParaRPr>
          </a:p>
          <a:p>
            <a:r>
              <a:rPr lang="es-ES_tradnl" sz="2400" b="1" dirty="0">
                <a:effectLst>
                  <a:outerShdw blurRad="38100" dist="38100" dir="2700000" algn="tl">
                    <a:srgbClr val="C0C0C0"/>
                  </a:outerShdw>
                </a:effectLst>
              </a:rPr>
              <a:t>Órganos </a:t>
            </a:r>
            <a:r>
              <a:rPr lang="es-ES_tradnl" sz="2400" b="1" dirty="0" smtClean="0">
                <a:effectLst>
                  <a:outerShdw blurRad="38100" dist="38100" dir="2700000" algn="tl">
                    <a:srgbClr val="C0C0C0"/>
                  </a:outerShdw>
                </a:effectLst>
              </a:rPr>
              <a:t>internos: 2 Oviducto </a:t>
            </a:r>
            <a:r>
              <a:rPr lang="es-ES_tradnl" sz="2400" b="1" dirty="0" smtClean="0">
                <a:solidFill>
                  <a:srgbClr val="0000FF"/>
                </a:solidFill>
                <a:effectLst>
                  <a:outerShdw blurRad="38100" dist="38100" dir="2700000" algn="tl">
                    <a:srgbClr val="C0C0C0"/>
                  </a:outerShdw>
                </a:effectLst>
              </a:rPr>
              <a:t>(lugar fecundación, desarrollo embrionario temprano)</a:t>
            </a:r>
            <a:r>
              <a:rPr lang="es-ES_tradnl" sz="2400" b="1" dirty="0" smtClean="0">
                <a:effectLst>
                  <a:outerShdw blurRad="38100" dist="38100" dir="2700000" algn="tl">
                    <a:srgbClr val="C0C0C0"/>
                  </a:outerShdw>
                </a:effectLst>
              </a:rPr>
              <a:t>, </a:t>
            </a:r>
            <a:r>
              <a:rPr lang="es-ES_tradnl" sz="2400" b="1" dirty="0">
                <a:effectLst>
                  <a:outerShdw blurRad="38100" dist="38100" dir="2700000" algn="tl">
                    <a:srgbClr val="C0C0C0"/>
                  </a:outerShdw>
                </a:effectLst>
              </a:rPr>
              <a:t> </a:t>
            </a:r>
            <a:r>
              <a:rPr lang="es-ES_tradnl" sz="2400" b="1" dirty="0" smtClean="0">
                <a:effectLst>
                  <a:outerShdw blurRad="38100" dist="38100" dir="2700000" algn="tl">
                    <a:srgbClr val="C0C0C0"/>
                  </a:outerShdw>
                </a:effectLst>
              </a:rPr>
              <a:t>1 Útero </a:t>
            </a:r>
            <a:r>
              <a:rPr lang="es-ES_tradnl" sz="2400" b="1" dirty="0" smtClean="0">
                <a:solidFill>
                  <a:srgbClr val="0000FF"/>
                </a:solidFill>
                <a:effectLst>
                  <a:outerShdw blurRad="38100" dist="38100" dir="2700000" algn="tl">
                    <a:srgbClr val="C0C0C0"/>
                  </a:outerShdw>
                </a:effectLst>
              </a:rPr>
              <a:t>(gestación, lugar de deposición del semen en la cerda)</a:t>
            </a:r>
            <a:r>
              <a:rPr lang="es-ES_tradnl" sz="2400" b="1" dirty="0" smtClean="0">
                <a:effectLst>
                  <a:outerShdw blurRad="38100" dist="38100" dir="2700000" algn="tl">
                    <a:srgbClr val="C0C0C0"/>
                  </a:outerShdw>
                </a:effectLst>
              </a:rPr>
              <a:t>, 1 Vagina interna </a:t>
            </a:r>
            <a:r>
              <a:rPr lang="es-ES_tradnl" sz="2400" b="1" dirty="0" smtClean="0">
                <a:solidFill>
                  <a:srgbClr val="0000FF"/>
                </a:solidFill>
                <a:effectLst>
                  <a:outerShdw blurRad="38100" dist="38100" dir="2700000" algn="tl">
                    <a:srgbClr val="C0C0C0"/>
                  </a:outerShdw>
                </a:effectLst>
              </a:rPr>
              <a:t>(deposición del semen en rumiantes).</a:t>
            </a:r>
            <a:endParaRPr lang="es-ES_tradnl" sz="2400" b="1" dirty="0">
              <a:solidFill>
                <a:srgbClr val="0000FF"/>
              </a:solidFill>
              <a:effectLst>
                <a:outerShdw blurRad="38100" dist="38100" dir="2700000" algn="tl">
                  <a:srgbClr val="C0C0C0"/>
                </a:outerShdw>
              </a:effectLst>
            </a:endParaRPr>
          </a:p>
          <a:p>
            <a:r>
              <a:rPr lang="es-ES_tradnl" sz="2400" b="1" dirty="0">
                <a:effectLst>
                  <a:outerShdw blurRad="38100" dist="38100" dir="2700000" algn="tl">
                    <a:srgbClr val="C0C0C0"/>
                  </a:outerShdw>
                </a:effectLst>
              </a:rPr>
              <a:t>Órganos </a:t>
            </a:r>
            <a:r>
              <a:rPr lang="es-ES_tradnl" sz="2400" b="1" dirty="0" smtClean="0">
                <a:effectLst>
                  <a:outerShdw blurRad="38100" dist="38100" dir="2700000" algn="tl">
                    <a:srgbClr val="C0C0C0"/>
                  </a:outerShdw>
                </a:effectLst>
              </a:rPr>
              <a:t>externos: Vagina externa (vestíbulo: </a:t>
            </a:r>
            <a:r>
              <a:rPr lang="es-ES_tradnl" sz="2400" b="1" dirty="0" smtClean="0">
                <a:solidFill>
                  <a:srgbClr val="0000FF"/>
                </a:solidFill>
                <a:effectLst>
                  <a:outerShdw blurRad="38100" dist="38100" dir="2700000" algn="tl">
                    <a:srgbClr val="C0C0C0"/>
                  </a:outerShdw>
                </a:effectLst>
              </a:rPr>
              <a:t>receptáculo del pene</a:t>
            </a:r>
            <a:r>
              <a:rPr lang="es-ES_tradnl" sz="2400" b="1" dirty="0" smtClean="0">
                <a:effectLst>
                  <a:outerShdw blurRad="38100" dist="38100" dir="2700000" algn="tl">
                    <a:srgbClr val="C0C0C0"/>
                  </a:outerShdw>
                </a:effectLst>
              </a:rPr>
              <a:t>) y vulva.</a:t>
            </a:r>
          </a:p>
          <a:p>
            <a:endParaRPr lang="es-ES_tradnl" sz="2400" b="1" dirty="0" smtClean="0">
              <a:effectLst>
                <a:outerShdw blurRad="38100" dist="38100" dir="2700000" algn="tl">
                  <a:srgbClr val="C0C0C0"/>
                </a:outerShdw>
              </a:effectLst>
            </a:endParaRPr>
          </a:p>
          <a:p>
            <a:r>
              <a:rPr lang="es-ES_tradnl" sz="2400" b="1" dirty="0" smtClean="0">
                <a:solidFill>
                  <a:srgbClr val="FF0000"/>
                </a:solidFill>
                <a:effectLst>
                  <a:outerShdw blurRad="38100" dist="38100" dir="2700000" algn="tl">
                    <a:srgbClr val="C0C0C0"/>
                  </a:outerShdw>
                </a:effectLst>
              </a:rPr>
              <a:t>HEMBRA DE LAS AVES</a:t>
            </a:r>
          </a:p>
          <a:p>
            <a:r>
              <a:rPr lang="es-ES_tradnl" sz="2400" b="1" dirty="0" smtClean="0">
                <a:effectLst>
                  <a:outerShdw blurRad="38100" dist="38100" dir="2700000" algn="tl">
                    <a:srgbClr val="C0C0C0"/>
                  </a:outerShdw>
                </a:effectLst>
              </a:rPr>
              <a:t>1 Ovario, 1 oviducto, 1 útero, 1 vagina y 1 cloaca</a:t>
            </a:r>
            <a:endParaRPr lang="es-ES" sz="2400" b="1" dirty="0">
              <a:effectLst>
                <a:outerShdw blurRad="38100" dist="38100" dir="2700000" algn="tl">
                  <a:srgbClr val="C0C0C0"/>
                </a:outerShdw>
              </a:effectLst>
            </a:endParaRPr>
          </a:p>
        </p:txBody>
      </p:sp>
      <p:sp>
        <p:nvSpPr>
          <p:cNvPr id="2" name="1 Título"/>
          <p:cNvSpPr>
            <a:spLocks noGrp="1"/>
          </p:cNvSpPr>
          <p:nvPr>
            <p:ph type="title"/>
          </p:nvPr>
        </p:nvSpPr>
        <p:spPr>
          <a:xfrm>
            <a:off x="457200" y="44624"/>
            <a:ext cx="8229600" cy="1143000"/>
          </a:xfrm>
          <a:solidFill>
            <a:schemeClr val="accent1"/>
          </a:solidFill>
        </p:spPr>
        <p:txBody>
          <a:bodyPr>
            <a:noAutofit/>
          </a:bodyPr>
          <a:lstStyle/>
          <a:p>
            <a:r>
              <a:rPr lang="es-VE" sz="3600" b="1" dirty="0" smtClean="0">
                <a:solidFill>
                  <a:schemeClr val="tx2">
                    <a:lumMod val="20000"/>
                    <a:lumOff val="80000"/>
                  </a:schemeClr>
                </a:solidFill>
                <a:latin typeface="Arial Black" panose="020B0A04020102020204" pitchFamily="34" charset="0"/>
              </a:rPr>
              <a:t>ORGANOS DEL APARATO REPRODUCTOR DE LA HEMBRA</a:t>
            </a:r>
            <a:endParaRPr lang="es-VE" sz="3600" b="1" dirty="0">
              <a:solidFill>
                <a:schemeClr val="tx2">
                  <a:lumMod val="20000"/>
                  <a:lumOff val="80000"/>
                </a:schemeClr>
              </a:solidFill>
              <a:latin typeface="Arial Black" panose="020B0A04020102020204" pitchFamily="34" charset="0"/>
            </a:endParaRPr>
          </a:p>
        </p:txBody>
      </p:sp>
    </p:spTree>
    <p:extLst>
      <p:ext uri="{BB962C8B-B14F-4D97-AF65-F5344CB8AC3E}">
        <p14:creationId xmlns:p14="http://schemas.microsoft.com/office/powerpoint/2010/main" val="22870413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Image4.jpg"/>
          <p:cNvPicPr>
            <a:picLocks noChangeAspect="1"/>
          </p:cNvPicPr>
          <p:nvPr/>
        </p:nvPicPr>
        <p:blipFill>
          <a:blip r:embed="rId2" cstate="print"/>
          <a:stretch>
            <a:fillRect/>
          </a:stretch>
        </p:blipFill>
        <p:spPr>
          <a:xfrm>
            <a:off x="428596" y="1142984"/>
            <a:ext cx="8358246" cy="5668412"/>
          </a:xfrm>
          <a:prstGeom prst="rect">
            <a:avLst/>
          </a:prstGeom>
        </p:spPr>
      </p:pic>
      <p:sp>
        <p:nvSpPr>
          <p:cNvPr id="4" name="3 Rectángulo"/>
          <p:cNvSpPr/>
          <p:nvPr/>
        </p:nvSpPr>
        <p:spPr>
          <a:xfrm>
            <a:off x="142844" y="71414"/>
            <a:ext cx="8858312" cy="1077218"/>
          </a:xfrm>
          <a:prstGeom prst="rect">
            <a:avLst/>
          </a:prstGeom>
          <a:solidFill>
            <a:srgbClr val="008000"/>
          </a:solidFill>
        </p:spPr>
        <p:style>
          <a:lnRef idx="0">
            <a:schemeClr val="accent3"/>
          </a:lnRef>
          <a:fillRef idx="3">
            <a:schemeClr val="accent3"/>
          </a:fillRef>
          <a:effectRef idx="3">
            <a:schemeClr val="accent3"/>
          </a:effectRef>
          <a:fontRef idx="minor">
            <a:schemeClr val="lt1"/>
          </a:fontRef>
        </p:style>
        <p:txBody>
          <a:bodyPr wrap="square">
            <a:spAutoFit/>
          </a:bodyPr>
          <a:lstStyle/>
          <a:p>
            <a:pPr algn="ctr">
              <a:defRPr/>
            </a:pPr>
            <a:r>
              <a:rPr lang="es-ES" sz="32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Componentes anatómicos del </a:t>
            </a:r>
            <a:r>
              <a:rPr lang="es-ES" sz="3200" b="1" dirty="0">
                <a:ln w="18415" cmpd="sng">
                  <a:solidFill>
                    <a:srgbClr val="FFFFFF"/>
                  </a:solidFill>
                  <a:prstDash val="solid"/>
                </a:ln>
                <a:solidFill>
                  <a:srgbClr val="FFFFFF"/>
                </a:solidFill>
                <a:effectLst>
                  <a:outerShdw blurRad="63500" dir="3600000" algn="tl" rotWithShape="0">
                    <a:srgbClr val="000000">
                      <a:alpha val="70000"/>
                    </a:srgbClr>
                  </a:outerShdw>
                </a:effectLst>
              </a:rPr>
              <a:t>a</a:t>
            </a:r>
            <a:r>
              <a:rPr lang="es-ES" sz="32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parato</a:t>
            </a:r>
            <a:endParaRPr lang="es-ES" sz="32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defRPr/>
            </a:pPr>
            <a:r>
              <a:rPr lang="es-ES" sz="3200" b="1" dirty="0">
                <a:ln w="18415" cmpd="sng">
                  <a:solidFill>
                    <a:srgbClr val="FFFFFF"/>
                  </a:solidFill>
                  <a:prstDash val="solid"/>
                </a:ln>
                <a:solidFill>
                  <a:srgbClr val="FFFFFF"/>
                </a:solidFill>
                <a:effectLst>
                  <a:outerShdw blurRad="63500" dir="3600000" algn="tl" rotWithShape="0">
                    <a:srgbClr val="000000">
                      <a:alpha val="70000"/>
                    </a:srgbClr>
                  </a:outerShdw>
                </a:effectLst>
              </a:rPr>
              <a:t>r</a:t>
            </a:r>
            <a:r>
              <a:rPr lang="es-ES" sz="32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eproductor </a:t>
            </a:r>
            <a:r>
              <a:rPr lang="es-ES" sz="3200" b="1" dirty="0">
                <a:ln w="18415" cmpd="sng">
                  <a:solidFill>
                    <a:srgbClr val="FFFFFF"/>
                  </a:solidFill>
                  <a:prstDash val="solid"/>
                </a:ln>
                <a:solidFill>
                  <a:srgbClr val="FFFFFF"/>
                </a:solidFill>
                <a:effectLst>
                  <a:outerShdw blurRad="63500" dir="3600000" algn="tl" rotWithShape="0">
                    <a:srgbClr val="000000">
                      <a:alpha val="70000"/>
                    </a:srgbClr>
                  </a:outerShdw>
                </a:effectLst>
              </a:rPr>
              <a:t>de la </a:t>
            </a:r>
            <a:r>
              <a:rPr lang="es-ES" sz="32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hembra mamífera</a:t>
            </a:r>
            <a:endParaRPr lang="es-ES" sz="32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6624625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p:cNvPicPr>
            <a:picLocks noChangeAspect="1" noChangeArrowheads="1"/>
          </p:cNvPicPr>
          <p:nvPr/>
        </p:nvPicPr>
        <p:blipFill>
          <a:blip r:embed="rId2"/>
          <a:srcRect/>
          <a:stretch>
            <a:fillRect/>
          </a:stretch>
        </p:blipFill>
        <p:spPr bwMode="auto">
          <a:xfrm>
            <a:off x="285720" y="764704"/>
            <a:ext cx="8532552" cy="5664692"/>
          </a:xfrm>
          <a:prstGeom prst="rect">
            <a:avLst/>
          </a:prstGeom>
          <a:noFill/>
          <a:ln w="9525">
            <a:noFill/>
            <a:miter lim="800000"/>
            <a:headEnd/>
            <a:tailEnd/>
          </a:ln>
        </p:spPr>
      </p:pic>
      <p:sp>
        <p:nvSpPr>
          <p:cNvPr id="3" name="Text Box 7"/>
          <p:cNvSpPr txBox="1">
            <a:spLocks noChangeArrowheads="1"/>
          </p:cNvSpPr>
          <p:nvPr/>
        </p:nvSpPr>
        <p:spPr bwMode="auto">
          <a:xfrm>
            <a:off x="285720" y="142852"/>
            <a:ext cx="8532552" cy="461665"/>
          </a:xfrm>
          <a:prstGeom prst="rect">
            <a:avLst/>
          </a:prstGeom>
          <a:noFill/>
          <a:ln w="9525">
            <a:noFill/>
            <a:miter lim="800000"/>
            <a:headEnd/>
            <a:tailEnd/>
          </a:ln>
          <a:effectLst/>
        </p:spPr>
        <p:txBody>
          <a:bodyPr wrap="square">
            <a:spAutoFit/>
          </a:bodyPr>
          <a:lstStyle/>
          <a:p>
            <a:pPr algn="ctr"/>
            <a:r>
              <a:rPr lang="es-ES_tradnl" sz="2400" b="1" dirty="0">
                <a:solidFill>
                  <a:srgbClr val="0000FF"/>
                </a:solidFill>
                <a:effectLst>
                  <a:outerShdw blurRad="38100" dist="38100" dir="2700000" algn="tl">
                    <a:srgbClr val="C0C0C0"/>
                  </a:outerShdw>
                </a:effectLst>
              </a:rPr>
              <a:t>Ubicación de órganos reproductivos en la </a:t>
            </a:r>
            <a:r>
              <a:rPr lang="es-ES_tradnl" sz="2400" b="1" dirty="0" smtClean="0">
                <a:solidFill>
                  <a:srgbClr val="0000FF"/>
                </a:solidFill>
                <a:effectLst>
                  <a:outerShdw blurRad="38100" dist="38100" dir="2700000" algn="tl">
                    <a:srgbClr val="C0C0C0"/>
                  </a:outerShdw>
                </a:effectLst>
              </a:rPr>
              <a:t>hembra bovina</a:t>
            </a:r>
            <a:endParaRPr lang="es-ES" sz="2400" b="1" dirty="0">
              <a:solidFill>
                <a:srgbClr val="0000FF"/>
              </a:solidFill>
              <a:effectLst>
                <a:outerShdw blurRad="38100" dist="38100" dir="2700000" algn="tl">
                  <a:srgbClr val="C0C0C0"/>
                </a:outerShdw>
              </a:effectLst>
            </a:endParaRPr>
          </a:p>
        </p:txBody>
      </p:sp>
    </p:spTree>
    <p:extLst>
      <p:ext uri="{BB962C8B-B14F-4D97-AF65-F5344CB8AC3E}">
        <p14:creationId xmlns:p14="http://schemas.microsoft.com/office/powerpoint/2010/main" val="133086213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5811</TotalTime>
  <Words>996</Words>
  <Application>Microsoft Office PowerPoint</Application>
  <PresentationFormat>Presentación en pantalla (4:3)</PresentationFormat>
  <Paragraphs>272</Paragraphs>
  <Slides>43</Slides>
  <Notes>10</Notes>
  <HiddenSlides>0</HiddenSlides>
  <MMClips>0</MMClips>
  <ScaleCrop>false</ScaleCrop>
  <HeadingPairs>
    <vt:vector size="4" baseType="variant">
      <vt:variant>
        <vt:lpstr>Tema</vt:lpstr>
      </vt:variant>
      <vt:variant>
        <vt:i4>1</vt:i4>
      </vt:variant>
      <vt:variant>
        <vt:lpstr>Títulos de diapositiva</vt:lpstr>
      </vt:variant>
      <vt:variant>
        <vt:i4>43</vt:i4>
      </vt:variant>
    </vt:vector>
  </HeadingPairs>
  <TitlesOfParts>
    <vt:vector size="44" baseType="lpstr">
      <vt:lpstr>Tema de Office</vt:lpstr>
      <vt:lpstr>Presentación de PowerPoint</vt:lpstr>
      <vt:lpstr>Presentación de PowerPoint</vt:lpstr>
      <vt:lpstr>PARTE 1. FASES REPRODUCTIVAS EN HEMBRAS Y MACHOS A LO LARGO DE LA VIDA. </vt:lpstr>
      <vt:lpstr>Presentación de PowerPoint</vt:lpstr>
      <vt:lpstr>Presentación de PowerPoint</vt:lpstr>
      <vt:lpstr>PARTE 2. BREVE DESCRIPCIÓN DE LA ANATOMÍA FISIOLÓGICA EN LAS HEMBRAS DE INTERÉS ZOOTÉCNICO. </vt:lpstr>
      <vt:lpstr>ORGANOS DEL APARATO REPRODUCTOR DE LA HEMBRA</vt:lpstr>
      <vt:lpstr>Presentación de PowerPoint</vt:lpstr>
      <vt:lpstr>Presentación de PowerPoint</vt:lpstr>
      <vt:lpstr>Presentación de PowerPoint</vt:lpstr>
      <vt:lpstr>AVES</vt:lpstr>
      <vt:lpstr>Ovario de la gallina</vt:lpstr>
      <vt:lpstr>Presentación de PowerPoint</vt:lpstr>
      <vt:lpstr>Presentación de PowerPoint</vt:lpstr>
      <vt:lpstr>PARTE 3. BREVE DESCRIPCIÓN DE LA ANATOMÍA FISIOLOGICA EN LOS MACHOS DE INTERES ZOOTECNICO. </vt:lpstr>
      <vt:lpstr>Presentación de PowerPoint</vt:lpstr>
      <vt:lpstr>Presentación de PowerPoint</vt:lpstr>
      <vt:lpstr>Presentación de PowerPoint</vt:lpstr>
      <vt:lpstr>Presentación de PowerPoint</vt:lpstr>
      <vt:lpstr>Presentación de PowerPoint</vt:lpstr>
      <vt:lpstr>Presentación de PowerPoint</vt:lpstr>
      <vt:lpstr>APARATO REPRODUCTOR EN LAS AVES</vt:lpstr>
      <vt:lpstr>PARTE 4. CICLO ESTRAL EN LA HEMBRA.</vt:lpstr>
      <vt:lpstr>ESTRO: Eventos fisiológicos que desencadenan en la ovulación.</vt:lpstr>
      <vt:lpstr>Ciclo estral, estro y ovulación en las hembras domésticas  (Levasseur y Thibault, 1980)</vt:lpstr>
      <vt:lpstr>Ciclos estrales en la hembra domestica</vt:lpstr>
      <vt:lpstr>PARTE 5. ESPERMATOGENESIS </vt:lpstr>
      <vt:lpstr>Presentación de PowerPoint</vt:lpstr>
      <vt:lpstr>Presentación de PowerPoint</vt:lpstr>
      <vt:lpstr>Presentación de PowerPoint</vt:lpstr>
      <vt:lpstr>PARTE 6. FECUNDACIÓN, GESTACIÓN Y PARTO. </vt:lpstr>
      <vt:lpstr>TRANSPORTE DE GAMETOS EN LAS VÍAS GENITALES</vt:lpstr>
      <vt:lpstr>Supervivencia de los gametos liberados en el aparato genital femenino (horas)</vt:lpstr>
      <vt:lpstr>Penetración de la corona radiada</vt:lpstr>
      <vt:lpstr>Presentación de PowerPoint</vt:lpstr>
      <vt:lpstr>Presentación de PowerPoint</vt:lpstr>
      <vt:lpstr>Longitud de la gestación y dependencia del cuerpo lúteo para el mantenimiento de la gestación en algunas especies</vt:lpstr>
      <vt:lpstr>Presentación de PowerPoint</vt:lpstr>
      <vt:lpstr>Presentación de PowerPoint</vt:lpstr>
      <vt:lpstr>Presentación de PowerPoint</vt:lpstr>
      <vt:lpstr>¿Cómo contribuye la fisiología de la reproducción en la generación de productos alimenticios de origen animal? </vt:lpstr>
      <vt:lpstr>Presentación de PowerPoint</vt:lpstr>
      <vt:lpstr>Presentación de PowerPoint</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FISIOLOGÍA DE LA REPRODUCCIÓN DE LA HEMBRA EN LAS PRINCIPALES ESPECIES DE INTERES ZOOTECNICO</dc:title>
  <dc:creator>Livia V. Pinto</dc:creator>
  <cp:lastModifiedBy>Usuario</cp:lastModifiedBy>
  <cp:revision>320</cp:revision>
  <dcterms:created xsi:type="dcterms:W3CDTF">2010-02-08T18:45:21Z</dcterms:created>
  <dcterms:modified xsi:type="dcterms:W3CDTF">2016-02-13T22:19:14Z</dcterms:modified>
</cp:coreProperties>
</file>