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9" r:id="rId8"/>
    <p:sldId id="271" r:id="rId9"/>
    <p:sldId id="272" r:id="rId10"/>
    <p:sldId id="270" r:id="rId11"/>
    <p:sldId id="264" r:id="rId12"/>
    <p:sldId id="265" r:id="rId13"/>
    <p:sldId id="273" r:id="rId14"/>
    <p:sldId id="277" r:id="rId15"/>
    <p:sldId id="279" r:id="rId16"/>
    <p:sldId id="280" r:id="rId17"/>
    <p:sldId id="281" r:id="rId18"/>
    <p:sldId id="274" r:id="rId19"/>
    <p:sldId id="292" r:id="rId20"/>
    <p:sldId id="296" r:id="rId21"/>
    <p:sldId id="284" r:id="rId22"/>
    <p:sldId id="288" r:id="rId23"/>
    <p:sldId id="287" r:id="rId24"/>
    <p:sldId id="285" r:id="rId25"/>
    <p:sldId id="294" r:id="rId26"/>
    <p:sldId id="293" r:id="rId27"/>
    <p:sldId id="290" r:id="rId28"/>
    <p:sldId id="295" r:id="rId29"/>
    <p:sldId id="291" r:id="rId30"/>
    <p:sldId id="286" r:id="rId31"/>
    <p:sldId id="289" r:id="rId32"/>
    <p:sldId id="282" r:id="rId33"/>
    <p:sldId id="297" r:id="rId34"/>
    <p:sldId id="298" r:id="rId35"/>
    <p:sldId id="275" r:id="rId36"/>
    <p:sldId id="276" r:id="rId37"/>
    <p:sldId id="299" r:id="rId38"/>
    <p:sldId id="300" r:id="rId39"/>
    <p:sldId id="301" r:id="rId40"/>
    <p:sldId id="303" r:id="rId41"/>
    <p:sldId id="304" r:id="rId42"/>
    <p:sldId id="310" r:id="rId43"/>
    <p:sldId id="305" r:id="rId44"/>
    <p:sldId id="302" r:id="rId45"/>
    <p:sldId id="307" r:id="rId46"/>
    <p:sldId id="308" r:id="rId47"/>
    <p:sldId id="309" r:id="rId48"/>
    <p:sldId id="306" r:id="rId49"/>
    <p:sldId id="311" r:id="rId50"/>
    <p:sldId id="312" r:id="rId51"/>
    <p:sldId id="313" r:id="rId5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59303F-5AAC-4CC5-8256-D98119B807AD}" type="doc">
      <dgm:prSet loTypeId="urn:microsoft.com/office/officeart/2005/8/layout/hProcess9" loCatId="process" qsTypeId="urn:microsoft.com/office/officeart/2005/8/quickstyle/3d1" qsCatId="3D" csTypeId="urn:microsoft.com/office/officeart/2005/8/colors/colorful1" csCatId="colorful" phldr="1"/>
      <dgm:spPr/>
    </dgm:pt>
    <dgm:pt modelId="{C483FD01-D9EA-4C02-8D3E-D3BFBBFBDC77}">
      <dgm:prSet phldrT="[Texto]"/>
      <dgm:spPr/>
      <dgm:t>
        <a:bodyPr/>
        <a:lstStyle/>
        <a:p>
          <a:r>
            <a:rPr lang="es-ES" dirty="0" smtClean="0">
              <a:latin typeface="+mj-lt"/>
            </a:rPr>
            <a:t>Análisis de Buenas Prácticas</a:t>
          </a:r>
        </a:p>
      </dgm:t>
    </dgm:pt>
    <dgm:pt modelId="{F79899F5-8F21-44AF-93E4-AA839C310EEB}" type="parTrans" cxnId="{7C2579E6-1DAA-49C8-9111-5F0F98D6E211}">
      <dgm:prSet/>
      <dgm:spPr/>
      <dgm:t>
        <a:bodyPr/>
        <a:lstStyle/>
        <a:p>
          <a:endParaRPr lang="es-ES">
            <a:latin typeface="+mj-lt"/>
          </a:endParaRPr>
        </a:p>
      </dgm:t>
    </dgm:pt>
    <dgm:pt modelId="{F223FD7F-1975-453A-B3F7-5157F39B0F92}" type="sibTrans" cxnId="{7C2579E6-1DAA-49C8-9111-5F0F98D6E211}">
      <dgm:prSet/>
      <dgm:spPr/>
      <dgm:t>
        <a:bodyPr/>
        <a:lstStyle/>
        <a:p>
          <a:endParaRPr lang="es-ES">
            <a:latin typeface="+mj-lt"/>
          </a:endParaRPr>
        </a:p>
      </dgm:t>
    </dgm:pt>
    <dgm:pt modelId="{3AA16634-5585-47C2-A6FC-3A35D35E28E5}">
      <dgm:prSet phldrT="[Texto]"/>
      <dgm:spPr/>
      <dgm:t>
        <a:bodyPr/>
        <a:lstStyle/>
        <a:p>
          <a:r>
            <a:rPr lang="es-ES" dirty="0" smtClean="0">
              <a:latin typeface="+mj-lt"/>
            </a:rPr>
            <a:t>Estudios conceptuales</a:t>
          </a:r>
          <a:endParaRPr lang="es-ES" dirty="0">
            <a:latin typeface="+mj-lt"/>
          </a:endParaRPr>
        </a:p>
      </dgm:t>
    </dgm:pt>
    <dgm:pt modelId="{9114043B-FA41-4950-BC25-E90A380CF714}" type="parTrans" cxnId="{88417B93-F8EC-49A4-ACDE-E2C91BF4A49C}">
      <dgm:prSet/>
      <dgm:spPr/>
      <dgm:t>
        <a:bodyPr/>
        <a:lstStyle/>
        <a:p>
          <a:endParaRPr lang="es-ES">
            <a:latin typeface="+mj-lt"/>
          </a:endParaRPr>
        </a:p>
      </dgm:t>
    </dgm:pt>
    <dgm:pt modelId="{E334862A-F4B8-4A97-9E9C-F2819B38816C}" type="sibTrans" cxnId="{88417B93-F8EC-49A4-ACDE-E2C91BF4A49C}">
      <dgm:prSet/>
      <dgm:spPr/>
      <dgm:t>
        <a:bodyPr/>
        <a:lstStyle/>
        <a:p>
          <a:endParaRPr lang="es-ES">
            <a:latin typeface="+mj-lt"/>
          </a:endParaRPr>
        </a:p>
      </dgm:t>
    </dgm:pt>
    <dgm:pt modelId="{1B310176-B803-4022-BF26-B4D63B1C468C}">
      <dgm:prSet phldrT="[Texto]"/>
      <dgm:spPr/>
      <dgm:t>
        <a:bodyPr/>
        <a:lstStyle/>
        <a:p>
          <a:r>
            <a:rPr lang="es-ES" smtClean="0">
              <a:latin typeface="+mj-lt"/>
            </a:rPr>
            <a:t>Resultados de Investigaciones</a:t>
          </a:r>
          <a:endParaRPr lang="es-ES" dirty="0" smtClean="0">
            <a:latin typeface="+mj-lt"/>
          </a:endParaRPr>
        </a:p>
      </dgm:t>
    </dgm:pt>
    <dgm:pt modelId="{D4B41C61-3B5D-43FC-894D-8C5119080130}" type="parTrans" cxnId="{24C00443-109F-43B6-85C5-E79A060952E7}">
      <dgm:prSet/>
      <dgm:spPr/>
      <dgm:t>
        <a:bodyPr/>
        <a:lstStyle/>
        <a:p>
          <a:endParaRPr lang="es-ES">
            <a:latin typeface="+mj-lt"/>
          </a:endParaRPr>
        </a:p>
      </dgm:t>
    </dgm:pt>
    <dgm:pt modelId="{405BFFF0-7120-48C9-8C40-A259B38BED72}" type="sibTrans" cxnId="{24C00443-109F-43B6-85C5-E79A060952E7}">
      <dgm:prSet/>
      <dgm:spPr/>
      <dgm:t>
        <a:bodyPr/>
        <a:lstStyle/>
        <a:p>
          <a:endParaRPr lang="es-ES">
            <a:latin typeface="+mj-lt"/>
          </a:endParaRPr>
        </a:p>
      </dgm:t>
    </dgm:pt>
    <dgm:pt modelId="{3E7621D8-664E-46DA-9B49-BC5AC5F4861B}" type="pres">
      <dgm:prSet presAssocID="{1C59303F-5AAC-4CC5-8256-D98119B807AD}" presName="CompostProcess" presStyleCnt="0">
        <dgm:presLayoutVars>
          <dgm:dir/>
          <dgm:resizeHandles val="exact"/>
        </dgm:presLayoutVars>
      </dgm:prSet>
      <dgm:spPr/>
    </dgm:pt>
    <dgm:pt modelId="{DA31E83D-B243-4581-A1B9-43C22E6394D7}" type="pres">
      <dgm:prSet presAssocID="{1C59303F-5AAC-4CC5-8256-D98119B807AD}" presName="arrow" presStyleLbl="bgShp" presStyleIdx="0" presStyleCnt="1"/>
      <dgm:spPr/>
    </dgm:pt>
    <dgm:pt modelId="{349E86EA-6FB5-4794-8355-30EA40D32C38}" type="pres">
      <dgm:prSet presAssocID="{1C59303F-5AAC-4CC5-8256-D98119B807AD}" presName="linearProcess" presStyleCnt="0"/>
      <dgm:spPr/>
    </dgm:pt>
    <dgm:pt modelId="{2DCB0E67-8F4D-424B-A532-357B9A28974C}" type="pres">
      <dgm:prSet presAssocID="{C483FD01-D9EA-4C02-8D3E-D3BFBBFBDC77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330B918-279C-421C-B272-006C6C82B46B}" type="pres">
      <dgm:prSet presAssocID="{F223FD7F-1975-453A-B3F7-5157F39B0F92}" presName="sibTrans" presStyleCnt="0"/>
      <dgm:spPr/>
    </dgm:pt>
    <dgm:pt modelId="{56EB6A69-3B04-4FBF-82B5-AB53FDD3AAE3}" type="pres">
      <dgm:prSet presAssocID="{1B310176-B803-4022-BF26-B4D63B1C468C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7849769-890E-4885-BE17-D42D51D371FF}" type="pres">
      <dgm:prSet presAssocID="{405BFFF0-7120-48C9-8C40-A259B38BED72}" presName="sibTrans" presStyleCnt="0"/>
      <dgm:spPr/>
    </dgm:pt>
    <dgm:pt modelId="{04953C3D-5BAC-47A2-9BC4-25FA5920034E}" type="pres">
      <dgm:prSet presAssocID="{3AA16634-5585-47C2-A6FC-3A35D35E28E5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887CDAF-2F54-4857-A3D7-5850B4428AB5}" type="presOf" srcId="{1C59303F-5AAC-4CC5-8256-D98119B807AD}" destId="{3E7621D8-664E-46DA-9B49-BC5AC5F4861B}" srcOrd="0" destOrd="0" presId="urn:microsoft.com/office/officeart/2005/8/layout/hProcess9"/>
    <dgm:cxn modelId="{88417B93-F8EC-49A4-ACDE-E2C91BF4A49C}" srcId="{1C59303F-5AAC-4CC5-8256-D98119B807AD}" destId="{3AA16634-5585-47C2-A6FC-3A35D35E28E5}" srcOrd="2" destOrd="0" parTransId="{9114043B-FA41-4950-BC25-E90A380CF714}" sibTransId="{E334862A-F4B8-4A97-9E9C-F2819B38816C}"/>
    <dgm:cxn modelId="{7E797AF3-9E2D-420F-92ED-A4C7F9D64C1A}" type="presOf" srcId="{C483FD01-D9EA-4C02-8D3E-D3BFBBFBDC77}" destId="{2DCB0E67-8F4D-424B-A532-357B9A28974C}" srcOrd="0" destOrd="0" presId="urn:microsoft.com/office/officeart/2005/8/layout/hProcess9"/>
    <dgm:cxn modelId="{7867BC8D-C172-4452-A687-14DA8A1519F3}" type="presOf" srcId="{1B310176-B803-4022-BF26-B4D63B1C468C}" destId="{56EB6A69-3B04-4FBF-82B5-AB53FDD3AAE3}" srcOrd="0" destOrd="0" presId="urn:microsoft.com/office/officeart/2005/8/layout/hProcess9"/>
    <dgm:cxn modelId="{24C00443-109F-43B6-85C5-E79A060952E7}" srcId="{1C59303F-5AAC-4CC5-8256-D98119B807AD}" destId="{1B310176-B803-4022-BF26-B4D63B1C468C}" srcOrd="1" destOrd="0" parTransId="{D4B41C61-3B5D-43FC-894D-8C5119080130}" sibTransId="{405BFFF0-7120-48C9-8C40-A259B38BED72}"/>
    <dgm:cxn modelId="{7C2579E6-1DAA-49C8-9111-5F0F98D6E211}" srcId="{1C59303F-5AAC-4CC5-8256-D98119B807AD}" destId="{C483FD01-D9EA-4C02-8D3E-D3BFBBFBDC77}" srcOrd="0" destOrd="0" parTransId="{F79899F5-8F21-44AF-93E4-AA839C310EEB}" sibTransId="{F223FD7F-1975-453A-B3F7-5157F39B0F92}"/>
    <dgm:cxn modelId="{EF4F346C-E389-4F95-A065-596195CA894A}" type="presOf" srcId="{3AA16634-5585-47C2-A6FC-3A35D35E28E5}" destId="{04953C3D-5BAC-47A2-9BC4-25FA5920034E}" srcOrd="0" destOrd="0" presId="urn:microsoft.com/office/officeart/2005/8/layout/hProcess9"/>
    <dgm:cxn modelId="{43DD293B-E800-4970-895A-5AC26EABE60A}" type="presParOf" srcId="{3E7621D8-664E-46DA-9B49-BC5AC5F4861B}" destId="{DA31E83D-B243-4581-A1B9-43C22E6394D7}" srcOrd="0" destOrd="0" presId="urn:microsoft.com/office/officeart/2005/8/layout/hProcess9"/>
    <dgm:cxn modelId="{0EB576F7-6184-4804-B1EA-732B4E9AD266}" type="presParOf" srcId="{3E7621D8-664E-46DA-9B49-BC5AC5F4861B}" destId="{349E86EA-6FB5-4794-8355-30EA40D32C38}" srcOrd="1" destOrd="0" presId="urn:microsoft.com/office/officeart/2005/8/layout/hProcess9"/>
    <dgm:cxn modelId="{2FB4E4BB-EFDE-41B4-AC8C-CBCD20307B06}" type="presParOf" srcId="{349E86EA-6FB5-4794-8355-30EA40D32C38}" destId="{2DCB0E67-8F4D-424B-A532-357B9A28974C}" srcOrd="0" destOrd="0" presId="urn:microsoft.com/office/officeart/2005/8/layout/hProcess9"/>
    <dgm:cxn modelId="{15BBC215-186D-4012-87C9-00174D7EE3B6}" type="presParOf" srcId="{349E86EA-6FB5-4794-8355-30EA40D32C38}" destId="{5330B918-279C-421C-B272-006C6C82B46B}" srcOrd="1" destOrd="0" presId="urn:microsoft.com/office/officeart/2005/8/layout/hProcess9"/>
    <dgm:cxn modelId="{E1B5D72F-F718-443B-9E60-7BEFA0D1D573}" type="presParOf" srcId="{349E86EA-6FB5-4794-8355-30EA40D32C38}" destId="{56EB6A69-3B04-4FBF-82B5-AB53FDD3AAE3}" srcOrd="2" destOrd="0" presId="urn:microsoft.com/office/officeart/2005/8/layout/hProcess9"/>
    <dgm:cxn modelId="{3C1D1F12-4A3F-4F62-9E24-C8B8E18702FE}" type="presParOf" srcId="{349E86EA-6FB5-4794-8355-30EA40D32C38}" destId="{07849769-890E-4885-BE17-D42D51D371FF}" srcOrd="3" destOrd="0" presId="urn:microsoft.com/office/officeart/2005/8/layout/hProcess9"/>
    <dgm:cxn modelId="{A72A7EA4-3885-49E9-9A98-A4D8B52A8A99}" type="presParOf" srcId="{349E86EA-6FB5-4794-8355-30EA40D32C38}" destId="{04953C3D-5BAC-47A2-9BC4-25FA5920034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698BF7-2481-4F6F-ABDF-DBB09BCBE46C}" type="doc">
      <dgm:prSet loTypeId="urn:microsoft.com/office/officeart/2005/8/layout/default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3E02BCDD-2FFD-41E6-86B1-3EF808FD7C9D}">
      <dgm:prSet phldrT="[Texto]"/>
      <dgm:spPr/>
      <dgm:t>
        <a:bodyPr/>
        <a:lstStyle/>
        <a:p>
          <a:r>
            <a:rPr lang="es-ES" dirty="0" smtClean="0"/>
            <a:t>Objetivista</a:t>
          </a:r>
          <a:endParaRPr lang="es-ES" dirty="0"/>
        </a:p>
      </dgm:t>
    </dgm:pt>
    <dgm:pt modelId="{0F79BE68-8D14-4566-AF32-5BDED3FAA02B}" type="parTrans" cxnId="{38E5CAC6-04A9-4DF1-BE2A-348E2FF439F9}">
      <dgm:prSet/>
      <dgm:spPr/>
      <dgm:t>
        <a:bodyPr/>
        <a:lstStyle/>
        <a:p>
          <a:endParaRPr lang="es-ES"/>
        </a:p>
      </dgm:t>
    </dgm:pt>
    <dgm:pt modelId="{3A121A12-4CF9-4207-9D33-AD696B612E98}" type="sibTrans" cxnId="{38E5CAC6-04A9-4DF1-BE2A-348E2FF439F9}">
      <dgm:prSet/>
      <dgm:spPr/>
      <dgm:t>
        <a:bodyPr/>
        <a:lstStyle/>
        <a:p>
          <a:endParaRPr lang="es-ES"/>
        </a:p>
      </dgm:t>
    </dgm:pt>
    <dgm:pt modelId="{893E340C-E494-481C-9D05-A3C54A36CA8F}">
      <dgm:prSet phldrT="[Texto]"/>
      <dgm:spPr/>
      <dgm:t>
        <a:bodyPr/>
        <a:lstStyle/>
        <a:p>
          <a:r>
            <a:rPr lang="es-ES" dirty="0" smtClean="0"/>
            <a:t>Cognitivista</a:t>
          </a:r>
          <a:endParaRPr lang="es-ES" dirty="0"/>
        </a:p>
      </dgm:t>
    </dgm:pt>
    <dgm:pt modelId="{4871A507-724E-4F22-8F41-8295815FD457}" type="parTrans" cxnId="{F7D65382-CFFE-41B4-9863-B54FB991A2C9}">
      <dgm:prSet/>
      <dgm:spPr/>
      <dgm:t>
        <a:bodyPr/>
        <a:lstStyle/>
        <a:p>
          <a:endParaRPr lang="es-ES"/>
        </a:p>
      </dgm:t>
    </dgm:pt>
    <dgm:pt modelId="{0B00E5F2-561C-4429-AED8-343CAF1934A4}" type="sibTrans" cxnId="{F7D65382-CFFE-41B4-9863-B54FB991A2C9}">
      <dgm:prSet/>
      <dgm:spPr/>
      <dgm:t>
        <a:bodyPr/>
        <a:lstStyle/>
        <a:p>
          <a:endParaRPr lang="es-ES"/>
        </a:p>
      </dgm:t>
    </dgm:pt>
    <dgm:pt modelId="{8B322887-9A9F-4494-900C-45BC8A3BFCAE}" type="pres">
      <dgm:prSet presAssocID="{76698BF7-2481-4F6F-ABDF-DBB09BCBE46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563C701-2E1F-4A21-9EF2-E96364364EB2}" type="pres">
      <dgm:prSet presAssocID="{3E02BCDD-2FFD-41E6-86B1-3EF808FD7C9D}" presName="node" presStyleLbl="node1" presStyleIdx="0" presStyleCnt="2" custLinFactNeighborX="-33810" custLinFactNeighborY="-383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501FB0-FA9E-45B2-BC83-FD6E613247F4}" type="pres">
      <dgm:prSet presAssocID="{3A121A12-4CF9-4207-9D33-AD696B612E98}" presName="sibTrans" presStyleCnt="0"/>
      <dgm:spPr/>
    </dgm:pt>
    <dgm:pt modelId="{B5E62D72-3C78-4582-94B4-4C2752BE8640}" type="pres">
      <dgm:prSet presAssocID="{893E340C-E494-481C-9D05-A3C54A36CA8F}" presName="node" presStyleLbl="node1" presStyleIdx="1" presStyleCnt="2" custLinFactNeighborX="48476" custLinFactNeighborY="-240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8E5CAC6-04A9-4DF1-BE2A-348E2FF439F9}" srcId="{76698BF7-2481-4F6F-ABDF-DBB09BCBE46C}" destId="{3E02BCDD-2FFD-41E6-86B1-3EF808FD7C9D}" srcOrd="0" destOrd="0" parTransId="{0F79BE68-8D14-4566-AF32-5BDED3FAA02B}" sibTransId="{3A121A12-4CF9-4207-9D33-AD696B612E98}"/>
    <dgm:cxn modelId="{F83408B9-78CC-4253-9FF6-24A7C98EB506}" type="presOf" srcId="{3E02BCDD-2FFD-41E6-86B1-3EF808FD7C9D}" destId="{8563C701-2E1F-4A21-9EF2-E96364364EB2}" srcOrd="0" destOrd="0" presId="urn:microsoft.com/office/officeart/2005/8/layout/default"/>
    <dgm:cxn modelId="{F7D65382-CFFE-41B4-9863-B54FB991A2C9}" srcId="{76698BF7-2481-4F6F-ABDF-DBB09BCBE46C}" destId="{893E340C-E494-481C-9D05-A3C54A36CA8F}" srcOrd="1" destOrd="0" parTransId="{4871A507-724E-4F22-8F41-8295815FD457}" sibTransId="{0B00E5F2-561C-4429-AED8-343CAF1934A4}"/>
    <dgm:cxn modelId="{83E5A7F5-2619-4C7C-B93A-F5D6D1CA4C23}" type="presOf" srcId="{893E340C-E494-481C-9D05-A3C54A36CA8F}" destId="{B5E62D72-3C78-4582-94B4-4C2752BE8640}" srcOrd="0" destOrd="0" presId="urn:microsoft.com/office/officeart/2005/8/layout/default"/>
    <dgm:cxn modelId="{C3E1E004-AA88-4AE2-BBAC-807687B8C3E2}" type="presOf" srcId="{76698BF7-2481-4F6F-ABDF-DBB09BCBE46C}" destId="{8B322887-9A9F-4494-900C-45BC8A3BFCAE}" srcOrd="0" destOrd="0" presId="urn:microsoft.com/office/officeart/2005/8/layout/default"/>
    <dgm:cxn modelId="{5FA3F647-FAB5-44E7-A644-00B0DC78C450}" type="presParOf" srcId="{8B322887-9A9F-4494-900C-45BC8A3BFCAE}" destId="{8563C701-2E1F-4A21-9EF2-E96364364EB2}" srcOrd="0" destOrd="0" presId="urn:microsoft.com/office/officeart/2005/8/layout/default"/>
    <dgm:cxn modelId="{10760149-A9EE-42C9-8522-E2050ADBC695}" type="presParOf" srcId="{8B322887-9A9F-4494-900C-45BC8A3BFCAE}" destId="{9B501FB0-FA9E-45B2-BC83-FD6E613247F4}" srcOrd="1" destOrd="0" presId="urn:microsoft.com/office/officeart/2005/8/layout/default"/>
    <dgm:cxn modelId="{228C4659-BAAD-4311-8CB1-B28750663E3F}" type="presParOf" srcId="{8B322887-9A9F-4494-900C-45BC8A3BFCAE}" destId="{B5E62D72-3C78-4582-94B4-4C2752BE8640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52393D-43E7-45C5-9EF3-D45667D406F7}" type="doc">
      <dgm:prSet loTypeId="urn:microsoft.com/office/officeart/2005/8/layout/default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12A01F4C-B8CC-47DC-871D-EDB54B5F8405}">
      <dgm:prSet phldrT="[Texto]"/>
      <dgm:spPr/>
      <dgm:t>
        <a:bodyPr/>
        <a:lstStyle/>
        <a:p>
          <a:r>
            <a:rPr lang="es-ES" dirty="0" smtClean="0"/>
            <a:t>Variables de tipo conceptual-semántico</a:t>
          </a:r>
          <a:endParaRPr lang="es-ES" dirty="0"/>
        </a:p>
      </dgm:t>
    </dgm:pt>
    <dgm:pt modelId="{5ABC95FC-EB49-42A0-968A-7DA703092C74}" type="parTrans" cxnId="{07A8C9B5-33D0-48E5-82E6-14FF48565DEB}">
      <dgm:prSet/>
      <dgm:spPr/>
      <dgm:t>
        <a:bodyPr/>
        <a:lstStyle/>
        <a:p>
          <a:endParaRPr lang="es-ES"/>
        </a:p>
      </dgm:t>
    </dgm:pt>
    <dgm:pt modelId="{4415AC8E-C984-45C8-8BBA-B0551254AD74}" type="sibTrans" cxnId="{07A8C9B5-33D0-48E5-82E6-14FF48565DEB}">
      <dgm:prSet/>
      <dgm:spPr/>
      <dgm:t>
        <a:bodyPr/>
        <a:lstStyle/>
        <a:p>
          <a:endParaRPr lang="es-ES"/>
        </a:p>
      </dgm:t>
    </dgm:pt>
    <dgm:pt modelId="{7729660B-86B5-4B30-8817-530066F6A35B}">
      <dgm:prSet phldrT="[Texto]"/>
      <dgm:spPr/>
      <dgm:t>
        <a:bodyPr/>
        <a:lstStyle/>
        <a:p>
          <a:r>
            <a:rPr lang="es-ES" dirty="0" smtClean="0"/>
            <a:t>Variables de tipo técnico</a:t>
          </a:r>
          <a:endParaRPr lang="es-ES" dirty="0"/>
        </a:p>
      </dgm:t>
    </dgm:pt>
    <dgm:pt modelId="{BADDDEEA-1E09-41C1-8833-21D7F287759F}" type="parTrans" cxnId="{A55D43D6-C11E-4D36-90B1-74C71A8CF36E}">
      <dgm:prSet/>
      <dgm:spPr/>
      <dgm:t>
        <a:bodyPr/>
        <a:lstStyle/>
        <a:p>
          <a:endParaRPr lang="es-ES"/>
        </a:p>
      </dgm:t>
    </dgm:pt>
    <dgm:pt modelId="{B74300D5-DA6E-4C33-A155-CA28CFF4737E}" type="sibTrans" cxnId="{A55D43D6-C11E-4D36-90B1-74C71A8CF36E}">
      <dgm:prSet/>
      <dgm:spPr/>
      <dgm:t>
        <a:bodyPr/>
        <a:lstStyle/>
        <a:p>
          <a:endParaRPr lang="es-ES"/>
        </a:p>
      </dgm:t>
    </dgm:pt>
    <dgm:pt modelId="{E7AD265B-6E06-44B9-B0BB-3065BD6B6667}">
      <dgm:prSet phldrT="[Texto]"/>
      <dgm:spPr/>
      <dgm:t>
        <a:bodyPr/>
        <a:lstStyle/>
        <a:p>
          <a:r>
            <a:rPr lang="es-ES" dirty="0" smtClean="0"/>
            <a:t>Variables de tipo organizativo</a:t>
          </a:r>
          <a:endParaRPr lang="es-ES" dirty="0"/>
        </a:p>
      </dgm:t>
    </dgm:pt>
    <dgm:pt modelId="{52F038B2-3695-474A-B36C-1B4866DC0D07}" type="parTrans" cxnId="{3884AA4A-C83D-43FA-AA76-E30DCB864E2E}">
      <dgm:prSet/>
      <dgm:spPr/>
      <dgm:t>
        <a:bodyPr/>
        <a:lstStyle/>
        <a:p>
          <a:endParaRPr lang="es-ES"/>
        </a:p>
      </dgm:t>
    </dgm:pt>
    <dgm:pt modelId="{A0F0B973-E30C-4E64-87EB-9BAB8A861807}" type="sibTrans" cxnId="{3884AA4A-C83D-43FA-AA76-E30DCB864E2E}">
      <dgm:prSet/>
      <dgm:spPr/>
      <dgm:t>
        <a:bodyPr/>
        <a:lstStyle/>
        <a:p>
          <a:endParaRPr lang="es-ES"/>
        </a:p>
      </dgm:t>
    </dgm:pt>
    <dgm:pt modelId="{492DB0BD-A7D9-46A9-B4E9-744EAD7ED4F9}" type="pres">
      <dgm:prSet presAssocID="{CD52393D-43E7-45C5-9EF3-D45667D406F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B98909B-F070-48B5-9481-C6AB867E2BA4}" type="pres">
      <dgm:prSet presAssocID="{12A01F4C-B8CC-47DC-871D-EDB54B5F840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AD09036-C2D9-4023-95B9-38C1F5AF4C96}" type="pres">
      <dgm:prSet presAssocID="{4415AC8E-C984-45C8-8BBA-B0551254AD74}" presName="sibTrans" presStyleCnt="0"/>
      <dgm:spPr/>
    </dgm:pt>
    <dgm:pt modelId="{0ABE9DD5-50D5-484A-8DE2-8BDE1A633E80}" type="pres">
      <dgm:prSet presAssocID="{7729660B-86B5-4B30-8817-530066F6A35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590F049-F836-44BF-927A-727C8B13C248}" type="pres">
      <dgm:prSet presAssocID="{B74300D5-DA6E-4C33-A155-CA28CFF4737E}" presName="sibTrans" presStyleCnt="0"/>
      <dgm:spPr/>
    </dgm:pt>
    <dgm:pt modelId="{233C02F1-2CB8-4C7B-B43D-C4CB6B87CCFE}" type="pres">
      <dgm:prSet presAssocID="{E7AD265B-6E06-44B9-B0BB-3065BD6B666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7A8C9B5-33D0-48E5-82E6-14FF48565DEB}" srcId="{CD52393D-43E7-45C5-9EF3-D45667D406F7}" destId="{12A01F4C-B8CC-47DC-871D-EDB54B5F8405}" srcOrd="0" destOrd="0" parTransId="{5ABC95FC-EB49-42A0-968A-7DA703092C74}" sibTransId="{4415AC8E-C984-45C8-8BBA-B0551254AD74}"/>
    <dgm:cxn modelId="{A55D43D6-C11E-4D36-90B1-74C71A8CF36E}" srcId="{CD52393D-43E7-45C5-9EF3-D45667D406F7}" destId="{7729660B-86B5-4B30-8817-530066F6A35B}" srcOrd="1" destOrd="0" parTransId="{BADDDEEA-1E09-41C1-8833-21D7F287759F}" sibTransId="{B74300D5-DA6E-4C33-A155-CA28CFF4737E}"/>
    <dgm:cxn modelId="{BBEA1F76-3609-455C-85C6-A810B0673A77}" type="presOf" srcId="{E7AD265B-6E06-44B9-B0BB-3065BD6B6667}" destId="{233C02F1-2CB8-4C7B-B43D-C4CB6B87CCFE}" srcOrd="0" destOrd="0" presId="urn:microsoft.com/office/officeart/2005/8/layout/default"/>
    <dgm:cxn modelId="{7952C695-6DF9-4E10-BF6F-173FCB73DFD0}" type="presOf" srcId="{7729660B-86B5-4B30-8817-530066F6A35B}" destId="{0ABE9DD5-50D5-484A-8DE2-8BDE1A633E80}" srcOrd="0" destOrd="0" presId="urn:microsoft.com/office/officeart/2005/8/layout/default"/>
    <dgm:cxn modelId="{32D7E080-EFC3-4996-93B3-8EBACEF8F233}" type="presOf" srcId="{12A01F4C-B8CC-47DC-871D-EDB54B5F8405}" destId="{0B98909B-F070-48B5-9481-C6AB867E2BA4}" srcOrd="0" destOrd="0" presId="urn:microsoft.com/office/officeart/2005/8/layout/default"/>
    <dgm:cxn modelId="{BA272C7A-F805-4C77-BCBC-6DA609AC2087}" type="presOf" srcId="{CD52393D-43E7-45C5-9EF3-D45667D406F7}" destId="{492DB0BD-A7D9-46A9-B4E9-744EAD7ED4F9}" srcOrd="0" destOrd="0" presId="urn:microsoft.com/office/officeart/2005/8/layout/default"/>
    <dgm:cxn modelId="{3884AA4A-C83D-43FA-AA76-E30DCB864E2E}" srcId="{CD52393D-43E7-45C5-9EF3-D45667D406F7}" destId="{E7AD265B-6E06-44B9-B0BB-3065BD6B6667}" srcOrd="2" destOrd="0" parTransId="{52F038B2-3695-474A-B36C-1B4866DC0D07}" sibTransId="{A0F0B973-E30C-4E64-87EB-9BAB8A861807}"/>
    <dgm:cxn modelId="{5D5F5C94-96A3-4E0D-9ABF-068ACF505FF3}" type="presParOf" srcId="{492DB0BD-A7D9-46A9-B4E9-744EAD7ED4F9}" destId="{0B98909B-F070-48B5-9481-C6AB867E2BA4}" srcOrd="0" destOrd="0" presId="urn:microsoft.com/office/officeart/2005/8/layout/default"/>
    <dgm:cxn modelId="{B7B10FCC-889A-4DC7-9E85-5802D5926A6A}" type="presParOf" srcId="{492DB0BD-A7D9-46A9-B4E9-744EAD7ED4F9}" destId="{FAD09036-C2D9-4023-95B9-38C1F5AF4C96}" srcOrd="1" destOrd="0" presId="urn:microsoft.com/office/officeart/2005/8/layout/default"/>
    <dgm:cxn modelId="{943776BE-F25F-489A-B704-C714F1C7FD70}" type="presParOf" srcId="{492DB0BD-A7D9-46A9-B4E9-744EAD7ED4F9}" destId="{0ABE9DD5-50D5-484A-8DE2-8BDE1A633E80}" srcOrd="2" destOrd="0" presId="urn:microsoft.com/office/officeart/2005/8/layout/default"/>
    <dgm:cxn modelId="{D4949C52-63EA-4EF6-976F-F2BA5AC66ADE}" type="presParOf" srcId="{492DB0BD-A7D9-46A9-B4E9-744EAD7ED4F9}" destId="{7590F049-F836-44BF-927A-727C8B13C248}" srcOrd="3" destOrd="0" presId="urn:microsoft.com/office/officeart/2005/8/layout/default"/>
    <dgm:cxn modelId="{A1DCCD79-9633-4D91-8C35-A070CA909EEE}" type="presParOf" srcId="{492DB0BD-A7D9-46A9-B4E9-744EAD7ED4F9}" destId="{233C02F1-2CB8-4C7B-B43D-C4CB6B87CCFE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13A2707-D7FD-4E43-BD11-ECFD70EFC62B}" type="doc">
      <dgm:prSet loTypeId="urn:microsoft.com/office/officeart/2005/8/layout/vList2" loCatId="list" qsTypeId="urn:microsoft.com/office/officeart/2005/8/quickstyle/3d2" qsCatId="3D" csTypeId="urn:microsoft.com/office/officeart/2005/8/colors/accent6_4" csCatId="accent6" phldr="1"/>
      <dgm:spPr/>
      <dgm:t>
        <a:bodyPr/>
        <a:lstStyle/>
        <a:p>
          <a:endParaRPr lang="es-ES"/>
        </a:p>
      </dgm:t>
    </dgm:pt>
    <dgm:pt modelId="{6C58974F-B122-4449-8A65-6863BB982EC0}">
      <dgm:prSet phldrT="[Texto]"/>
      <dgm:spPr/>
      <dgm:t>
        <a:bodyPr/>
        <a:lstStyle/>
        <a:p>
          <a:r>
            <a:rPr lang="es-ES" dirty="0" smtClean="0"/>
            <a:t>Técnicas para la individualización</a:t>
          </a:r>
          <a:endParaRPr lang="es-ES" dirty="0"/>
        </a:p>
      </dgm:t>
    </dgm:pt>
    <dgm:pt modelId="{7D726F68-36A2-40D6-86C1-262AEBDAB9C9}" type="parTrans" cxnId="{81F2086B-3A70-48B6-8C76-6FD17FE65630}">
      <dgm:prSet/>
      <dgm:spPr/>
      <dgm:t>
        <a:bodyPr/>
        <a:lstStyle/>
        <a:p>
          <a:endParaRPr lang="es-ES"/>
        </a:p>
      </dgm:t>
    </dgm:pt>
    <dgm:pt modelId="{9E417E07-28E3-4481-85AC-A995B6B11F7E}" type="sibTrans" cxnId="{81F2086B-3A70-48B6-8C76-6FD17FE65630}">
      <dgm:prSet/>
      <dgm:spPr/>
      <dgm:t>
        <a:bodyPr/>
        <a:lstStyle/>
        <a:p>
          <a:endParaRPr lang="es-ES"/>
        </a:p>
      </dgm:t>
    </dgm:pt>
    <dgm:pt modelId="{9E4F9DDD-25A8-48D2-828B-1C8D5CB2DE2E}">
      <dgm:prSet phldrT="[Texto]"/>
      <dgm:spPr/>
      <dgm:t>
        <a:bodyPr/>
        <a:lstStyle/>
        <a:p>
          <a:r>
            <a:rPr lang="es-ES" dirty="0" smtClean="0"/>
            <a:t>Técnicas expositivas y de participación en grupo</a:t>
          </a:r>
          <a:endParaRPr lang="es-ES" dirty="0"/>
        </a:p>
      </dgm:t>
    </dgm:pt>
    <dgm:pt modelId="{C8A7F75A-E1B0-420A-B904-06AAC6D19B6C}" type="parTrans" cxnId="{C66C0633-B1CC-4B04-9C2E-0A09BD2F3CC4}">
      <dgm:prSet/>
      <dgm:spPr/>
      <dgm:t>
        <a:bodyPr/>
        <a:lstStyle/>
        <a:p>
          <a:endParaRPr lang="es-ES"/>
        </a:p>
      </dgm:t>
    </dgm:pt>
    <dgm:pt modelId="{66367890-F71E-44F1-A109-C582CA0F7DC1}" type="sibTrans" cxnId="{C66C0633-B1CC-4B04-9C2E-0A09BD2F3CC4}">
      <dgm:prSet/>
      <dgm:spPr/>
      <dgm:t>
        <a:bodyPr/>
        <a:lstStyle/>
        <a:p>
          <a:endParaRPr lang="es-ES"/>
        </a:p>
      </dgm:t>
    </dgm:pt>
    <dgm:pt modelId="{180BB98C-E47A-465B-854D-E7847D69F59B}">
      <dgm:prSet phldrT="[Texto]"/>
      <dgm:spPr/>
      <dgm:t>
        <a:bodyPr/>
        <a:lstStyle/>
        <a:p>
          <a:r>
            <a:rPr lang="es-ES" dirty="0" smtClean="0"/>
            <a:t>Técnicas de trabajo colaborativo</a:t>
          </a:r>
          <a:endParaRPr lang="es-ES" dirty="0"/>
        </a:p>
      </dgm:t>
    </dgm:pt>
    <dgm:pt modelId="{9675F299-85A0-4109-8B5B-DC6AB4B7CE03}" type="parTrans" cxnId="{2EDC0883-28B5-46CD-817E-C7894604F31D}">
      <dgm:prSet/>
      <dgm:spPr/>
      <dgm:t>
        <a:bodyPr/>
        <a:lstStyle/>
        <a:p>
          <a:endParaRPr lang="es-ES"/>
        </a:p>
      </dgm:t>
    </dgm:pt>
    <dgm:pt modelId="{14FE8731-C4D0-48FA-85B2-2E2B5C560DF9}" type="sibTrans" cxnId="{2EDC0883-28B5-46CD-817E-C7894604F31D}">
      <dgm:prSet/>
      <dgm:spPr/>
      <dgm:t>
        <a:bodyPr/>
        <a:lstStyle/>
        <a:p>
          <a:endParaRPr lang="es-ES"/>
        </a:p>
      </dgm:t>
    </dgm:pt>
    <dgm:pt modelId="{46FF6DD8-CEF8-4AF4-86FA-1CBC32D0B615}" type="pres">
      <dgm:prSet presAssocID="{B13A2707-D7FD-4E43-BD11-ECFD70EFC62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CA21295-98BC-4274-8EA8-DABC74737B07}" type="pres">
      <dgm:prSet presAssocID="{6C58974F-B122-4449-8A65-6863BB982EC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F4580C3-4FD1-4FA6-B5BB-D743CBE74B96}" type="pres">
      <dgm:prSet presAssocID="{9E417E07-28E3-4481-85AC-A995B6B11F7E}" presName="spacer" presStyleCnt="0"/>
      <dgm:spPr/>
    </dgm:pt>
    <dgm:pt modelId="{C9451211-C9BC-493F-BCA1-9060E14E77E9}" type="pres">
      <dgm:prSet presAssocID="{9E4F9DDD-25A8-48D2-828B-1C8D5CB2DE2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9BE844-39BA-4B9F-BA5F-4CDB4A4E03CF}" type="pres">
      <dgm:prSet presAssocID="{66367890-F71E-44F1-A109-C582CA0F7DC1}" presName="spacer" presStyleCnt="0"/>
      <dgm:spPr/>
    </dgm:pt>
    <dgm:pt modelId="{8F0B817F-E488-4178-BB86-18CF2B401C29}" type="pres">
      <dgm:prSet presAssocID="{180BB98C-E47A-465B-854D-E7847D69F59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26015F4-2410-4B4A-A035-8089FE3A14E1}" type="presOf" srcId="{180BB98C-E47A-465B-854D-E7847D69F59B}" destId="{8F0B817F-E488-4178-BB86-18CF2B401C29}" srcOrd="0" destOrd="0" presId="urn:microsoft.com/office/officeart/2005/8/layout/vList2"/>
    <dgm:cxn modelId="{B8FF058B-494D-4279-8C0C-171B78FCFF76}" type="presOf" srcId="{9E4F9DDD-25A8-48D2-828B-1C8D5CB2DE2E}" destId="{C9451211-C9BC-493F-BCA1-9060E14E77E9}" srcOrd="0" destOrd="0" presId="urn:microsoft.com/office/officeart/2005/8/layout/vList2"/>
    <dgm:cxn modelId="{1C70230A-92FE-41D6-B201-9306F815D924}" type="presOf" srcId="{6C58974F-B122-4449-8A65-6863BB982EC0}" destId="{ECA21295-98BC-4274-8EA8-DABC74737B07}" srcOrd="0" destOrd="0" presId="urn:microsoft.com/office/officeart/2005/8/layout/vList2"/>
    <dgm:cxn modelId="{C66C0633-B1CC-4B04-9C2E-0A09BD2F3CC4}" srcId="{B13A2707-D7FD-4E43-BD11-ECFD70EFC62B}" destId="{9E4F9DDD-25A8-48D2-828B-1C8D5CB2DE2E}" srcOrd="1" destOrd="0" parTransId="{C8A7F75A-E1B0-420A-B904-06AAC6D19B6C}" sibTransId="{66367890-F71E-44F1-A109-C582CA0F7DC1}"/>
    <dgm:cxn modelId="{348B9A4B-B030-4960-85FA-B27CCEAE2408}" type="presOf" srcId="{B13A2707-D7FD-4E43-BD11-ECFD70EFC62B}" destId="{46FF6DD8-CEF8-4AF4-86FA-1CBC32D0B615}" srcOrd="0" destOrd="0" presId="urn:microsoft.com/office/officeart/2005/8/layout/vList2"/>
    <dgm:cxn modelId="{81F2086B-3A70-48B6-8C76-6FD17FE65630}" srcId="{B13A2707-D7FD-4E43-BD11-ECFD70EFC62B}" destId="{6C58974F-B122-4449-8A65-6863BB982EC0}" srcOrd="0" destOrd="0" parTransId="{7D726F68-36A2-40D6-86C1-262AEBDAB9C9}" sibTransId="{9E417E07-28E3-4481-85AC-A995B6B11F7E}"/>
    <dgm:cxn modelId="{2EDC0883-28B5-46CD-817E-C7894604F31D}" srcId="{B13A2707-D7FD-4E43-BD11-ECFD70EFC62B}" destId="{180BB98C-E47A-465B-854D-E7847D69F59B}" srcOrd="2" destOrd="0" parTransId="{9675F299-85A0-4109-8B5B-DC6AB4B7CE03}" sibTransId="{14FE8731-C4D0-48FA-85B2-2E2B5C560DF9}"/>
    <dgm:cxn modelId="{3050BEB4-E8CF-4F99-BB50-CB0062FEA2EA}" type="presParOf" srcId="{46FF6DD8-CEF8-4AF4-86FA-1CBC32D0B615}" destId="{ECA21295-98BC-4274-8EA8-DABC74737B07}" srcOrd="0" destOrd="0" presId="urn:microsoft.com/office/officeart/2005/8/layout/vList2"/>
    <dgm:cxn modelId="{ECF9DA71-5A19-4E47-8A1D-B297DD27DBCC}" type="presParOf" srcId="{46FF6DD8-CEF8-4AF4-86FA-1CBC32D0B615}" destId="{BF4580C3-4FD1-4FA6-B5BB-D743CBE74B96}" srcOrd="1" destOrd="0" presId="urn:microsoft.com/office/officeart/2005/8/layout/vList2"/>
    <dgm:cxn modelId="{B6B5B427-9DC5-471C-BBAA-99442F321313}" type="presParOf" srcId="{46FF6DD8-CEF8-4AF4-86FA-1CBC32D0B615}" destId="{C9451211-C9BC-493F-BCA1-9060E14E77E9}" srcOrd="2" destOrd="0" presId="urn:microsoft.com/office/officeart/2005/8/layout/vList2"/>
    <dgm:cxn modelId="{3F629941-076C-4982-919D-F229C240CE4D}" type="presParOf" srcId="{46FF6DD8-CEF8-4AF4-86FA-1CBC32D0B615}" destId="{379BE844-39BA-4B9F-BA5F-4CDB4A4E03CF}" srcOrd="3" destOrd="0" presId="urn:microsoft.com/office/officeart/2005/8/layout/vList2"/>
    <dgm:cxn modelId="{4288DC12-E409-46D1-8285-32136410A37F}" type="presParOf" srcId="{46FF6DD8-CEF8-4AF4-86FA-1CBC32D0B615}" destId="{8F0B817F-E488-4178-BB86-18CF2B401C2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D113631-AFA6-4EE4-BD3F-0219CA0A46FE}" type="doc">
      <dgm:prSet loTypeId="urn:microsoft.com/office/officeart/2005/8/layout/default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F1A3376C-8141-4293-A7AE-93492665E087}">
      <dgm:prSet phldrT="[Texto]"/>
      <dgm:spPr/>
      <dgm:t>
        <a:bodyPr/>
        <a:lstStyle/>
        <a:p>
          <a:r>
            <a:rPr lang="es-ES" dirty="0" smtClean="0"/>
            <a:t>Pedagógico</a:t>
          </a:r>
          <a:endParaRPr lang="es-ES" dirty="0"/>
        </a:p>
      </dgm:t>
    </dgm:pt>
    <dgm:pt modelId="{04E2ADA1-91C7-470B-93B5-35605973133A}" type="parTrans" cxnId="{97117E5E-6B55-4497-B5AA-B212776A513A}">
      <dgm:prSet/>
      <dgm:spPr/>
      <dgm:t>
        <a:bodyPr/>
        <a:lstStyle/>
        <a:p>
          <a:endParaRPr lang="es-ES"/>
        </a:p>
      </dgm:t>
    </dgm:pt>
    <dgm:pt modelId="{2EED0F46-DA76-49CC-B9F1-66E5DBBC33B2}" type="sibTrans" cxnId="{97117E5E-6B55-4497-B5AA-B212776A513A}">
      <dgm:prSet/>
      <dgm:spPr/>
      <dgm:t>
        <a:bodyPr/>
        <a:lstStyle/>
        <a:p>
          <a:endParaRPr lang="es-ES"/>
        </a:p>
      </dgm:t>
    </dgm:pt>
    <dgm:pt modelId="{6BD9CA98-6917-48F1-8864-CF14DE9DA58E}">
      <dgm:prSet phldrT="[Texto]"/>
      <dgm:spPr/>
      <dgm:t>
        <a:bodyPr/>
        <a:lstStyle/>
        <a:p>
          <a:r>
            <a:rPr lang="es-ES" dirty="0" smtClean="0"/>
            <a:t>Social</a:t>
          </a:r>
          <a:endParaRPr lang="es-ES" dirty="0"/>
        </a:p>
      </dgm:t>
    </dgm:pt>
    <dgm:pt modelId="{6494DA40-2576-42A0-94F4-C34BCDCB978D}" type="parTrans" cxnId="{C25CE5B5-8F8C-411E-99ED-87B3C9DBF438}">
      <dgm:prSet/>
      <dgm:spPr/>
      <dgm:t>
        <a:bodyPr/>
        <a:lstStyle/>
        <a:p>
          <a:endParaRPr lang="es-ES"/>
        </a:p>
      </dgm:t>
    </dgm:pt>
    <dgm:pt modelId="{2AF0CDD4-5C70-47EC-AEED-ED0968C21EC4}" type="sibTrans" cxnId="{C25CE5B5-8F8C-411E-99ED-87B3C9DBF438}">
      <dgm:prSet/>
      <dgm:spPr/>
      <dgm:t>
        <a:bodyPr/>
        <a:lstStyle/>
        <a:p>
          <a:endParaRPr lang="es-ES"/>
        </a:p>
      </dgm:t>
    </dgm:pt>
    <dgm:pt modelId="{4614C9DC-1766-4351-964E-E6BBCE7C41A8}">
      <dgm:prSet phldrT="[Texto]"/>
      <dgm:spPr/>
      <dgm:t>
        <a:bodyPr/>
        <a:lstStyle/>
        <a:p>
          <a:r>
            <a:rPr lang="es-ES" dirty="0" smtClean="0"/>
            <a:t>Técnico</a:t>
          </a:r>
          <a:endParaRPr lang="es-ES" dirty="0"/>
        </a:p>
      </dgm:t>
    </dgm:pt>
    <dgm:pt modelId="{D75EF385-B503-4157-AB0F-8CB18195B2D3}" type="parTrans" cxnId="{DAAA572E-CB5D-48BB-A7C4-2D05891D89C2}">
      <dgm:prSet/>
      <dgm:spPr/>
      <dgm:t>
        <a:bodyPr/>
        <a:lstStyle/>
        <a:p>
          <a:endParaRPr lang="es-ES"/>
        </a:p>
      </dgm:t>
    </dgm:pt>
    <dgm:pt modelId="{D3693406-CAAD-4A5F-9FFC-A26A881371FC}" type="sibTrans" cxnId="{DAAA572E-CB5D-48BB-A7C4-2D05891D89C2}">
      <dgm:prSet/>
      <dgm:spPr/>
      <dgm:t>
        <a:bodyPr/>
        <a:lstStyle/>
        <a:p>
          <a:endParaRPr lang="es-ES"/>
        </a:p>
      </dgm:t>
    </dgm:pt>
    <dgm:pt modelId="{D1802A6D-610B-4453-91F2-E4B9914A6F3B}">
      <dgm:prSet phldrT="[Texto]"/>
      <dgm:spPr/>
      <dgm:t>
        <a:bodyPr/>
        <a:lstStyle/>
        <a:p>
          <a:r>
            <a:rPr lang="es-ES" dirty="0" smtClean="0"/>
            <a:t>De Dirección</a:t>
          </a:r>
          <a:endParaRPr lang="es-ES" dirty="0"/>
        </a:p>
      </dgm:t>
    </dgm:pt>
    <dgm:pt modelId="{D20EE41D-387E-43A8-B5A6-53F5EB3352E6}" type="parTrans" cxnId="{7F76556C-D7B5-43F6-A160-9E3C2B70E9FA}">
      <dgm:prSet/>
      <dgm:spPr/>
      <dgm:t>
        <a:bodyPr/>
        <a:lstStyle/>
        <a:p>
          <a:endParaRPr lang="es-ES"/>
        </a:p>
      </dgm:t>
    </dgm:pt>
    <dgm:pt modelId="{98997401-62A1-4B1E-A260-A22EC795C1AA}" type="sibTrans" cxnId="{7F76556C-D7B5-43F6-A160-9E3C2B70E9FA}">
      <dgm:prSet/>
      <dgm:spPr/>
      <dgm:t>
        <a:bodyPr/>
        <a:lstStyle/>
        <a:p>
          <a:endParaRPr lang="es-ES"/>
        </a:p>
      </dgm:t>
    </dgm:pt>
    <dgm:pt modelId="{6432F258-5288-4594-9580-335D15016A5D}" type="pres">
      <dgm:prSet presAssocID="{2D113631-AFA6-4EE4-BD3F-0219CA0A46F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4F23C1B-26BC-428A-AA28-0045A9656540}" type="pres">
      <dgm:prSet presAssocID="{F1A3376C-8141-4293-A7AE-93492665E08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079AB45-8AD7-4BC6-91EF-47952A2F63B9}" type="pres">
      <dgm:prSet presAssocID="{2EED0F46-DA76-49CC-B9F1-66E5DBBC33B2}" presName="sibTrans" presStyleCnt="0"/>
      <dgm:spPr/>
    </dgm:pt>
    <dgm:pt modelId="{25D6412A-3E18-41AC-8346-FCEA3F9389F9}" type="pres">
      <dgm:prSet presAssocID="{6BD9CA98-6917-48F1-8864-CF14DE9DA58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E0B7CBD-D9D4-4187-928D-343E19123199}" type="pres">
      <dgm:prSet presAssocID="{2AF0CDD4-5C70-47EC-AEED-ED0968C21EC4}" presName="sibTrans" presStyleCnt="0"/>
      <dgm:spPr/>
    </dgm:pt>
    <dgm:pt modelId="{8CE59F99-F5BE-438A-819D-D4E4C397157E}" type="pres">
      <dgm:prSet presAssocID="{4614C9DC-1766-4351-964E-E6BBCE7C41A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B33168-9099-49DB-BC90-CB6BAE464033}" type="pres">
      <dgm:prSet presAssocID="{D3693406-CAAD-4A5F-9FFC-A26A881371FC}" presName="sibTrans" presStyleCnt="0"/>
      <dgm:spPr/>
    </dgm:pt>
    <dgm:pt modelId="{4E94195A-253B-4B33-A8C2-CD1820EBB272}" type="pres">
      <dgm:prSet presAssocID="{D1802A6D-610B-4453-91F2-E4B9914A6F3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F76556C-D7B5-43F6-A160-9E3C2B70E9FA}" srcId="{2D113631-AFA6-4EE4-BD3F-0219CA0A46FE}" destId="{D1802A6D-610B-4453-91F2-E4B9914A6F3B}" srcOrd="3" destOrd="0" parTransId="{D20EE41D-387E-43A8-B5A6-53F5EB3352E6}" sibTransId="{98997401-62A1-4B1E-A260-A22EC795C1AA}"/>
    <dgm:cxn modelId="{E5BAD487-DE06-4858-958D-7A28A5F81ED5}" type="presOf" srcId="{2D113631-AFA6-4EE4-BD3F-0219CA0A46FE}" destId="{6432F258-5288-4594-9580-335D15016A5D}" srcOrd="0" destOrd="0" presId="urn:microsoft.com/office/officeart/2005/8/layout/default"/>
    <dgm:cxn modelId="{6B0C4E56-6AFF-4DE5-AEE9-AECC8994459A}" type="presOf" srcId="{6BD9CA98-6917-48F1-8864-CF14DE9DA58E}" destId="{25D6412A-3E18-41AC-8346-FCEA3F9389F9}" srcOrd="0" destOrd="0" presId="urn:microsoft.com/office/officeart/2005/8/layout/default"/>
    <dgm:cxn modelId="{97117E5E-6B55-4497-B5AA-B212776A513A}" srcId="{2D113631-AFA6-4EE4-BD3F-0219CA0A46FE}" destId="{F1A3376C-8141-4293-A7AE-93492665E087}" srcOrd="0" destOrd="0" parTransId="{04E2ADA1-91C7-470B-93B5-35605973133A}" sibTransId="{2EED0F46-DA76-49CC-B9F1-66E5DBBC33B2}"/>
    <dgm:cxn modelId="{C25CE5B5-8F8C-411E-99ED-87B3C9DBF438}" srcId="{2D113631-AFA6-4EE4-BD3F-0219CA0A46FE}" destId="{6BD9CA98-6917-48F1-8864-CF14DE9DA58E}" srcOrd="1" destOrd="0" parTransId="{6494DA40-2576-42A0-94F4-C34BCDCB978D}" sibTransId="{2AF0CDD4-5C70-47EC-AEED-ED0968C21EC4}"/>
    <dgm:cxn modelId="{D68DA1BB-5ADA-4163-A5C2-DEFA9DFA3789}" type="presOf" srcId="{4614C9DC-1766-4351-964E-E6BBCE7C41A8}" destId="{8CE59F99-F5BE-438A-819D-D4E4C397157E}" srcOrd="0" destOrd="0" presId="urn:microsoft.com/office/officeart/2005/8/layout/default"/>
    <dgm:cxn modelId="{CFEA04D9-E3B3-48B8-A763-C9B3231D5295}" type="presOf" srcId="{F1A3376C-8141-4293-A7AE-93492665E087}" destId="{94F23C1B-26BC-428A-AA28-0045A9656540}" srcOrd="0" destOrd="0" presId="urn:microsoft.com/office/officeart/2005/8/layout/default"/>
    <dgm:cxn modelId="{4F2894FD-30C6-4BBE-A535-CF112DA1EC38}" type="presOf" srcId="{D1802A6D-610B-4453-91F2-E4B9914A6F3B}" destId="{4E94195A-253B-4B33-A8C2-CD1820EBB272}" srcOrd="0" destOrd="0" presId="urn:microsoft.com/office/officeart/2005/8/layout/default"/>
    <dgm:cxn modelId="{DAAA572E-CB5D-48BB-A7C4-2D05891D89C2}" srcId="{2D113631-AFA6-4EE4-BD3F-0219CA0A46FE}" destId="{4614C9DC-1766-4351-964E-E6BBCE7C41A8}" srcOrd="2" destOrd="0" parTransId="{D75EF385-B503-4157-AB0F-8CB18195B2D3}" sibTransId="{D3693406-CAAD-4A5F-9FFC-A26A881371FC}"/>
    <dgm:cxn modelId="{9B0CE2DE-CCC7-4424-88AA-58EEDE843AE6}" type="presParOf" srcId="{6432F258-5288-4594-9580-335D15016A5D}" destId="{94F23C1B-26BC-428A-AA28-0045A9656540}" srcOrd="0" destOrd="0" presId="urn:microsoft.com/office/officeart/2005/8/layout/default"/>
    <dgm:cxn modelId="{DB20B5C3-5035-4016-A2B4-965F0DAF4031}" type="presParOf" srcId="{6432F258-5288-4594-9580-335D15016A5D}" destId="{C079AB45-8AD7-4BC6-91EF-47952A2F63B9}" srcOrd="1" destOrd="0" presId="urn:microsoft.com/office/officeart/2005/8/layout/default"/>
    <dgm:cxn modelId="{6D089130-BB56-4E5E-8AFE-8D08049C12A2}" type="presParOf" srcId="{6432F258-5288-4594-9580-335D15016A5D}" destId="{25D6412A-3E18-41AC-8346-FCEA3F9389F9}" srcOrd="2" destOrd="0" presId="urn:microsoft.com/office/officeart/2005/8/layout/default"/>
    <dgm:cxn modelId="{D10B4E0F-B1D4-43C9-A403-DC5620AA062E}" type="presParOf" srcId="{6432F258-5288-4594-9580-335D15016A5D}" destId="{7E0B7CBD-D9D4-4187-928D-343E19123199}" srcOrd="3" destOrd="0" presId="urn:microsoft.com/office/officeart/2005/8/layout/default"/>
    <dgm:cxn modelId="{DEBB6941-DED1-438A-8690-404B8E19E9C6}" type="presParOf" srcId="{6432F258-5288-4594-9580-335D15016A5D}" destId="{8CE59F99-F5BE-438A-819D-D4E4C397157E}" srcOrd="4" destOrd="0" presId="urn:microsoft.com/office/officeart/2005/8/layout/default"/>
    <dgm:cxn modelId="{6B3A6783-751D-4AD5-9E91-DFF90AADDE53}" type="presParOf" srcId="{6432F258-5288-4594-9580-335D15016A5D}" destId="{ABB33168-9099-49DB-BC90-CB6BAE464033}" srcOrd="5" destOrd="0" presId="urn:microsoft.com/office/officeart/2005/8/layout/default"/>
    <dgm:cxn modelId="{77279021-C8B1-4944-934B-FA51C3DC04C6}" type="presParOf" srcId="{6432F258-5288-4594-9580-335D15016A5D}" destId="{4E94195A-253B-4B33-A8C2-CD1820EBB272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A31E83D-B243-4581-A1B9-43C22E6394D7}">
      <dsp:nvSpPr>
        <dsp:cNvPr id="0" name=""/>
        <dsp:cNvSpPr/>
      </dsp:nvSpPr>
      <dsp:spPr>
        <a:xfrm>
          <a:off x="642941" y="0"/>
          <a:ext cx="7286676" cy="6143668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DCB0E67-8F4D-424B-A532-357B9A28974C}">
      <dsp:nvSpPr>
        <dsp:cNvPr id="0" name=""/>
        <dsp:cNvSpPr/>
      </dsp:nvSpPr>
      <dsp:spPr>
        <a:xfrm>
          <a:off x="3172" y="1843100"/>
          <a:ext cx="2747271" cy="245746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>
              <a:latin typeface="+mj-lt"/>
            </a:rPr>
            <a:t>Análisis de Buenas Prácticas</a:t>
          </a:r>
        </a:p>
      </dsp:txBody>
      <dsp:txXfrm>
        <a:off x="3172" y="1843100"/>
        <a:ext cx="2747271" cy="2457467"/>
      </dsp:txXfrm>
    </dsp:sp>
    <dsp:sp modelId="{56EB6A69-3B04-4FBF-82B5-AB53FDD3AAE3}">
      <dsp:nvSpPr>
        <dsp:cNvPr id="0" name=""/>
        <dsp:cNvSpPr/>
      </dsp:nvSpPr>
      <dsp:spPr>
        <a:xfrm>
          <a:off x="2912644" y="1843100"/>
          <a:ext cx="2747271" cy="245746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smtClean="0">
              <a:latin typeface="+mj-lt"/>
            </a:rPr>
            <a:t>Resultados de Investigaciones</a:t>
          </a:r>
          <a:endParaRPr lang="es-ES" sz="2600" kern="1200" dirty="0" smtClean="0">
            <a:latin typeface="+mj-lt"/>
          </a:endParaRPr>
        </a:p>
      </dsp:txBody>
      <dsp:txXfrm>
        <a:off x="2912644" y="1843100"/>
        <a:ext cx="2747271" cy="2457467"/>
      </dsp:txXfrm>
    </dsp:sp>
    <dsp:sp modelId="{04953C3D-5BAC-47A2-9BC4-25FA5920034E}">
      <dsp:nvSpPr>
        <dsp:cNvPr id="0" name=""/>
        <dsp:cNvSpPr/>
      </dsp:nvSpPr>
      <dsp:spPr>
        <a:xfrm>
          <a:off x="5822116" y="1843100"/>
          <a:ext cx="2747271" cy="245746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>
              <a:latin typeface="+mj-lt"/>
            </a:rPr>
            <a:t>Estudios conceptuales</a:t>
          </a:r>
          <a:endParaRPr lang="es-ES" sz="2600" kern="1200" dirty="0">
            <a:latin typeface="+mj-lt"/>
          </a:endParaRPr>
        </a:p>
      </dsp:txBody>
      <dsp:txXfrm>
        <a:off x="5822116" y="1843100"/>
        <a:ext cx="2747271" cy="245746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CABB-6B3A-4FA4-AC91-B3D586453AB6}" type="datetimeFigureOut">
              <a:rPr lang="es-ES" smtClean="0"/>
              <a:pPr/>
              <a:t>08/07/2010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35B2D-7050-494A-B5F2-F9EE183AEEF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CABB-6B3A-4FA4-AC91-B3D586453AB6}" type="datetimeFigureOut">
              <a:rPr lang="es-ES" smtClean="0"/>
              <a:pPr/>
              <a:t>08/07/2010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35B2D-7050-494A-B5F2-F9EE183AEEF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CABB-6B3A-4FA4-AC91-B3D586453AB6}" type="datetimeFigureOut">
              <a:rPr lang="es-ES" smtClean="0"/>
              <a:pPr/>
              <a:t>08/07/2010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35B2D-7050-494A-B5F2-F9EE183AEEF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CABB-6B3A-4FA4-AC91-B3D586453AB6}" type="datetimeFigureOut">
              <a:rPr lang="es-ES" smtClean="0"/>
              <a:pPr/>
              <a:t>08/07/2010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35B2D-7050-494A-B5F2-F9EE183AEEF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CABB-6B3A-4FA4-AC91-B3D586453AB6}" type="datetimeFigureOut">
              <a:rPr lang="es-ES" smtClean="0"/>
              <a:pPr/>
              <a:t>08/07/2010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35B2D-7050-494A-B5F2-F9EE183AEEF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CABB-6B3A-4FA4-AC91-B3D586453AB6}" type="datetimeFigureOut">
              <a:rPr lang="es-ES" smtClean="0"/>
              <a:pPr/>
              <a:t>08/07/2010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35B2D-7050-494A-B5F2-F9EE183AEEF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CABB-6B3A-4FA4-AC91-B3D586453AB6}" type="datetimeFigureOut">
              <a:rPr lang="es-ES" smtClean="0"/>
              <a:pPr/>
              <a:t>08/07/2010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35B2D-7050-494A-B5F2-F9EE183AEEF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CABB-6B3A-4FA4-AC91-B3D586453AB6}" type="datetimeFigureOut">
              <a:rPr lang="es-ES" smtClean="0"/>
              <a:pPr/>
              <a:t>08/07/2010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35B2D-7050-494A-B5F2-F9EE183AEEF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CABB-6B3A-4FA4-AC91-B3D586453AB6}" type="datetimeFigureOut">
              <a:rPr lang="es-ES" smtClean="0"/>
              <a:pPr/>
              <a:t>08/07/2010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35B2D-7050-494A-B5F2-F9EE183AEEF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CABB-6B3A-4FA4-AC91-B3D586453AB6}" type="datetimeFigureOut">
              <a:rPr lang="es-ES" smtClean="0"/>
              <a:pPr/>
              <a:t>08/07/2010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35B2D-7050-494A-B5F2-F9EE183AEEF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CABB-6B3A-4FA4-AC91-B3D586453AB6}" type="datetimeFigureOut">
              <a:rPr lang="es-ES" smtClean="0"/>
              <a:pPr/>
              <a:t>08/07/2010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35B2D-7050-494A-B5F2-F9EE183AEEF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7CABB-6B3A-4FA4-AC91-B3D586453AB6}" type="datetimeFigureOut">
              <a:rPr lang="es-ES" smtClean="0"/>
              <a:pPr/>
              <a:t>08/07/2010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35B2D-7050-494A-B5F2-F9EE183AEEF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_tradnl" b="1" dirty="0" smtClean="0">
                <a:solidFill>
                  <a:srgbClr val="FF0000"/>
                </a:solidFill>
              </a:rPr>
              <a:t>Bases y principios </a:t>
            </a:r>
            <a:r>
              <a:rPr lang="es-ES_tradnl" b="1" smtClean="0">
                <a:solidFill>
                  <a:srgbClr val="FF0000"/>
                </a:solidFill>
              </a:rPr>
              <a:t>de </a:t>
            </a:r>
            <a:r>
              <a:rPr lang="es-ES_tradnl" b="1" smtClean="0">
                <a:solidFill>
                  <a:srgbClr val="FF0000"/>
                </a:solidFill>
              </a:rPr>
              <a:t>la calidad </a:t>
            </a:r>
            <a:r>
              <a:rPr lang="es-ES_tradnl" b="1" dirty="0" smtClean="0">
                <a:solidFill>
                  <a:srgbClr val="FF0000"/>
                </a:solidFill>
              </a:rPr>
              <a:t>en la </a:t>
            </a:r>
            <a:r>
              <a:rPr lang="es-ES_tradnl" b="1" dirty="0" smtClean="0">
                <a:solidFill>
                  <a:srgbClr val="0070C0"/>
                </a:solidFill>
              </a:rPr>
              <a:t>formación virtual</a:t>
            </a:r>
            <a:r>
              <a:rPr kumimoji="1" lang="es-ES" b="1" dirty="0" smtClean="0">
                <a:solidFill>
                  <a:schemeClr val="tx1"/>
                </a:solidFill>
              </a:rPr>
              <a:t/>
            </a:r>
            <a:br>
              <a:rPr kumimoji="1" lang="es-ES" b="1" dirty="0" smtClean="0">
                <a:solidFill>
                  <a:schemeClr val="tx1"/>
                </a:solidFill>
              </a:rPr>
            </a:b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857224" y="4214818"/>
            <a:ext cx="6400800" cy="1752600"/>
          </a:xfrm>
        </p:spPr>
        <p:txBody>
          <a:bodyPr/>
          <a:lstStyle/>
          <a:p>
            <a:pPr lvl="0" algn="l">
              <a:defRPr/>
            </a:pPr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Dr Julio Cabero Almenara</a:t>
            </a:r>
          </a:p>
          <a:p>
            <a:pPr lvl="0" algn="l">
              <a:defRPr/>
            </a:pPr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Universidad de Sevilla</a:t>
            </a:r>
          </a:p>
          <a:p>
            <a:pPr lvl="0" algn="l">
              <a:defRPr/>
            </a:pPr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España</a:t>
            </a:r>
          </a:p>
          <a:p>
            <a:endParaRPr lang="es-ES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714348" y="4857760"/>
            <a:ext cx="6215106" cy="12811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72264" y="3714752"/>
            <a:ext cx="2286016" cy="203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fico_julio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24139" y="571480"/>
            <a:ext cx="8819861" cy="6024584"/>
          </a:xfrm>
          <a:prstGeom prst="rect">
            <a:avLst/>
          </a:prstGeom>
          <a:noFill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VARIABLES CRÍTICAS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0"/>
            <a:ext cx="2857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0" y="5500702"/>
            <a:ext cx="6286512" cy="135729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 smtClean="0"/>
              <a:t>Soporte Institucional</a:t>
            </a:r>
            <a:endParaRPr lang="es-ES" sz="4000" dirty="0"/>
          </a:p>
        </p:txBody>
      </p:sp>
      <p:sp>
        <p:nvSpPr>
          <p:cNvPr id="4" name="3 Rectángulo"/>
          <p:cNvSpPr/>
          <p:nvPr/>
        </p:nvSpPr>
        <p:spPr>
          <a:xfrm>
            <a:off x="428596" y="785794"/>
            <a:ext cx="535785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1200"/>
              </a:spcAft>
            </a:pPr>
            <a:r>
              <a:rPr lang="es-ES" sz="2800" dirty="0" smtClean="0"/>
              <a:t>Su </a:t>
            </a:r>
            <a:r>
              <a:rPr lang="es-ES" sz="2800" b="1" dirty="0" smtClean="0">
                <a:solidFill>
                  <a:schemeClr val="accent3">
                    <a:lumMod val="50000"/>
                  </a:schemeClr>
                </a:solidFill>
              </a:rPr>
              <a:t>falta</a:t>
            </a:r>
            <a:r>
              <a:rPr lang="es-ES" sz="2800" dirty="0" smtClean="0"/>
              <a:t> es reconocida por los profesores como una </a:t>
            </a:r>
            <a:r>
              <a:rPr lang="es-ES" sz="2800" b="1" dirty="0" smtClean="0">
                <a:solidFill>
                  <a:schemeClr val="accent3">
                    <a:lumMod val="50000"/>
                  </a:schemeClr>
                </a:solidFill>
              </a:rPr>
              <a:t>fuerte limitación</a:t>
            </a:r>
            <a:r>
              <a:rPr lang="es-ES" sz="2800" dirty="0" smtClean="0"/>
              <a:t>. </a:t>
            </a:r>
          </a:p>
          <a:p>
            <a:pPr algn="r">
              <a:spcBef>
                <a:spcPts val="600"/>
              </a:spcBef>
              <a:spcAft>
                <a:spcPts val="1200"/>
              </a:spcAft>
            </a:pPr>
            <a:r>
              <a:rPr lang="es-ES" sz="2800" dirty="0" smtClean="0"/>
              <a:t>La necesidad de que exista un </a:t>
            </a:r>
            <a:r>
              <a:rPr lang="es-ES" sz="2800" b="1" dirty="0" smtClean="0">
                <a:solidFill>
                  <a:schemeClr val="accent3">
                    <a:lumMod val="50000"/>
                  </a:schemeClr>
                </a:solidFill>
              </a:rPr>
              <a:t>plan estratégico</a:t>
            </a:r>
            <a:r>
              <a:rPr lang="es-ES" sz="2800" dirty="0" smtClean="0"/>
              <a:t>. </a:t>
            </a:r>
          </a:p>
          <a:p>
            <a:pPr algn="r">
              <a:spcBef>
                <a:spcPts val="600"/>
              </a:spcBef>
              <a:spcAft>
                <a:spcPts val="1200"/>
              </a:spcAft>
            </a:pPr>
            <a:r>
              <a:rPr lang="es-ES" sz="2800" dirty="0" smtClean="0"/>
              <a:t>Debe existir una </a:t>
            </a:r>
            <a:r>
              <a:rPr lang="es-ES" sz="2800" b="1" dirty="0" smtClean="0">
                <a:solidFill>
                  <a:schemeClr val="accent3">
                    <a:lumMod val="50000"/>
                  </a:schemeClr>
                </a:solidFill>
              </a:rPr>
              <a:t>cultura de utilización</a:t>
            </a:r>
            <a:r>
              <a:rPr lang="es-ES" sz="2800" dirty="0" smtClean="0"/>
              <a:t> por parte de los </a:t>
            </a:r>
            <a:r>
              <a:rPr lang="es-ES" sz="2800" b="1" dirty="0" smtClean="0">
                <a:solidFill>
                  <a:schemeClr val="accent3">
                    <a:lumMod val="50000"/>
                  </a:schemeClr>
                </a:solidFill>
              </a:rPr>
              <a:t>responsables institucionales</a:t>
            </a:r>
            <a:r>
              <a:rPr lang="es-ES" sz="2800" dirty="0" smtClean="0"/>
              <a:t>. </a:t>
            </a:r>
            <a:endParaRPr lang="es-E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5500702"/>
            <a:ext cx="6715140" cy="135729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 smtClean="0"/>
              <a:t>Contenidos</a:t>
            </a:r>
            <a:endParaRPr lang="es-E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0"/>
            <a:ext cx="24288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5 Diagrama"/>
          <p:cNvGraphicFramePr/>
          <p:nvPr/>
        </p:nvGraphicFramePr>
        <p:xfrm>
          <a:off x="214282" y="642918"/>
          <a:ext cx="6167438" cy="4421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563C701-2E1F-4A21-9EF2-E96364364E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dgm id="{8563C701-2E1F-4A21-9EF2-E96364364E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5E62D72-3C78-4582-94B4-4C2752BE86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graphicEl>
                                              <a:dgm id="{B5E62D72-3C78-4582-94B4-4C2752BE86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0" y="428604"/>
            <a:ext cx="6715140" cy="135729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 smtClean="0"/>
              <a:t>Perspectiva Ecléctica</a:t>
            </a:r>
            <a:endParaRPr lang="es-ES" sz="4000" dirty="0"/>
          </a:p>
        </p:txBody>
      </p:sp>
      <p:sp>
        <p:nvSpPr>
          <p:cNvPr id="4" name="3 Rectángulo"/>
          <p:cNvSpPr/>
          <p:nvPr/>
        </p:nvSpPr>
        <p:spPr>
          <a:xfrm>
            <a:off x="1071538" y="2071678"/>
            <a:ext cx="8072462" cy="478632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643042" y="2357430"/>
            <a:ext cx="707236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/>
              <a:t> </a:t>
            </a:r>
            <a:r>
              <a:rPr lang="es-ES" sz="2800" dirty="0" err="1" smtClean="0"/>
              <a:t>Motivante</a:t>
            </a:r>
            <a:r>
              <a:rPr lang="es-ES" sz="2800" dirty="0" smtClean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/>
              <a:t> Contempla las diferencias individuales.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/>
              <a:t> Presenta los objetivos de aprendizaje.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/>
              <a:t> Posee una organización lógica y didáctica.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/>
              <a:t> Contempla una preparación del </a:t>
            </a:r>
            <a:r>
              <a:rPr lang="es-ES" sz="2800" dirty="0" err="1" smtClean="0"/>
              <a:t>preaprendizaje</a:t>
            </a:r>
            <a:r>
              <a:rPr lang="es-ES" sz="28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0" y="428604"/>
            <a:ext cx="6715140" cy="135729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 smtClean="0"/>
              <a:t>Perspectiva Ecléctica</a:t>
            </a:r>
            <a:endParaRPr lang="es-ES" sz="4000" dirty="0"/>
          </a:p>
        </p:txBody>
      </p:sp>
      <p:sp>
        <p:nvSpPr>
          <p:cNvPr id="4" name="3 Rectángulo"/>
          <p:cNvSpPr/>
          <p:nvPr/>
        </p:nvSpPr>
        <p:spPr>
          <a:xfrm>
            <a:off x="1071538" y="2071678"/>
            <a:ext cx="8072462" cy="478632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643042" y="2357430"/>
            <a:ext cx="707236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/>
              <a:t> Emocionar a los estudiantes.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/>
              <a:t> Permitir la participación y la actividad.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/>
              <a:t> Ofrecer </a:t>
            </a:r>
            <a:r>
              <a:rPr lang="es-ES" sz="2800" dirty="0" err="1" smtClean="0"/>
              <a:t>feed</a:t>
            </a:r>
            <a:r>
              <a:rPr lang="es-ES" sz="2800" dirty="0" smtClean="0"/>
              <a:t>-back.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/>
              <a:t> Reforzar los contenidos claves: práctica y repetición.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/>
              <a:t> Aplicación a contextos reales.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/>
              <a:t> Información codificada por distintos códigos.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adul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0" y="428604"/>
            <a:ext cx="6715140" cy="135729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 smtClean="0"/>
              <a:t>Aprendizaje Adulto</a:t>
            </a:r>
            <a:endParaRPr lang="es-ES" sz="4000" dirty="0"/>
          </a:p>
        </p:txBody>
      </p:sp>
      <p:sp>
        <p:nvSpPr>
          <p:cNvPr id="4" name="3 Rectángulo"/>
          <p:cNvSpPr/>
          <p:nvPr/>
        </p:nvSpPr>
        <p:spPr>
          <a:xfrm>
            <a:off x="1071538" y="2071678"/>
            <a:ext cx="8072462" cy="478632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643042" y="2357430"/>
            <a:ext cx="707236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/>
              <a:t> Centrarse en </a:t>
            </a:r>
            <a:r>
              <a:rPr lang="es-ES" sz="2800" b="1" dirty="0" smtClean="0"/>
              <a:t>problemas reales</a:t>
            </a:r>
            <a:r>
              <a:rPr lang="es-ES" sz="2800" dirty="0" smtClean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/>
              <a:t>Eficacia del </a:t>
            </a:r>
            <a:r>
              <a:rPr lang="es-ES" sz="2800" b="1" dirty="0" smtClean="0"/>
              <a:t>aprendizaje activo</a:t>
            </a:r>
            <a:r>
              <a:rPr lang="es-ES" sz="2800" dirty="0" smtClean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/>
              <a:t>Ofrecer la posibilidad de </a:t>
            </a:r>
            <a:r>
              <a:rPr lang="es-ES" sz="2800" b="1" dirty="0" smtClean="0"/>
              <a:t>participar</a:t>
            </a:r>
            <a:r>
              <a:rPr lang="es-ES" sz="2800" dirty="0" smtClean="0"/>
              <a:t> </a:t>
            </a:r>
            <a:r>
              <a:rPr lang="es-ES" sz="2800" b="1" dirty="0" smtClean="0"/>
              <a:t>activamente</a:t>
            </a:r>
            <a:r>
              <a:rPr lang="es-ES" sz="2800" dirty="0" smtClean="0"/>
              <a:t> en su proceso de aprendizaje.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/>
              <a:t>Que el </a:t>
            </a:r>
            <a:r>
              <a:rPr lang="es-ES" sz="2800" b="1" dirty="0" smtClean="0"/>
              <a:t>aprendiz pueda dirigir su propio aprendizaje</a:t>
            </a:r>
            <a:r>
              <a:rPr lang="es-ES" sz="28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adul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0" y="428604"/>
            <a:ext cx="6715140" cy="135729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 smtClean="0"/>
              <a:t>Aprendizaje Adulto</a:t>
            </a:r>
            <a:endParaRPr lang="es-ES" sz="4000" dirty="0"/>
          </a:p>
        </p:txBody>
      </p:sp>
      <p:sp>
        <p:nvSpPr>
          <p:cNvPr id="4" name="3 Rectángulo"/>
          <p:cNvSpPr/>
          <p:nvPr/>
        </p:nvSpPr>
        <p:spPr>
          <a:xfrm>
            <a:off x="1071538" y="2071678"/>
            <a:ext cx="8072462" cy="478632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643042" y="2357430"/>
            <a:ext cx="707236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/>
              <a:t> La </a:t>
            </a:r>
            <a:r>
              <a:rPr lang="es-ES" sz="2800" b="1" dirty="0" smtClean="0"/>
              <a:t>interacción</a:t>
            </a:r>
            <a:r>
              <a:rPr lang="es-ES" sz="2800" dirty="0" smtClean="0"/>
              <a:t> y el </a:t>
            </a:r>
            <a:r>
              <a:rPr lang="es-ES" sz="2800" b="1" dirty="0" smtClean="0"/>
              <a:t>aprender haciendo</a:t>
            </a:r>
            <a:r>
              <a:rPr lang="es-ES" sz="2800" dirty="0" smtClean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/>
              <a:t>Se centra en la </a:t>
            </a:r>
            <a:r>
              <a:rPr lang="es-ES" sz="2800" b="1" dirty="0" smtClean="0"/>
              <a:t>realización de tareas</a:t>
            </a:r>
            <a:r>
              <a:rPr lang="es-ES" sz="2800" dirty="0" smtClean="0"/>
              <a:t>, la </a:t>
            </a:r>
            <a:r>
              <a:rPr lang="es-ES" sz="2800" b="1" dirty="0" smtClean="0"/>
              <a:t>resolución de problemas y la consecución de metas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/>
              <a:t>Contenga </a:t>
            </a:r>
            <a:r>
              <a:rPr lang="es-ES" sz="2800" b="1" dirty="0" smtClean="0"/>
              <a:t>recursos</a:t>
            </a:r>
            <a:r>
              <a:rPr lang="es-ES" sz="2800" dirty="0" smtClean="0"/>
              <a:t> para llamar la atención.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/>
              <a:t>Crear </a:t>
            </a:r>
            <a:r>
              <a:rPr lang="es-ES" sz="2800" b="1" dirty="0" smtClean="0"/>
              <a:t>espacios</a:t>
            </a:r>
            <a:r>
              <a:rPr lang="es-ES" sz="2800" dirty="0" smtClean="0"/>
              <a:t> para que los adultos </a:t>
            </a:r>
            <a:r>
              <a:rPr lang="es-ES" sz="2800" b="1" dirty="0" smtClean="0"/>
              <a:t>puedan expresar </a:t>
            </a:r>
            <a:r>
              <a:rPr lang="es-ES" sz="2800" dirty="0" smtClean="0"/>
              <a:t>sus ideas.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5500702"/>
            <a:ext cx="6715140" cy="135729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 smtClean="0"/>
              <a:t>Contenidos</a:t>
            </a:r>
            <a:endParaRPr lang="es-E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0"/>
            <a:ext cx="24288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3 Diagrama"/>
          <p:cNvGraphicFramePr/>
          <p:nvPr/>
        </p:nvGraphicFramePr>
        <p:xfrm>
          <a:off x="214282" y="10001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98909B-F070-48B5-9481-C6AB867E2B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0B98909B-F070-48B5-9481-C6AB867E2B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ABE9DD5-50D5-484A-8DE2-8BDE1A633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0ABE9DD5-50D5-484A-8DE2-8BDE1A633E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3C02F1-2CB8-4C7B-B43D-C4CB6B87CC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233C02F1-2CB8-4C7B-B43D-C4CB6B87CC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642918"/>
            <a:ext cx="6715140" cy="135729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 smtClean="0"/>
              <a:t>Variables Conceptuales-Semánticas</a:t>
            </a:r>
            <a:endParaRPr lang="es-ES" sz="4000" dirty="0"/>
          </a:p>
        </p:txBody>
      </p:sp>
      <p:sp>
        <p:nvSpPr>
          <p:cNvPr id="3" name="2 Rectángulo"/>
          <p:cNvSpPr/>
          <p:nvPr/>
        </p:nvSpPr>
        <p:spPr>
          <a:xfrm>
            <a:off x="928662" y="2428868"/>
            <a:ext cx="7929618" cy="414340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1357290" y="2643182"/>
            <a:ext cx="7358114" cy="4020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>
                <a:solidFill>
                  <a:schemeClr val="accent3">
                    <a:lumMod val="50000"/>
                  </a:schemeClr>
                </a:solidFill>
              </a:rPr>
              <a:t>Presentación/introducción.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>
                <a:solidFill>
                  <a:schemeClr val="accent3">
                    <a:lumMod val="50000"/>
                  </a:schemeClr>
                </a:solidFill>
              </a:rPr>
              <a:t>Declaración de objetivos.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>
                <a:solidFill>
                  <a:schemeClr val="accent3">
                    <a:lumMod val="50000"/>
                  </a:schemeClr>
                </a:solidFill>
              </a:rPr>
              <a:t>Mapa conceptual.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>
                <a:solidFill>
                  <a:schemeClr val="accent3">
                    <a:lumMod val="50000"/>
                  </a:schemeClr>
                </a:solidFill>
              </a:rPr>
              <a:t>E-actividades.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>
                <a:solidFill>
                  <a:schemeClr val="accent3">
                    <a:lumMod val="50000"/>
                  </a:schemeClr>
                </a:solidFill>
              </a:rPr>
              <a:t>Autoevaluación.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>
                <a:solidFill>
                  <a:schemeClr val="accent3">
                    <a:lumMod val="50000"/>
                  </a:schemeClr>
                </a:solidFill>
              </a:rPr>
              <a:t>Recursos de extensión y ampliación información.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57224" y="1126886"/>
            <a:ext cx="792958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kumimoji="1" lang="es-ES" sz="3200" dirty="0"/>
              <a:t>Unas </a:t>
            </a:r>
            <a:r>
              <a:rPr kumimoji="1" lang="es-ES" sz="3200" b="1" dirty="0" smtClean="0">
                <a:solidFill>
                  <a:schemeClr val="accent5">
                    <a:lumMod val="75000"/>
                  </a:schemeClr>
                </a:solidFill>
              </a:rPr>
              <a:t>referencias </a:t>
            </a:r>
            <a:r>
              <a:rPr kumimoji="1" lang="es-ES" sz="3200" b="1" dirty="0" err="1" smtClean="0">
                <a:solidFill>
                  <a:schemeClr val="accent5">
                    <a:lumMod val="75000"/>
                  </a:schemeClr>
                </a:solidFill>
              </a:rPr>
              <a:t>iniciales</a:t>
            </a:r>
            <a:endParaRPr kumimoji="1" lang="es-ES" sz="32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r">
              <a:defRPr/>
            </a:pPr>
            <a:endParaRPr kumimoji="1" lang="es-ES" sz="3200" dirty="0"/>
          </a:p>
          <a:p>
            <a:pPr algn="r">
              <a:defRPr/>
            </a:pPr>
            <a:r>
              <a:rPr kumimoji="1" lang="es-ES" sz="3200" dirty="0"/>
              <a:t>¿Qué nos dicen </a:t>
            </a:r>
            <a:r>
              <a:rPr kumimoji="1" lang="es-ES" sz="3200" dirty="0" smtClean="0"/>
              <a:t> las </a:t>
            </a:r>
            <a:r>
              <a:rPr kumimoji="1" lang="es-ES" sz="3200" b="1" dirty="0" smtClean="0">
                <a:solidFill>
                  <a:schemeClr val="accent5">
                    <a:lumMod val="75000"/>
                  </a:schemeClr>
                </a:solidFill>
              </a:rPr>
              <a:t>investigaciones</a:t>
            </a:r>
            <a:r>
              <a:rPr kumimoji="1" lang="es-ES" sz="3200" dirty="0" smtClean="0"/>
              <a:t>, los </a:t>
            </a:r>
            <a:r>
              <a:rPr kumimoji="1" lang="es-ES" sz="3200" dirty="0"/>
              <a:t>análisis de </a:t>
            </a:r>
            <a:r>
              <a:rPr kumimoji="1" lang="es-ES" sz="3200" b="1" dirty="0" smtClean="0">
                <a:solidFill>
                  <a:schemeClr val="accent5">
                    <a:lumMod val="75000"/>
                  </a:schemeClr>
                </a:solidFill>
              </a:rPr>
              <a:t>buenas </a:t>
            </a:r>
            <a:r>
              <a:rPr kumimoji="1" lang="es-ES" sz="3200" b="1" dirty="0">
                <a:solidFill>
                  <a:schemeClr val="accent5">
                    <a:lumMod val="75000"/>
                  </a:schemeClr>
                </a:solidFill>
              </a:rPr>
              <a:t>prácticas </a:t>
            </a:r>
            <a:r>
              <a:rPr kumimoji="1" lang="es-ES" sz="3200" dirty="0" smtClean="0"/>
              <a:t>y </a:t>
            </a:r>
            <a:r>
              <a:rPr kumimoji="1" lang="es-ES" sz="3200" dirty="0"/>
              <a:t>los </a:t>
            </a:r>
            <a:r>
              <a:rPr kumimoji="1" lang="es-ES" sz="3200" b="1" dirty="0">
                <a:solidFill>
                  <a:schemeClr val="accent5">
                    <a:lumMod val="75000"/>
                  </a:schemeClr>
                </a:solidFill>
              </a:rPr>
              <a:t>estudios </a:t>
            </a:r>
            <a:r>
              <a:rPr kumimoji="1" lang="es-ES" sz="3200" b="1" dirty="0" smtClean="0">
                <a:solidFill>
                  <a:schemeClr val="accent5">
                    <a:lumMod val="75000"/>
                  </a:schemeClr>
                </a:solidFill>
              </a:rPr>
              <a:t> conceptuales</a:t>
            </a:r>
            <a:r>
              <a:rPr kumimoji="1" lang="es-ES" sz="3200" dirty="0"/>
              <a:t>?</a:t>
            </a:r>
          </a:p>
          <a:p>
            <a:pPr algn="r">
              <a:defRPr/>
            </a:pPr>
            <a:endParaRPr kumimoji="1" lang="es-ES" sz="3200" dirty="0" smtClean="0"/>
          </a:p>
          <a:p>
            <a:pPr algn="r">
              <a:defRPr/>
            </a:pPr>
            <a:r>
              <a:rPr kumimoji="1" lang="es-ES" sz="3200" dirty="0" smtClean="0"/>
              <a:t>¿</a:t>
            </a:r>
            <a:r>
              <a:rPr kumimoji="1" lang="es-ES" sz="3200" b="1" dirty="0">
                <a:solidFill>
                  <a:schemeClr val="accent5">
                    <a:lumMod val="75000"/>
                  </a:schemeClr>
                </a:solidFill>
              </a:rPr>
              <a:t>Variables críticas </a:t>
            </a:r>
            <a:r>
              <a:rPr kumimoji="1" lang="es-ES" sz="3200" dirty="0"/>
              <a:t>para una acción </a:t>
            </a:r>
            <a:r>
              <a:rPr kumimoji="1" lang="es-ES" sz="3200" dirty="0" smtClean="0"/>
              <a:t>formativa de </a:t>
            </a:r>
            <a:r>
              <a:rPr kumimoji="1" lang="es-ES" sz="3200" dirty="0"/>
              <a:t>calidad en estos nuevos entornos</a:t>
            </a:r>
            <a:r>
              <a:rPr kumimoji="1" lang="es-ES" sz="3200" dirty="0" smtClean="0"/>
              <a:t>?</a:t>
            </a:r>
            <a:endParaRPr kumimoji="1" lang="es-E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285852" y="2571744"/>
            <a:ext cx="6715140" cy="135729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 smtClean="0"/>
              <a:t>presentación</a:t>
            </a:r>
            <a:endParaRPr lang="es-E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914" name="Picture 2"/>
          <p:cNvPicPr>
            <a:picLocks noChangeAspect="1" noChangeArrowheads="1"/>
          </p:cNvPicPr>
          <p:nvPr/>
        </p:nvPicPr>
        <p:blipFill>
          <a:blip r:embed="rId2" cstate="print"/>
          <a:srcRect l="-1279"/>
          <a:stretch>
            <a:fillRect/>
          </a:stretch>
        </p:blipFill>
        <p:spPr bwMode="auto">
          <a:xfrm>
            <a:off x="0" y="357166"/>
            <a:ext cx="9144000" cy="6212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0"/>
            <a:ext cx="9144000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285852" y="2571744"/>
            <a:ext cx="6715140" cy="135729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 smtClean="0"/>
              <a:t>objetivos</a:t>
            </a:r>
            <a:endParaRPr lang="es-E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876425" y="1404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/>
          </a:p>
        </p:txBody>
      </p:sp>
      <p:pic>
        <p:nvPicPr>
          <p:cNvPr id="4239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794"/>
            <a:ext cx="8929718" cy="5143536"/>
          </a:xfrm>
          <a:prstGeom prst="rect">
            <a:avLst/>
          </a:prstGeom>
          <a:noFill/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90" y="714356"/>
            <a:ext cx="9103210" cy="5310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0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285852" y="2571744"/>
            <a:ext cx="6715140" cy="135729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 smtClean="0"/>
              <a:t>Mapa conceptual</a:t>
            </a:r>
            <a:endParaRPr lang="es-E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70"/>
            <a:ext cx="9291142" cy="4786346"/>
          </a:xfrm>
          <a:prstGeom prst="rect">
            <a:avLst/>
          </a:prstGeom>
          <a:noFill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3357562"/>
            <a:ext cx="9358346" cy="35004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4330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l="10526"/>
          <a:stretch>
            <a:fillRect/>
          </a:stretch>
        </p:blipFill>
        <p:spPr bwMode="auto">
          <a:xfrm flipH="1">
            <a:off x="5500694" y="3342565"/>
            <a:ext cx="3643338" cy="351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6 Conector recto"/>
          <p:cNvCxnSpPr/>
          <p:nvPr/>
        </p:nvCxnSpPr>
        <p:spPr>
          <a:xfrm flipV="1">
            <a:off x="0" y="3357562"/>
            <a:ext cx="9144000" cy="71438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7 Rectángulo"/>
          <p:cNvSpPr/>
          <p:nvPr/>
        </p:nvSpPr>
        <p:spPr>
          <a:xfrm>
            <a:off x="3714744" y="1208774"/>
            <a:ext cx="52149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s-ES" sz="3200" b="1" dirty="0" smtClean="0">
                <a:solidFill>
                  <a:schemeClr val="accent5">
                    <a:lumMod val="75000"/>
                  </a:schemeClr>
                </a:solidFill>
              </a:rPr>
              <a:t>Muchas ventajas</a:t>
            </a:r>
          </a:p>
          <a:p>
            <a:pPr>
              <a:defRPr/>
            </a:pPr>
            <a:r>
              <a:rPr kumimoji="1" lang="es-ES" sz="3200" b="1" dirty="0" smtClean="0">
                <a:solidFill>
                  <a:schemeClr val="accent5">
                    <a:lumMod val="75000"/>
                  </a:schemeClr>
                </a:solidFill>
              </a:rPr>
              <a:t>Muchas posibilidades</a:t>
            </a:r>
            <a:endParaRPr kumimoji="1" lang="es-E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357422" y="3000372"/>
            <a:ext cx="4143404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kumimoji="1" lang="en-US" sz="4800" b="1" dirty="0" smtClean="0">
                <a:solidFill>
                  <a:schemeClr val="bg1"/>
                </a:solidFill>
              </a:rPr>
              <a:t>e-learning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857224" y="4224417"/>
            <a:ext cx="44291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kumimoji="1" lang="es-ES" sz="3200" b="1" dirty="0" smtClean="0">
                <a:solidFill>
                  <a:srgbClr val="FFFF00"/>
                </a:solidFill>
              </a:rPr>
              <a:t>Una Realidad</a:t>
            </a:r>
            <a:r>
              <a:rPr kumimoji="1" lang="es-ES" sz="3200" b="1" dirty="0" smtClean="0">
                <a:solidFill>
                  <a:schemeClr val="bg1"/>
                </a:solidFill>
              </a:rPr>
              <a:t>:</a:t>
            </a:r>
          </a:p>
          <a:p>
            <a:pPr algn="r">
              <a:defRPr/>
            </a:pPr>
            <a:r>
              <a:rPr kumimoji="1" lang="pt-BR" sz="3200" dirty="0">
                <a:solidFill>
                  <a:schemeClr val="bg1"/>
                </a:solidFill>
              </a:rPr>
              <a:t>Elevado número</a:t>
            </a:r>
          </a:p>
          <a:p>
            <a:pPr algn="r">
              <a:defRPr/>
            </a:pPr>
            <a:r>
              <a:rPr kumimoji="1" lang="pt-BR" sz="3200" dirty="0">
                <a:solidFill>
                  <a:schemeClr val="bg1"/>
                </a:solidFill>
              </a:rPr>
              <a:t>de </a:t>
            </a:r>
            <a:r>
              <a:rPr kumimoji="1" lang="pt-BR" sz="3200" dirty="0" smtClean="0">
                <a:solidFill>
                  <a:schemeClr val="bg1"/>
                </a:solidFill>
              </a:rPr>
              <a:t>abandono</a:t>
            </a:r>
            <a:endParaRPr kumimoji="1" lang="pt-BR" sz="3200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kumimoji="1" lang="pt-BR" sz="3200" dirty="0">
                <a:solidFill>
                  <a:schemeClr val="bg1"/>
                </a:solidFill>
              </a:rPr>
              <a:t> Grandes </a:t>
            </a:r>
            <a:r>
              <a:rPr kumimoji="1" lang="pt-BR" sz="3200" dirty="0" err="1">
                <a:solidFill>
                  <a:schemeClr val="bg1"/>
                </a:solidFill>
              </a:rPr>
              <a:t>fracasos</a:t>
            </a:r>
            <a:endParaRPr kumimoji="1" lang="es-E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876425" y="1404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/>
          </a:p>
        </p:txBody>
      </p:sp>
      <p:pic>
        <p:nvPicPr>
          <p:cNvPr id="4249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9144000" cy="6181104"/>
          </a:xfrm>
          <a:prstGeom prst="rect">
            <a:avLst/>
          </a:prstGeom>
          <a:noFill/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9144000" cy="615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6" y="214290"/>
            <a:ext cx="9138854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642918"/>
            <a:ext cx="6715140" cy="135729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 smtClean="0"/>
              <a:t>Variables de tipo técnico</a:t>
            </a:r>
            <a:endParaRPr lang="es-ES" sz="4000" dirty="0"/>
          </a:p>
        </p:txBody>
      </p:sp>
      <p:sp>
        <p:nvSpPr>
          <p:cNvPr id="3" name="2 Rectángulo"/>
          <p:cNvSpPr/>
          <p:nvPr/>
        </p:nvSpPr>
        <p:spPr>
          <a:xfrm>
            <a:off x="928662" y="2428868"/>
            <a:ext cx="7929618" cy="414340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1357290" y="2643182"/>
            <a:ext cx="721523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>
                <a:solidFill>
                  <a:schemeClr val="accent5">
                    <a:lumMod val="50000"/>
                  </a:schemeClr>
                </a:solidFill>
              </a:rPr>
              <a:t>Utilizar una estructura </a:t>
            </a:r>
            <a:r>
              <a:rPr lang="es-ES" sz="2800" dirty="0" err="1" smtClean="0">
                <a:solidFill>
                  <a:schemeClr val="accent5">
                    <a:lumMod val="50000"/>
                  </a:schemeClr>
                </a:solidFill>
              </a:rPr>
              <a:t>hipertextual</a:t>
            </a:r>
            <a:r>
              <a:rPr lang="es-ES" sz="28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>
                <a:solidFill>
                  <a:schemeClr val="accent5">
                    <a:lumMod val="50000"/>
                  </a:schemeClr>
                </a:solidFill>
              </a:rPr>
              <a:t>Configuración multimedia.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>
                <a:solidFill>
                  <a:schemeClr val="accent5">
                    <a:lumMod val="50000"/>
                  </a:schemeClr>
                </a:solidFill>
              </a:rPr>
              <a:t>Evitar el “</a:t>
            </a:r>
            <a:r>
              <a:rPr lang="es-ES" sz="2800" dirty="0" err="1" smtClean="0">
                <a:solidFill>
                  <a:schemeClr val="accent5">
                    <a:lumMod val="50000"/>
                  </a:schemeClr>
                </a:solidFill>
              </a:rPr>
              <a:t>scroll</a:t>
            </a:r>
            <a:r>
              <a:rPr lang="es-ES" sz="2800" dirty="0" smtClean="0">
                <a:solidFill>
                  <a:schemeClr val="accent5">
                    <a:lumMod val="50000"/>
                  </a:schemeClr>
                </a:solidFill>
              </a:rPr>
              <a:t>” al máximo en la pantalla.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>
                <a:solidFill>
                  <a:schemeClr val="accent5">
                    <a:lumMod val="50000"/>
                  </a:schemeClr>
                </a:solidFill>
              </a:rPr>
              <a:t>Favorecer la legibilidad.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>
                <a:solidFill>
                  <a:schemeClr val="accent5">
                    <a:lumMod val="50000"/>
                  </a:schemeClr>
                </a:solidFill>
              </a:rPr>
              <a:t>E incorporar efectos especiales y animaciones cuando sean necesarios.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642918"/>
            <a:ext cx="7643834" cy="135729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 smtClean="0"/>
              <a:t>Variables de tipo organizativo</a:t>
            </a:r>
            <a:endParaRPr lang="es-ES" sz="4000" dirty="0"/>
          </a:p>
        </p:txBody>
      </p:sp>
      <p:sp>
        <p:nvSpPr>
          <p:cNvPr id="3" name="2 Rectángulo"/>
          <p:cNvSpPr/>
          <p:nvPr/>
        </p:nvSpPr>
        <p:spPr>
          <a:xfrm>
            <a:off x="928662" y="2428868"/>
            <a:ext cx="7929618" cy="4143404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1357290" y="2643182"/>
            <a:ext cx="72152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</a:rPr>
              <a:t>Cronograma.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</a:rPr>
              <a:t>Guía de estudio.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</a:rPr>
              <a:t>TTI a la </a:t>
            </a:r>
            <a:r>
              <a:rPr lang="es-ES" sz="3200" dirty="0" err="1" smtClean="0">
                <a:solidFill>
                  <a:schemeClr val="accent4">
                    <a:lumMod val="50000"/>
                  </a:schemeClr>
                </a:solidFill>
              </a:rPr>
              <a:t>teleformación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</a:rPr>
              <a:t>Preguntas más frecuentes.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</a:rPr>
              <a:t>Y zona de descargas.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5500702"/>
            <a:ext cx="6715140" cy="135729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 smtClean="0"/>
              <a:t>Contenidos</a:t>
            </a:r>
            <a:endParaRPr lang="es-E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0"/>
            <a:ext cx="24288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357158" y="571480"/>
            <a:ext cx="600079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b="1" dirty="0" smtClean="0">
                <a:solidFill>
                  <a:schemeClr val="accent2">
                    <a:lumMod val="75000"/>
                  </a:schemeClr>
                </a:solidFill>
              </a:rPr>
              <a:t>Más información no</a:t>
            </a:r>
            <a:r>
              <a:rPr lang="es-ES" sz="2800" dirty="0" smtClean="0"/>
              <a:t> significa más </a:t>
            </a:r>
            <a:r>
              <a:rPr lang="es-ES" sz="2800" b="1" dirty="0" smtClean="0">
                <a:solidFill>
                  <a:schemeClr val="accent2">
                    <a:lumMod val="75000"/>
                  </a:schemeClr>
                </a:solidFill>
              </a:rPr>
              <a:t>aprendizaje</a:t>
            </a:r>
            <a:r>
              <a:rPr lang="es-ES" sz="2800" dirty="0" smtClean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b="1" dirty="0" smtClean="0">
                <a:solidFill>
                  <a:schemeClr val="accent2">
                    <a:lumMod val="75000"/>
                  </a:schemeClr>
                </a:solidFill>
              </a:rPr>
              <a:t>Incorporar ejemplos </a:t>
            </a:r>
            <a:r>
              <a:rPr lang="es-ES" sz="2800" dirty="0" smtClean="0"/>
              <a:t>para facilitar la comprensión, la contextualización y la transferencia.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/>
              <a:t>Ideas generales: </a:t>
            </a:r>
            <a:r>
              <a:rPr lang="es-ES" sz="2800" b="1" dirty="0" smtClean="0">
                <a:solidFill>
                  <a:schemeClr val="accent2">
                    <a:lumMod val="75000"/>
                  </a:schemeClr>
                </a:solidFill>
              </a:rPr>
              <a:t>actualidad, relevancia, pertinencia científica, transferencia</a:t>
            </a:r>
            <a:r>
              <a:rPr lang="es-ES" sz="2800" dirty="0" smtClean="0"/>
              <a:t> a diferentes situaciones de aprendizaje.</a:t>
            </a:r>
            <a:endParaRPr lang="es-E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5500702"/>
            <a:ext cx="6715140" cy="135729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 smtClean="0"/>
              <a:t>Contenidos</a:t>
            </a:r>
            <a:endParaRPr lang="es-E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0"/>
            <a:ext cx="24288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357158" y="2000240"/>
            <a:ext cx="600079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b="1" dirty="0" smtClean="0">
                <a:solidFill>
                  <a:schemeClr val="accent2">
                    <a:lumMod val="75000"/>
                  </a:schemeClr>
                </a:solidFill>
              </a:rPr>
              <a:t>Adaptación</a:t>
            </a:r>
            <a:r>
              <a:rPr lang="es-ES" sz="2800" dirty="0" smtClean="0"/>
              <a:t> al grupo diana.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/>
              <a:t>Ofrecer </a:t>
            </a:r>
            <a:r>
              <a:rPr lang="es-ES" sz="2800" b="1" dirty="0" smtClean="0">
                <a:solidFill>
                  <a:schemeClr val="accent2">
                    <a:lumMod val="75000"/>
                  </a:schemeClr>
                </a:solidFill>
              </a:rPr>
              <a:t>modelos conceptuales</a:t>
            </a:r>
            <a:r>
              <a:rPr lang="es-ES" sz="2800" dirty="0" smtClean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/>
              <a:t>Situar </a:t>
            </a:r>
            <a:r>
              <a:rPr lang="es-ES" sz="2800" b="1" dirty="0" smtClean="0">
                <a:solidFill>
                  <a:schemeClr val="accent2">
                    <a:lumMod val="75000"/>
                  </a:schemeClr>
                </a:solidFill>
              </a:rPr>
              <a:t>organizadores previos</a:t>
            </a:r>
            <a:r>
              <a:rPr lang="es-ES" sz="28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3" y="0"/>
            <a:ext cx="91465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Rectángulo"/>
          <p:cNvSpPr/>
          <p:nvPr/>
        </p:nvSpPr>
        <p:spPr>
          <a:xfrm>
            <a:off x="0" y="642918"/>
            <a:ext cx="6715140" cy="135729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 smtClean="0"/>
              <a:t>E-actividades</a:t>
            </a:r>
            <a:endParaRPr lang="es-ES" sz="4000" dirty="0"/>
          </a:p>
        </p:txBody>
      </p:sp>
      <p:sp>
        <p:nvSpPr>
          <p:cNvPr id="6" name="5 Rectángulo"/>
          <p:cNvSpPr/>
          <p:nvPr/>
        </p:nvSpPr>
        <p:spPr>
          <a:xfrm>
            <a:off x="1285852" y="2214554"/>
            <a:ext cx="7858148" cy="46434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540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/>
              <a:t>Proyectos de trabajo.</a:t>
            </a:r>
          </a:p>
          <a:p>
            <a:pPr marL="3540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/>
              <a:t>Visitas a sitios web. </a:t>
            </a:r>
          </a:p>
          <a:p>
            <a:pPr marL="3540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/>
              <a:t>Análisis y reflexión sobre la información presentada.</a:t>
            </a:r>
          </a:p>
          <a:p>
            <a:pPr marL="3540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/>
              <a:t>Realización de ejemplos.</a:t>
            </a:r>
          </a:p>
          <a:p>
            <a:pPr marL="3540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/>
              <a:t>Solución de problemas.</a:t>
            </a:r>
          </a:p>
          <a:p>
            <a:pPr marL="3540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/>
              <a:t>Análisis de imágenes.</a:t>
            </a:r>
          </a:p>
          <a:p>
            <a:pPr algn="ctr"/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3" y="0"/>
            <a:ext cx="91465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Rectángulo"/>
          <p:cNvSpPr/>
          <p:nvPr/>
        </p:nvSpPr>
        <p:spPr>
          <a:xfrm>
            <a:off x="0" y="642918"/>
            <a:ext cx="6715140" cy="135729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 smtClean="0"/>
              <a:t>E-actividades</a:t>
            </a:r>
            <a:endParaRPr lang="es-ES" sz="4000" dirty="0"/>
          </a:p>
        </p:txBody>
      </p:sp>
      <p:sp>
        <p:nvSpPr>
          <p:cNvPr id="6" name="5 Rectángulo"/>
          <p:cNvSpPr/>
          <p:nvPr/>
        </p:nvSpPr>
        <p:spPr>
          <a:xfrm>
            <a:off x="1285852" y="2214554"/>
            <a:ext cx="7858148" cy="46434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540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/>
              <a:t>Estudio de casos</a:t>
            </a:r>
          </a:p>
          <a:p>
            <a:pPr marL="3540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err="1" smtClean="0"/>
              <a:t>Webquest</a:t>
            </a:r>
            <a:r>
              <a:rPr lang="es-ES" sz="2800" dirty="0" smtClean="0"/>
              <a:t> - La caza del tesoro.</a:t>
            </a:r>
          </a:p>
          <a:p>
            <a:pPr marL="3540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err="1" smtClean="0"/>
              <a:t>Weblog</a:t>
            </a:r>
            <a:r>
              <a:rPr lang="es-ES" sz="2800" dirty="0" smtClean="0"/>
              <a:t> y wiki.</a:t>
            </a:r>
          </a:p>
          <a:p>
            <a:pPr marL="3540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/>
              <a:t>Laboratorios virtuales.</a:t>
            </a:r>
          </a:p>
          <a:p>
            <a:pPr marL="3540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/>
              <a:t>Círculos de aprendizaje.</a:t>
            </a:r>
          </a:p>
          <a:p>
            <a:pPr marL="3540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/>
              <a:t>… </a:t>
            </a:r>
          </a:p>
          <a:p>
            <a:pPr marL="354013">
              <a:spcBef>
                <a:spcPts val="600"/>
              </a:spcBef>
              <a:spcAft>
                <a:spcPts val="600"/>
              </a:spcAft>
            </a:pPr>
            <a:endParaRPr lang="es-ES" sz="2800" dirty="0" smtClean="0"/>
          </a:p>
          <a:p>
            <a:pPr algn="ctr"/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5000636"/>
            <a:ext cx="6715140" cy="185736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 smtClean="0"/>
              <a:t>Sentido de comunidad, sociabilidad e interactividad social</a:t>
            </a:r>
            <a:endParaRPr lang="es-ES" sz="4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 flipH="1">
            <a:off x="4499391" y="2215750"/>
            <a:ext cx="6860358" cy="2428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428596" y="357166"/>
            <a:ext cx="592935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400" dirty="0" smtClean="0"/>
              <a:t>Una de las críticas de esta modalidad de formación es el </a:t>
            </a:r>
            <a:r>
              <a:rPr lang="es-ES" sz="2400" b="1" dirty="0" smtClean="0">
                <a:solidFill>
                  <a:schemeClr val="accent4">
                    <a:lumMod val="75000"/>
                  </a:schemeClr>
                </a:solidFill>
              </a:rPr>
              <a:t>aislamiento social </a:t>
            </a:r>
            <a:r>
              <a:rPr lang="es-ES" sz="2400" dirty="0" smtClean="0"/>
              <a:t>del alumno.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400" dirty="0" smtClean="0"/>
              <a:t>Una cosa es la </a:t>
            </a:r>
            <a:r>
              <a:rPr lang="es-ES" sz="2400" b="1" dirty="0" smtClean="0">
                <a:solidFill>
                  <a:schemeClr val="accent4">
                    <a:lumMod val="75000"/>
                  </a:schemeClr>
                </a:solidFill>
              </a:rPr>
              <a:t>distancia física y otra la cognitiva </a:t>
            </a:r>
            <a:r>
              <a:rPr lang="es-ES" sz="2400" dirty="0" smtClean="0"/>
              <a:t>(la segunda es la que determina el construir entornos de calidad).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400" b="1" dirty="0" smtClean="0">
                <a:solidFill>
                  <a:schemeClr val="accent4">
                    <a:lumMod val="75000"/>
                  </a:schemeClr>
                </a:solidFill>
              </a:rPr>
              <a:t>Depende</a:t>
            </a:r>
            <a:r>
              <a:rPr lang="es-ES" sz="2400" dirty="0" smtClean="0"/>
              <a:t> de cómo se movilicen las herramientas de comunicación y las estrategias didácticas.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222" y="2428868"/>
            <a:ext cx="9858444" cy="4786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Rectángulo"/>
          <p:cNvSpPr/>
          <p:nvPr/>
        </p:nvSpPr>
        <p:spPr>
          <a:xfrm>
            <a:off x="571472" y="785794"/>
            <a:ext cx="821533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  <a:defRPr/>
            </a:pPr>
            <a:r>
              <a:rPr kumimoji="1" lang="es-ES" sz="3200" dirty="0" smtClean="0">
                <a:solidFill>
                  <a:schemeClr val="bg1"/>
                </a:solidFill>
                <a:latin typeface="+mj-lt"/>
              </a:rPr>
              <a:t>Olvido de </a:t>
            </a:r>
            <a:r>
              <a:rPr kumimoji="1" lang="es-ES" sz="3200" b="1" dirty="0" smtClean="0">
                <a:solidFill>
                  <a:srgbClr val="FFC000"/>
                </a:solidFill>
                <a:latin typeface="+mj-lt"/>
              </a:rPr>
              <a:t>variables </a:t>
            </a:r>
            <a:r>
              <a:rPr kumimoji="1" lang="es-ES" sz="3200" b="1" dirty="0">
                <a:solidFill>
                  <a:srgbClr val="FFC000"/>
                </a:solidFill>
                <a:latin typeface="+mj-lt"/>
              </a:rPr>
              <a:t>c</a:t>
            </a:r>
            <a:r>
              <a:rPr kumimoji="1" lang="es-ES" sz="3200" b="1" dirty="0" smtClean="0">
                <a:solidFill>
                  <a:srgbClr val="FFC000"/>
                </a:solidFill>
                <a:latin typeface="+mj-lt"/>
              </a:rPr>
              <a:t>ríticas</a:t>
            </a:r>
          </a:p>
          <a:p>
            <a:pPr algn="r">
              <a:spcBef>
                <a:spcPts val="600"/>
              </a:spcBef>
              <a:spcAft>
                <a:spcPts val="600"/>
              </a:spcAft>
              <a:defRPr/>
            </a:pPr>
            <a:r>
              <a:rPr kumimoji="1" lang="es-ES" sz="3200" dirty="0" smtClean="0">
                <a:solidFill>
                  <a:schemeClr val="bg1"/>
                </a:solidFill>
                <a:latin typeface="+mj-lt"/>
              </a:rPr>
              <a:t>Demasiado </a:t>
            </a:r>
            <a:r>
              <a:rPr kumimoji="1" lang="es-ES" sz="3200" b="1" dirty="0" smtClean="0">
                <a:solidFill>
                  <a:srgbClr val="FFC000"/>
                </a:solidFill>
                <a:latin typeface="+mj-lt"/>
              </a:rPr>
              <a:t>centrado en la tecnología</a:t>
            </a:r>
          </a:p>
          <a:p>
            <a:pPr algn="r">
              <a:spcBef>
                <a:spcPts val="600"/>
              </a:spcBef>
              <a:spcAft>
                <a:spcPts val="600"/>
              </a:spcAft>
              <a:defRPr/>
            </a:pPr>
            <a:r>
              <a:rPr kumimoji="1" lang="es-ES" sz="3200" dirty="0" smtClean="0">
                <a:solidFill>
                  <a:schemeClr val="bg1"/>
                </a:solidFill>
                <a:latin typeface="+mj-lt"/>
              </a:rPr>
              <a:t>Lo </a:t>
            </a:r>
            <a:r>
              <a:rPr kumimoji="1" lang="es-ES" sz="3200" b="1" dirty="0" smtClean="0">
                <a:solidFill>
                  <a:srgbClr val="FFC000"/>
                </a:solidFill>
                <a:latin typeface="+mj-lt"/>
              </a:rPr>
              <a:t>mismo que antes</a:t>
            </a:r>
            <a:r>
              <a:rPr kumimoji="1" lang="es-ES" sz="3200" dirty="0" smtClean="0">
                <a:solidFill>
                  <a:srgbClr val="FFC000"/>
                </a:solidFill>
                <a:latin typeface="+mj-lt"/>
              </a:rPr>
              <a:t> </a:t>
            </a:r>
            <a:r>
              <a:rPr kumimoji="1" lang="es-ES" sz="32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kumimoji="1" lang="es-ES" sz="3200" dirty="0" smtClean="0">
                <a:solidFill>
                  <a:schemeClr val="bg1"/>
                </a:solidFill>
                <a:latin typeface="+mj-lt"/>
              </a:rPr>
            </a:br>
            <a:r>
              <a:rPr kumimoji="1" lang="es-ES" sz="3200" dirty="0" smtClean="0">
                <a:solidFill>
                  <a:schemeClr val="bg1"/>
                </a:solidFill>
                <a:latin typeface="+mj-lt"/>
              </a:rPr>
              <a:t>pero con Tecnología</a:t>
            </a:r>
            <a:endParaRPr kumimoji="1" lang="es-ES" sz="32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5072074"/>
            <a:ext cx="6715140" cy="1785926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 smtClean="0"/>
              <a:t>Metodología, diseño y estrategia que se aplique</a:t>
            </a:r>
            <a:endParaRPr lang="es-ES" sz="4000" dirty="0"/>
          </a:p>
        </p:txBody>
      </p:sp>
      <p:sp>
        <p:nvSpPr>
          <p:cNvPr id="6" name="5 CuadroTexto"/>
          <p:cNvSpPr txBox="1"/>
          <p:nvPr/>
        </p:nvSpPr>
        <p:spPr>
          <a:xfrm>
            <a:off x="428596" y="397259"/>
            <a:ext cx="592935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400" dirty="0" smtClean="0"/>
              <a:t>Motivar para el seguimiento del programa y la realización de las diferentes actividades.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400" dirty="0" smtClean="0"/>
              <a:t>Profundización en los contenidos.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400" dirty="0" smtClean="0"/>
              <a:t>Creación de un entorno social y comunicativo.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400" dirty="0" smtClean="0"/>
              <a:t>Favorecer el intercambio de información.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400" dirty="0" smtClean="0"/>
              <a:t>Comprensión y transferencia de los conocimientos presentados.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0"/>
            <a:ext cx="24288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5072074"/>
            <a:ext cx="6715140" cy="1785926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 smtClean="0"/>
              <a:t>Metodología, diseño y estrategia que se aplique</a:t>
            </a:r>
            <a:endParaRPr lang="es-ES" sz="4000" dirty="0"/>
          </a:p>
        </p:txBody>
      </p:sp>
      <p:sp>
        <p:nvSpPr>
          <p:cNvPr id="6" name="5 CuadroTexto"/>
          <p:cNvSpPr txBox="1"/>
          <p:nvPr/>
        </p:nvSpPr>
        <p:spPr>
          <a:xfrm>
            <a:off x="428596" y="1214422"/>
            <a:ext cx="592935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400" dirty="0" smtClean="0"/>
              <a:t>La traslación de los contenidos presentados a situaciones reales de enseñanza.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400" dirty="0" smtClean="0"/>
              <a:t>Y favorecer la participación e implicación del estudiante en el proceso de enseñanza-aprendizaje y en la construcción del conocimiento.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0"/>
            <a:ext cx="24288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428728" y="642918"/>
            <a:ext cx="6715140" cy="107157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 smtClean="0"/>
              <a:t>Estrategias Didácticas</a:t>
            </a:r>
            <a:endParaRPr lang="es-ES" sz="4000" dirty="0"/>
          </a:p>
        </p:txBody>
      </p:sp>
      <p:graphicFrame>
        <p:nvGraphicFramePr>
          <p:cNvPr id="3" name="2 Diagrama"/>
          <p:cNvGraphicFramePr/>
          <p:nvPr/>
        </p:nvGraphicFramePr>
        <p:xfrm>
          <a:off x="785786" y="2143116"/>
          <a:ext cx="778674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CA21295-98BC-4274-8EA8-DABC74737B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9451211-C9BC-493F-BCA1-9060E14E77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F0B817F-E488-4178-BB86-18CF2B401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lvlOne"/>
        </p:bldSub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 smtClean="0"/>
              <a:t>Cambio de Roles</a:t>
            </a:r>
          </a:p>
          <a:p>
            <a:pPr algn="ctr"/>
            <a:endParaRPr lang="es-ES" sz="4800" dirty="0" smtClean="0"/>
          </a:p>
          <a:p>
            <a:pPr algn="ctr"/>
            <a:r>
              <a:rPr lang="es-ES" sz="4800" b="1" dirty="0" smtClean="0"/>
              <a:t>PROFESOR - ALUMNO</a:t>
            </a:r>
            <a:endParaRPr lang="es-ES" sz="4800" dirty="0"/>
          </a:p>
        </p:txBody>
      </p:sp>
      <p:cxnSp>
        <p:nvCxnSpPr>
          <p:cNvPr id="5" name="4 Conector recto"/>
          <p:cNvCxnSpPr/>
          <p:nvPr/>
        </p:nvCxnSpPr>
        <p:spPr>
          <a:xfrm>
            <a:off x="0" y="0"/>
            <a:ext cx="9144000" cy="34290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" name="5 Conector recto"/>
          <p:cNvCxnSpPr/>
          <p:nvPr/>
        </p:nvCxnSpPr>
        <p:spPr>
          <a:xfrm flipV="1">
            <a:off x="0" y="0"/>
            <a:ext cx="9144000" cy="335756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46" y="1188625"/>
            <a:ext cx="8001024" cy="581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2071701" y="2000264"/>
            <a:ext cx="664373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>
                <a:solidFill>
                  <a:schemeClr val="bg1"/>
                </a:solidFill>
              </a:rPr>
              <a:t>Consultores de información - facilitadores del aprendizaje.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>
                <a:solidFill>
                  <a:schemeClr val="bg1"/>
                </a:solidFill>
              </a:rPr>
              <a:t>Diseñadores situaciones mediadas de aprendizaje.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>
                <a:solidFill>
                  <a:schemeClr val="bg1"/>
                </a:solidFill>
              </a:rPr>
              <a:t>Moderadores y tutores virtuales.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>
                <a:solidFill>
                  <a:schemeClr val="bg1"/>
                </a:solidFill>
              </a:rPr>
              <a:t>Orientadores.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>
                <a:solidFill>
                  <a:schemeClr val="bg1"/>
                </a:solidFill>
              </a:rPr>
              <a:t>Evaluador y seleccionador de tecnologías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0" y="428604"/>
            <a:ext cx="6500826" cy="78581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4000" b="1" dirty="0" smtClean="0"/>
              <a:t>Rol del Profesor</a:t>
            </a:r>
            <a:endParaRPr lang="es-E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7" y="1045725"/>
            <a:ext cx="8001024" cy="581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6 Diagrama"/>
          <p:cNvGraphicFramePr/>
          <p:nvPr/>
        </p:nvGraphicFramePr>
        <p:xfrm>
          <a:off x="2357422" y="2143116"/>
          <a:ext cx="5572164" cy="3492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7 Rectángulo"/>
          <p:cNvSpPr/>
          <p:nvPr/>
        </p:nvSpPr>
        <p:spPr>
          <a:xfrm>
            <a:off x="0" y="428604"/>
            <a:ext cx="6500826" cy="78581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4000" b="1" dirty="0" smtClean="0"/>
              <a:t>Rol del Profesor</a:t>
            </a:r>
            <a:endParaRPr lang="es-E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4F23C1B-26BC-428A-AA28-0045A96565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94F23C1B-26BC-428A-AA28-0045A96565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5D6412A-3E18-41AC-8346-FCEA3F9389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dgm id="{25D6412A-3E18-41AC-8346-FCEA3F9389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CE59F99-F5BE-438A-819D-D4E4C39715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dgm id="{8CE59F99-F5BE-438A-819D-D4E4C39715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E94195A-253B-4B33-A8C2-CD1820EBB2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dgm id="{4E94195A-253B-4B33-A8C2-CD1820EBB2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565505" y="0"/>
            <a:ext cx="457849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2643174" y="428604"/>
            <a:ext cx="6500826" cy="78581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4000" b="1" dirty="0" smtClean="0"/>
              <a:t>Rol del Alumno</a:t>
            </a:r>
            <a:endParaRPr lang="es-ES" sz="4000" b="1" dirty="0"/>
          </a:p>
        </p:txBody>
      </p:sp>
      <p:sp>
        <p:nvSpPr>
          <p:cNvPr id="6" name="5 Rectángulo"/>
          <p:cNvSpPr/>
          <p:nvPr/>
        </p:nvSpPr>
        <p:spPr>
          <a:xfrm>
            <a:off x="285720" y="1428736"/>
            <a:ext cx="6500858" cy="514353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571472" y="1643050"/>
            <a:ext cx="578647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3200" dirty="0" smtClean="0"/>
              <a:t>Capacidad de análisis y síntesis.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3200" dirty="0" smtClean="0"/>
              <a:t>Capacidad de aplicar los conocimientos.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3200" dirty="0" smtClean="0"/>
              <a:t>Resolución de problemas.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3200" dirty="0" smtClean="0"/>
              <a:t>Capacidad de aprender.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3200" dirty="0" smtClean="0"/>
              <a:t>Trabajo en equipo.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3200" dirty="0" smtClean="0"/>
              <a:t>Habilidades interpersonales.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565505" y="0"/>
            <a:ext cx="457849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2643174" y="428604"/>
            <a:ext cx="6500826" cy="78581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4000" b="1" dirty="0" smtClean="0"/>
              <a:t>Rol del Alumno</a:t>
            </a:r>
            <a:endParaRPr lang="es-ES" sz="4000" b="1" dirty="0"/>
          </a:p>
        </p:txBody>
      </p:sp>
      <p:sp>
        <p:nvSpPr>
          <p:cNvPr id="6" name="5 Rectángulo"/>
          <p:cNvSpPr/>
          <p:nvPr/>
        </p:nvSpPr>
        <p:spPr>
          <a:xfrm>
            <a:off x="285720" y="1428736"/>
            <a:ext cx="6500858" cy="514353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428596" y="1714488"/>
            <a:ext cx="614366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3200" dirty="0" smtClean="0"/>
              <a:t>Planificación y gestión del tiempo.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3200" dirty="0" smtClean="0"/>
              <a:t>Gestión de la información.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3200" dirty="0" smtClean="0"/>
              <a:t>Capacidad de adaptarse a nuevas situaciones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3200" dirty="0" smtClean="0"/>
              <a:t>Creatividad.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3200" dirty="0" smtClean="0"/>
              <a:t>Y conocimiento sobre el área de estudio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285984" y="1142984"/>
            <a:ext cx="642940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3600" dirty="0" smtClean="0"/>
              <a:t>Los </a:t>
            </a:r>
            <a:r>
              <a:rPr lang="es-ES" sz="4400" b="1" dirty="0" smtClean="0">
                <a:solidFill>
                  <a:schemeClr val="accent2">
                    <a:lumMod val="75000"/>
                  </a:schemeClr>
                </a:solidFill>
              </a:rPr>
              <a:t>problemas hoy no son tecnológicos</a:t>
            </a:r>
            <a:r>
              <a:rPr lang="es-ES" sz="3600" dirty="0" smtClean="0"/>
              <a:t>, disponemos de tecnología amigable y con estándares aceptados que permite realizar diferentes cosas y con buenos parámetros de calidad y fiabilidad.</a:t>
            </a:r>
            <a:endParaRPr lang="es-E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85720" y="1785926"/>
            <a:ext cx="73581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dirty="0" smtClean="0"/>
              <a:t>Los problemas posiblemente vengan de </a:t>
            </a:r>
            <a:r>
              <a:rPr lang="es-ES" sz="4400" b="1" dirty="0" smtClean="0">
                <a:solidFill>
                  <a:schemeClr val="accent3">
                    <a:lumMod val="75000"/>
                  </a:schemeClr>
                </a:solidFill>
              </a:rPr>
              <a:t>qué hacer, cómo hacerlo, para quién y por qué hacerlo</a:t>
            </a:r>
            <a:r>
              <a:rPr lang="es-ES" sz="3200" dirty="0" smtClean="0"/>
              <a:t>. </a:t>
            </a:r>
            <a:endParaRPr lang="es-E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222" y="2428868"/>
            <a:ext cx="9858444" cy="4786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Rectángulo"/>
          <p:cNvSpPr/>
          <p:nvPr/>
        </p:nvSpPr>
        <p:spPr>
          <a:xfrm>
            <a:off x="571472" y="785794"/>
            <a:ext cx="821533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  <a:defRPr/>
            </a:pPr>
            <a:r>
              <a:rPr kumimoji="1" lang="es-ES" sz="3200" b="1" dirty="0" smtClean="0">
                <a:solidFill>
                  <a:srgbClr val="FFC000"/>
                </a:solidFill>
                <a:latin typeface="+mj-lt"/>
              </a:rPr>
              <a:t>Formación del profesorado</a:t>
            </a:r>
          </a:p>
          <a:p>
            <a:pPr algn="r">
              <a:spcBef>
                <a:spcPts val="600"/>
              </a:spcBef>
              <a:spcAft>
                <a:spcPts val="600"/>
              </a:spcAft>
              <a:defRPr/>
            </a:pPr>
            <a:r>
              <a:rPr kumimoji="1" lang="es-ES" sz="3200" dirty="0" smtClean="0">
                <a:solidFill>
                  <a:schemeClr val="bg1"/>
                </a:solidFill>
                <a:latin typeface="+mj-lt"/>
              </a:rPr>
              <a:t>Falta </a:t>
            </a:r>
            <a:r>
              <a:rPr kumimoji="1" lang="es-ES" sz="3200" b="1" dirty="0" smtClean="0">
                <a:solidFill>
                  <a:srgbClr val="FFC000"/>
                </a:solidFill>
                <a:latin typeface="+mj-lt"/>
              </a:rPr>
              <a:t>buenos materiales</a:t>
            </a:r>
          </a:p>
          <a:p>
            <a:pPr algn="r">
              <a:spcBef>
                <a:spcPts val="600"/>
              </a:spcBef>
              <a:spcAft>
                <a:spcPts val="600"/>
              </a:spcAft>
              <a:defRPr/>
            </a:pPr>
            <a:r>
              <a:rPr kumimoji="1" lang="es-ES" sz="3200" b="1" dirty="0" smtClean="0">
                <a:solidFill>
                  <a:srgbClr val="FFC000"/>
                </a:solidFill>
                <a:latin typeface="+mj-lt"/>
              </a:rPr>
              <a:t>Modelos organizativos </a:t>
            </a:r>
            <a:r>
              <a:rPr kumimoji="1" lang="es-ES" sz="3200" dirty="0" smtClean="0">
                <a:solidFill>
                  <a:schemeClr val="bg1"/>
                </a:solidFill>
                <a:latin typeface="+mj-lt"/>
              </a:rPr>
              <a:t>de la época analógica y no de la digital</a:t>
            </a:r>
            <a:endParaRPr kumimoji="1" lang="es-ES" sz="32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28596" y="1214422"/>
            <a:ext cx="835824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 smtClean="0">
                <a:solidFill>
                  <a:schemeClr val="accent1">
                    <a:lumMod val="75000"/>
                  </a:schemeClr>
                </a:solidFill>
              </a:rPr>
              <a:t>La solución viene por la Pedagogía </a:t>
            </a:r>
            <a:br>
              <a:rPr lang="es-ES" sz="4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" sz="4400" b="1" dirty="0" smtClean="0">
                <a:solidFill>
                  <a:schemeClr val="accent1">
                    <a:lumMod val="75000"/>
                  </a:schemeClr>
                </a:solidFill>
              </a:rPr>
              <a:t>no por la Tecnología</a:t>
            </a:r>
            <a:r>
              <a:rPr lang="es-ES" sz="3600" dirty="0" smtClean="0"/>
              <a:t>. </a:t>
            </a:r>
            <a:br>
              <a:rPr lang="es-ES" sz="3600" dirty="0" smtClean="0"/>
            </a:br>
            <a:r>
              <a:rPr lang="es-ES" sz="3600" dirty="0" smtClean="0"/>
              <a:t>Su calidad pasa por no centrarnos en variables tecnológicas e instrumentales, sino en las didácticas, organizativas y pedagógicas</a:t>
            </a:r>
            <a:endParaRPr lang="es-E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2149475" y="4175125"/>
            <a:ext cx="6994525" cy="1477328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s-ES" sz="3600" b="1" dirty="0">
              <a:solidFill>
                <a:schemeClr val="bg1"/>
              </a:solidFill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s-ES" sz="3600" b="1" dirty="0">
                <a:solidFill>
                  <a:schemeClr val="bg1"/>
                </a:solidFill>
              </a:rPr>
              <a:t>http://tecnologiaedu.us.es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s-ES" sz="3600" b="1" dirty="0">
                <a:solidFill>
                  <a:schemeClr val="bg1"/>
                </a:solidFill>
              </a:rPr>
              <a:t>cabero@us.es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214282" y="500042"/>
          <a:ext cx="8572560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31E83D-B243-4581-A1B9-43C22E6394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DA31E83D-B243-4581-A1B9-43C22E6394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CB0E67-8F4D-424B-A532-357B9A2897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graphicEl>
                                              <a:dgm id="{2DCB0E67-8F4D-424B-A532-357B9A2897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EB6A69-3B04-4FBF-82B5-AB53FDD3AA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56EB6A69-3B04-4FBF-82B5-AB53FDD3AA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953C3D-5BAC-47A2-9BC4-25FA592003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04953C3D-5BAC-47A2-9BC4-25FA592003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0"/>
            <a:ext cx="9144000" cy="20002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2726" r="2273" b="26316"/>
          <a:stretch>
            <a:fillRect/>
          </a:stretch>
        </p:blipFill>
        <p:spPr bwMode="auto">
          <a:xfrm>
            <a:off x="7072330" y="0"/>
            <a:ext cx="2357486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642910" y="785794"/>
            <a:ext cx="6357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5400" dirty="0" smtClean="0">
                <a:solidFill>
                  <a:schemeClr val="bg1"/>
                </a:solidFill>
              </a:rPr>
              <a:t>Algunas Ideas</a:t>
            </a:r>
            <a:endParaRPr lang="es-ES" sz="5400" dirty="0">
              <a:solidFill>
                <a:schemeClr val="bg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71472" y="2143116"/>
            <a:ext cx="807249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400" dirty="0" smtClean="0"/>
              <a:t>Estimular el </a:t>
            </a:r>
            <a:r>
              <a:rPr lang="es-ES" sz="2400" b="1" dirty="0" smtClean="0">
                <a:solidFill>
                  <a:schemeClr val="accent2">
                    <a:lumMod val="75000"/>
                  </a:schemeClr>
                </a:solidFill>
              </a:rPr>
              <a:t>contacto estudiante-profesor</a:t>
            </a:r>
            <a:r>
              <a:rPr lang="es-ES" sz="2400" dirty="0" smtClean="0"/>
              <a:t>. La satisfacción aumenta cuando se eleva la interacción.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400" dirty="0" smtClean="0"/>
              <a:t>Estimular la </a:t>
            </a:r>
            <a:r>
              <a:rPr lang="es-ES" sz="2400" b="1" dirty="0" smtClean="0">
                <a:solidFill>
                  <a:schemeClr val="accent2">
                    <a:lumMod val="75000"/>
                  </a:schemeClr>
                </a:solidFill>
              </a:rPr>
              <a:t>cooperación</a:t>
            </a:r>
            <a:r>
              <a:rPr lang="es-ES" sz="2400" dirty="0" smtClean="0"/>
              <a:t> entre estudiantes – aprendizaje colaborativo.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400" dirty="0" smtClean="0"/>
              <a:t>Estimular un </a:t>
            </a:r>
            <a:r>
              <a:rPr lang="es-ES" sz="2400" b="1" dirty="0" smtClean="0">
                <a:solidFill>
                  <a:schemeClr val="accent2">
                    <a:lumMod val="75000"/>
                  </a:schemeClr>
                </a:solidFill>
              </a:rPr>
              <a:t>aprendizaje activo</a:t>
            </a:r>
            <a:r>
              <a:rPr lang="es-ES" sz="2400" dirty="0" smtClean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400" dirty="0" smtClean="0"/>
              <a:t>Ofrecer </a:t>
            </a:r>
            <a:r>
              <a:rPr lang="es-ES" sz="2400" b="1" dirty="0" smtClean="0">
                <a:solidFill>
                  <a:schemeClr val="accent2">
                    <a:lumMod val="75000"/>
                  </a:schemeClr>
                </a:solidFill>
              </a:rPr>
              <a:t>retroalimentación rápida</a:t>
            </a:r>
            <a:r>
              <a:rPr lang="es-ES" sz="2400" dirty="0" smtClean="0"/>
              <a:t>. 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400" dirty="0" smtClean="0"/>
              <a:t>Respetar </a:t>
            </a:r>
            <a:r>
              <a:rPr lang="es-ES" sz="2400" b="1" dirty="0" smtClean="0">
                <a:solidFill>
                  <a:schemeClr val="accent2">
                    <a:lumMod val="75000"/>
                  </a:schemeClr>
                </a:solidFill>
              </a:rPr>
              <a:t>estilos y capacidades </a:t>
            </a:r>
            <a:r>
              <a:rPr lang="es-ES" sz="2400" dirty="0" smtClean="0"/>
              <a:t>de los alumnos.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400" dirty="0" smtClean="0"/>
              <a:t>Articula diferentes </a:t>
            </a:r>
            <a:r>
              <a:rPr lang="es-ES" sz="2400" b="1" dirty="0" smtClean="0">
                <a:solidFill>
                  <a:schemeClr val="accent2">
                    <a:lumMod val="75000"/>
                  </a:schemeClr>
                </a:solidFill>
              </a:rPr>
              <a:t>estrategias de evaluación</a:t>
            </a:r>
            <a:r>
              <a:rPr lang="es-ES" sz="2400" dirty="0" smtClean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400" dirty="0" smtClean="0"/>
              <a:t>Utilizar </a:t>
            </a:r>
            <a:r>
              <a:rPr lang="es-ES" sz="2400" b="1" dirty="0" smtClean="0">
                <a:solidFill>
                  <a:schemeClr val="accent2">
                    <a:lumMod val="75000"/>
                  </a:schemeClr>
                </a:solidFill>
              </a:rPr>
              <a:t>diferentes </a:t>
            </a:r>
            <a:r>
              <a:rPr lang="es-ES" sz="2400" dirty="0" smtClean="0"/>
              <a:t>tipos de </a:t>
            </a:r>
            <a:r>
              <a:rPr lang="es-ES" sz="2400" b="1" dirty="0" smtClean="0">
                <a:solidFill>
                  <a:schemeClr val="accent2">
                    <a:lumMod val="75000"/>
                  </a:schemeClr>
                </a:solidFill>
              </a:rPr>
              <a:t>códigos</a:t>
            </a:r>
            <a:r>
              <a:rPr lang="es-ES" sz="2400" dirty="0" smtClean="0"/>
              <a:t>. </a:t>
            </a:r>
            <a:endParaRPr lang="es-E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0"/>
            <a:ext cx="9144000" cy="20002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2726" r="2273" b="26316"/>
          <a:stretch>
            <a:fillRect/>
          </a:stretch>
        </p:blipFill>
        <p:spPr bwMode="auto">
          <a:xfrm>
            <a:off x="7072330" y="0"/>
            <a:ext cx="2357486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642910" y="785794"/>
            <a:ext cx="6357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5400" dirty="0" smtClean="0">
                <a:solidFill>
                  <a:schemeClr val="bg1"/>
                </a:solidFill>
              </a:rPr>
              <a:t>Algunas Ideas</a:t>
            </a:r>
            <a:endParaRPr lang="es-ES" sz="5400" dirty="0">
              <a:solidFill>
                <a:schemeClr val="bg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42910" y="2357430"/>
            <a:ext cx="8143932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s-ES" sz="2800" dirty="0" smtClean="0"/>
              <a:t>Los alumnos prefieren una </a:t>
            </a:r>
            <a:r>
              <a:rPr lang="es-ES" sz="2800" b="1" dirty="0" smtClean="0">
                <a:solidFill>
                  <a:schemeClr val="accent2">
                    <a:lumMod val="75000"/>
                  </a:schemeClr>
                </a:solidFill>
              </a:rPr>
              <a:t>actitud más reactiva en los tutores.</a:t>
            </a:r>
          </a:p>
          <a:p>
            <a:pPr>
              <a:spcBef>
                <a:spcPts val="6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s-ES" sz="2800" dirty="0" smtClean="0"/>
              <a:t>El </a:t>
            </a:r>
            <a:r>
              <a:rPr lang="es-ES" sz="2800" b="1" dirty="0" smtClean="0">
                <a:solidFill>
                  <a:schemeClr val="accent2">
                    <a:lumMod val="75000"/>
                  </a:schemeClr>
                </a:solidFill>
              </a:rPr>
              <a:t>profesor</a:t>
            </a:r>
            <a:r>
              <a:rPr lang="es-ES" sz="2800" dirty="0" smtClean="0"/>
              <a:t> debe </a:t>
            </a:r>
            <a:r>
              <a:rPr lang="es-ES" sz="2800" b="1" dirty="0" smtClean="0">
                <a:solidFill>
                  <a:schemeClr val="accent2">
                    <a:lumMod val="75000"/>
                  </a:schemeClr>
                </a:solidFill>
              </a:rPr>
              <a:t>redefinir su acción</a:t>
            </a:r>
            <a:r>
              <a:rPr lang="es-ES" sz="2800" dirty="0" smtClean="0"/>
              <a:t>.</a:t>
            </a:r>
          </a:p>
          <a:p>
            <a:pPr>
              <a:spcBef>
                <a:spcPts val="6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s-ES" sz="2800" dirty="0" smtClean="0"/>
              <a:t>La forma en la cual son </a:t>
            </a:r>
            <a:r>
              <a:rPr lang="es-ES" sz="2800" b="1" dirty="0" smtClean="0">
                <a:solidFill>
                  <a:schemeClr val="accent2">
                    <a:lumMod val="75000"/>
                  </a:schemeClr>
                </a:solidFill>
              </a:rPr>
              <a:t>estructurados</a:t>
            </a:r>
            <a:r>
              <a:rPr lang="es-ES" sz="2800" dirty="0" smtClean="0"/>
              <a:t> los contenidos.</a:t>
            </a:r>
          </a:p>
          <a:p>
            <a:pPr>
              <a:spcBef>
                <a:spcPts val="6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s-ES" sz="2800" dirty="0" smtClean="0"/>
              <a:t>Permitir que los estudiantes </a:t>
            </a:r>
            <a:r>
              <a:rPr lang="es-ES" sz="2800" b="1" dirty="0" smtClean="0">
                <a:solidFill>
                  <a:schemeClr val="accent2">
                    <a:lumMod val="75000"/>
                  </a:schemeClr>
                </a:solidFill>
              </a:rPr>
              <a:t>reflexionen</a:t>
            </a:r>
            <a:r>
              <a:rPr lang="es-ES" sz="2800" dirty="0" smtClean="0"/>
              <a:t> </a:t>
            </a:r>
            <a:r>
              <a:rPr lang="es-ES" sz="2800" b="1" dirty="0" smtClean="0">
                <a:solidFill>
                  <a:schemeClr val="accent2">
                    <a:lumMod val="75000"/>
                  </a:schemeClr>
                </a:solidFill>
              </a:rPr>
              <a:t>sobre su aprendizaje </a:t>
            </a:r>
            <a:r>
              <a:rPr lang="es-ES" sz="2800" dirty="0" smtClean="0"/>
              <a:t>y experiencia educativa.</a:t>
            </a:r>
            <a:endParaRPr lang="es-E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0"/>
            <a:ext cx="9144000" cy="20002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2726" r="2273" b="26316"/>
          <a:stretch>
            <a:fillRect/>
          </a:stretch>
        </p:blipFill>
        <p:spPr bwMode="auto">
          <a:xfrm>
            <a:off x="7072330" y="0"/>
            <a:ext cx="2357486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642910" y="785794"/>
            <a:ext cx="6357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5400" dirty="0" smtClean="0">
                <a:solidFill>
                  <a:schemeClr val="bg1"/>
                </a:solidFill>
              </a:rPr>
              <a:t>Algunas Ideas</a:t>
            </a:r>
            <a:endParaRPr lang="es-ES" sz="5400" dirty="0">
              <a:solidFill>
                <a:schemeClr val="bg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071538" y="2828836"/>
            <a:ext cx="7500990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s-ES" sz="2800" dirty="0" smtClean="0"/>
          </a:p>
          <a:p>
            <a:pPr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/>
              <a:t>Las </a:t>
            </a:r>
            <a:r>
              <a:rPr lang="es-ES" sz="2800" b="1" dirty="0" smtClean="0">
                <a:solidFill>
                  <a:schemeClr val="accent2">
                    <a:lumMod val="75000"/>
                  </a:schemeClr>
                </a:solidFill>
              </a:rPr>
              <a:t>herramientas de comunicación</a:t>
            </a:r>
            <a:r>
              <a:rPr lang="es-ES" sz="2800" dirty="0" smtClean="0"/>
              <a:t>.</a:t>
            </a:r>
          </a:p>
          <a:p>
            <a:pPr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/>
              <a:t>Los </a:t>
            </a:r>
            <a:r>
              <a:rPr lang="es-ES" sz="2800" b="1" dirty="0" smtClean="0">
                <a:solidFill>
                  <a:schemeClr val="accent2">
                    <a:lumMod val="75000"/>
                  </a:schemeClr>
                </a:solidFill>
              </a:rPr>
              <a:t>aspectos organizativos</a:t>
            </a:r>
            <a:r>
              <a:rPr lang="es-ES" sz="2800" dirty="0" smtClean="0"/>
              <a:t>.</a:t>
            </a:r>
          </a:p>
          <a:p>
            <a:pPr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2800" dirty="0" smtClean="0"/>
              <a:t>Y las </a:t>
            </a:r>
            <a:r>
              <a:rPr lang="es-ES" sz="2800" b="1" dirty="0" smtClean="0">
                <a:solidFill>
                  <a:schemeClr val="accent2">
                    <a:lumMod val="75000"/>
                  </a:schemeClr>
                </a:solidFill>
              </a:rPr>
              <a:t>E-actividades</a:t>
            </a:r>
            <a:r>
              <a:rPr lang="es-ES" sz="2800" dirty="0" smtClean="0"/>
              <a:t>.</a:t>
            </a:r>
            <a:endParaRPr lang="es-E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ado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</TotalTime>
  <Words>942</Words>
  <Application>Microsoft Office PowerPoint</Application>
  <PresentationFormat>Presentación en pantalla (4:3)</PresentationFormat>
  <Paragraphs>171</Paragraphs>
  <Slides>51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52" baseType="lpstr">
      <vt:lpstr>Tema de Office</vt:lpstr>
      <vt:lpstr>Bases y principios de la calidad en la formación virtual 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Resultados investigaciones  e-learning. </dc:title>
  <dc:creator>Linda</dc:creator>
  <cp:lastModifiedBy>pc</cp:lastModifiedBy>
  <cp:revision>61</cp:revision>
  <dcterms:created xsi:type="dcterms:W3CDTF">2010-03-15T12:53:24Z</dcterms:created>
  <dcterms:modified xsi:type="dcterms:W3CDTF">2010-07-08T21:21:33Z</dcterms:modified>
</cp:coreProperties>
</file>