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</p:sldIdLst>
  <p:sldSz cx="3960813" cy="7561263"/>
  <p:notesSz cx="6858000" cy="9144000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700000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7" autoAdjust="0"/>
  </p:normalViewPr>
  <p:slideViewPr>
    <p:cSldViewPr>
      <p:cViewPr>
        <p:scale>
          <a:sx n="100" d="100"/>
          <a:sy n="100" d="100"/>
        </p:scale>
        <p:origin x="-1296" y="-78"/>
      </p:cViewPr>
      <p:guideLst>
        <p:guide orient="horz" pos="2382"/>
        <p:guide pos="12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845" y="5494518"/>
            <a:ext cx="3544928" cy="1159394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7845" y="584738"/>
            <a:ext cx="3544928" cy="4617411"/>
          </a:xfrm>
        </p:spPr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FFEB0-5A61-4F72-B27C-D97DC423DFA0}" type="datetimeFigureOut">
              <a:rPr lang="es-VE"/>
              <a:pPr>
                <a:defRPr/>
              </a:pPr>
              <a:t>03/05/2011</a:t>
            </a:fld>
            <a:endParaRPr lang="es-VE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AB35-3605-42CE-92FA-C10040A1B636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871590" y="588103"/>
            <a:ext cx="858176" cy="5796967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31048" y="588101"/>
            <a:ext cx="2574528" cy="5796969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D1F3-CF48-4BDA-BC2C-83223432FF2A}" type="datetimeFigureOut">
              <a:rPr lang="es-VE"/>
              <a:pPr>
                <a:defRPr/>
              </a:pPr>
              <a:t>03/05/2011</a:t>
            </a:fld>
            <a:endParaRPr lang="es-VE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EDD4-5255-48BC-A847-0234BCCFDF3A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Rectángulo redondeado"/>
          <p:cNvSpPr/>
          <p:nvPr/>
        </p:nvSpPr>
        <p:spPr>
          <a:xfrm>
            <a:off x="131763" y="363538"/>
            <a:ext cx="3695700" cy="683101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10 Rectángulo redondeado"/>
          <p:cNvSpPr/>
          <p:nvPr/>
        </p:nvSpPr>
        <p:spPr>
          <a:xfrm>
            <a:off x="181319" y="478684"/>
            <a:ext cx="3598176" cy="478651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868" y="5434027"/>
            <a:ext cx="3544928" cy="746045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02868" y="6201255"/>
            <a:ext cx="3544928" cy="463757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66C60D-1AE6-4438-93BE-5E41638A0663}" type="datetimeFigureOut">
              <a:rPr lang="es-VE"/>
              <a:pPr>
                <a:defRPr/>
              </a:pPr>
              <a:t>03/05/2011</a:t>
            </a:fld>
            <a:endParaRPr lang="es-VE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VE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C524CC-7DC8-454B-990D-E94F870BFECE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2796" y="584738"/>
            <a:ext cx="1703150" cy="483920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059830" y="584738"/>
            <a:ext cx="1703150" cy="483920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E579-A4CF-4646-AD11-4C28AA9CD27C}" type="datetimeFigureOut">
              <a:rPr lang="es-VE"/>
              <a:pPr>
                <a:defRPr/>
              </a:pPr>
              <a:t>03/05/2011</a:t>
            </a:fld>
            <a:endParaRPr lang="es-VE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F05BC-7C67-4BA0-92DD-ACCD99A09421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845" y="5494518"/>
            <a:ext cx="3544928" cy="1159394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3025" y="638857"/>
            <a:ext cx="1703150" cy="873395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2015132" y="638857"/>
            <a:ext cx="1703150" cy="873395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63025" y="1596266"/>
            <a:ext cx="1703150" cy="3847843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15132" y="1596266"/>
            <a:ext cx="1703150" cy="3847843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570A5-A795-4C66-B23D-324D6186BAA2}" type="datetimeFigureOut">
              <a:rPr lang="es-VE"/>
              <a:pPr>
                <a:defRPr/>
              </a:pPr>
              <a:t>03/05/2011</a:t>
            </a:fld>
            <a:endParaRPr lang="es-VE"/>
          </a:p>
        </p:txBody>
      </p:sp>
      <p:sp>
        <p:nvSpPr>
          <p:cNvPr id="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EC8D-F1E2-4765-A217-930B8DDC71A0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FCBF-5183-40EE-ABA3-0E13C06A06AD}" type="datetimeFigureOut">
              <a:rPr lang="es-VE"/>
              <a:pPr>
                <a:defRPr/>
              </a:pPr>
              <a:t>03/05/2011</a:t>
            </a:fld>
            <a:endParaRPr lang="es-VE"/>
          </a:p>
        </p:txBody>
      </p:sp>
      <p:sp>
        <p:nvSpPr>
          <p:cNvPr id="4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1F040-6C3F-4DEF-92CC-A427B9EBA0DC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131763" y="363538"/>
            <a:ext cx="3695700" cy="683101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AC9971-2C10-4986-B001-795BFC417DBC}" type="datetimeFigureOut">
              <a:rPr lang="es-VE"/>
              <a:pPr>
                <a:defRPr/>
              </a:pPr>
              <a:t>03/05/2011</a:t>
            </a:fld>
            <a:endParaRPr lang="es-VE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VE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02A4C5-5B26-4A47-A340-8EC66F8B517D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9179" y="588098"/>
            <a:ext cx="1287264" cy="1008168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2399206" y="1596269"/>
            <a:ext cx="1287264" cy="463743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29796" y="1025527"/>
            <a:ext cx="2003866" cy="52088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349C-0624-41C8-A3DA-22E67DDC738F}" type="datetimeFigureOut">
              <a:rPr lang="es-VE"/>
              <a:pPr>
                <a:defRPr/>
              </a:pPr>
              <a:t>03/05/2011</a:t>
            </a:fld>
            <a:endParaRPr lang="es-VE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6668A-FD07-458F-878A-2F9E1396083B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4 Rectángulo redondeado"/>
          <p:cNvSpPr/>
          <p:nvPr/>
        </p:nvSpPr>
        <p:spPr>
          <a:xfrm>
            <a:off x="131763" y="363538"/>
            <a:ext cx="3695700" cy="683101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10 Redondear rectángulo de esquina sencilla"/>
          <p:cNvSpPr/>
          <p:nvPr/>
        </p:nvSpPr>
        <p:spPr>
          <a:xfrm>
            <a:off x="2773363" y="479425"/>
            <a:ext cx="1006475" cy="47879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041" y="5526024"/>
            <a:ext cx="3564732" cy="1159394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2799387" y="588098"/>
            <a:ext cx="970399" cy="4643352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568" y="480454"/>
            <a:ext cx="2566607" cy="47888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4BF9E1-EEB1-4858-BEFD-A9C2DB4EE8EA}" type="datetimeFigureOut">
              <a:rPr lang="es-VE"/>
              <a:pPr>
                <a:defRPr/>
              </a:pPr>
              <a:t>03/05/2011</a:t>
            </a:fld>
            <a:endParaRPr lang="es-VE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VE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9E5000-8A06-4CF2-A449-19DFF30DE676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845" y="5494518"/>
            <a:ext cx="3544928" cy="1159394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17845" y="584738"/>
            <a:ext cx="3544928" cy="461741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67CD-3473-4BD2-B2CB-A275AD786833}" type="datetimeFigureOut">
              <a:rPr lang="es-VE"/>
              <a:pPr>
                <a:defRPr/>
              </a:pPr>
              <a:t>03/05/2011</a:t>
            </a:fld>
            <a:endParaRPr lang="es-VE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4601A-C81F-426D-979C-CE9083E0F6A7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31763" y="363538"/>
            <a:ext cx="3695700" cy="683101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8 Rectángulo redondeado"/>
          <p:cNvSpPr/>
          <p:nvPr/>
        </p:nvSpPr>
        <p:spPr>
          <a:xfrm>
            <a:off x="181319" y="478684"/>
            <a:ext cx="3598176" cy="60490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217488" y="5497513"/>
            <a:ext cx="3544887" cy="115887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1" name="3 Marcador de texto"/>
          <p:cNvSpPr>
            <a:spLocks noGrp="1"/>
          </p:cNvSpPr>
          <p:nvPr>
            <p:ph type="body" idx="1"/>
          </p:nvPr>
        </p:nvSpPr>
        <p:spPr bwMode="auto">
          <a:xfrm>
            <a:off x="217488" y="584200"/>
            <a:ext cx="3544887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1635125" y="6738938"/>
            <a:ext cx="990600" cy="401637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3E83911-7DE6-4411-92AC-CE1FBC55D715}" type="datetimeFigureOut">
              <a:rPr lang="es-VE"/>
              <a:pPr>
                <a:defRPr/>
              </a:pPr>
              <a:t>03/05/2011</a:t>
            </a:fld>
            <a:endParaRPr lang="es-VE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25725" y="6738938"/>
            <a:ext cx="990600" cy="401637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616325" y="6738938"/>
            <a:ext cx="198438" cy="401637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ACD4DDD-E366-436A-BE2D-2015C5CA1B2B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69" r:id="rId4"/>
    <p:sldLayoutId id="2147483668" r:id="rId5"/>
    <p:sldLayoutId id="2147483673" r:id="rId6"/>
    <p:sldLayoutId id="2147483667" r:id="rId7"/>
    <p:sldLayoutId id="2147483674" r:id="rId8"/>
    <p:sldLayoutId id="2147483666" r:id="rId9"/>
    <p:sldLayoutId id="214748366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B2733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B2733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C64242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76375"/>
            <a:ext cx="2857500" cy="3960813"/>
          </a:xfrm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black">
          <a:xfrm>
            <a:off x="323850" y="468313"/>
            <a:ext cx="31686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2800" kern="10" spc="5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LA GESTIÓN SOCIAL</a:t>
            </a:r>
          </a:p>
          <a:p>
            <a:pPr algn="ctr"/>
            <a:r>
              <a:rPr lang="es-VE" sz="2800" kern="10" spc="5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DEL CONOCIMIENTO</a:t>
            </a:r>
          </a:p>
          <a:p>
            <a:pPr algn="ctr"/>
            <a:r>
              <a:rPr lang="es-VE" sz="2800" kern="10" spc="5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COMPONENTE DEL</a:t>
            </a:r>
          </a:p>
          <a:p>
            <a:pPr algn="ctr"/>
            <a:r>
              <a:rPr lang="es-VE" sz="2800" kern="10" spc="5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APRENDIZAJE-SERVICIO</a:t>
            </a:r>
          </a:p>
        </p:txBody>
      </p:sp>
      <p:pic>
        <p:nvPicPr>
          <p:cNvPr id="18438" name="Picture 6" descr="Mana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7088" y="0"/>
            <a:ext cx="392112" cy="158750"/>
          </a:xfrm>
          <a:prstGeom prst="rect">
            <a:avLst/>
          </a:prstGeom>
          <a:noFill/>
        </p:spPr>
      </p:pic>
      <p:sp>
        <p:nvSpPr>
          <p:cNvPr id="18440" name="WordArt 7"/>
          <p:cNvSpPr>
            <a:spLocks noChangeArrowheads="1" noChangeShapeType="1" noTextEdit="1"/>
          </p:cNvSpPr>
          <p:nvPr/>
        </p:nvSpPr>
        <p:spPr bwMode="auto">
          <a:xfrm>
            <a:off x="217488" y="5653088"/>
            <a:ext cx="3346450" cy="61595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>
                        <a:gamma/>
                        <a:shade val="46275"/>
                        <a:invGamma/>
                      </a:srgbClr>
                    </a:gs>
                    <a:gs pos="5000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Una oportunidad para contribuir con nuestros saberes </a:t>
            </a:r>
          </a:p>
          <a:p>
            <a:pPr algn="ctr"/>
            <a:r>
              <a:rPr lang="es-VE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>
                        <a:gamma/>
                        <a:shade val="46275"/>
                        <a:invGamma/>
                      </a:srgbClr>
                    </a:gs>
                    <a:gs pos="5000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al desarrollo de las comunidades 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032941" y="6948488"/>
            <a:ext cx="3323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dirty="0" err="1" smtClean="0"/>
              <a:t>Profa</a:t>
            </a:r>
            <a:r>
              <a:rPr lang="es-ES" b="1" dirty="0" smtClean="0"/>
              <a:t>. María </a:t>
            </a:r>
            <a:r>
              <a:rPr lang="es-ES" b="1" dirty="0"/>
              <a:t>Angelina Rodríguez (Nina)</a:t>
            </a:r>
          </a:p>
          <a:p>
            <a:endParaRPr lang="es-ES" b="1" dirty="0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096963" y="7296150"/>
            <a:ext cx="95410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900" b="1" dirty="0"/>
              <a:t>Caracas, </a:t>
            </a:r>
            <a:r>
              <a:rPr lang="es-ES" sz="900" b="1" dirty="0" smtClean="0"/>
              <a:t>2011</a:t>
            </a:r>
            <a:endParaRPr lang="es-ES" sz="900" b="1" dirty="0"/>
          </a:p>
        </p:txBody>
      </p:sp>
      <p:pic>
        <p:nvPicPr>
          <p:cNvPr id="18443" name="Picture 4" descr="Fac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463" y="36513"/>
            <a:ext cx="323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7" descr="C:\marisela\marisela\ORG. Y SISTEMAS\logoucv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36513"/>
            <a:ext cx="4000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5" name="8 Grupo"/>
          <p:cNvGrpSpPr>
            <a:grpSpLocks/>
          </p:cNvGrpSpPr>
          <p:nvPr/>
        </p:nvGrpSpPr>
        <p:grpSpPr bwMode="auto">
          <a:xfrm>
            <a:off x="3471863" y="36513"/>
            <a:ext cx="452437" cy="427037"/>
            <a:chOff x="3060526" y="-97929"/>
            <a:chExt cx="792088" cy="617143"/>
          </a:xfrm>
        </p:grpSpPr>
        <p:pic>
          <p:nvPicPr>
            <p:cNvPr id="18446" name="6 Imagen" descr="logo sc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2534" y="-97929"/>
              <a:ext cx="612254" cy="38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7 Rectángulo"/>
            <p:cNvSpPr>
              <a:spLocks noChangeArrowheads="1"/>
            </p:cNvSpPr>
            <p:nvPr/>
          </p:nvSpPr>
          <p:spPr bwMode="auto">
            <a:xfrm>
              <a:off x="3060526" y="253085"/>
              <a:ext cx="792088" cy="266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300" b="1">
                  <a:latin typeface="Times New Roman" pitchFamily="18" charset="0"/>
                  <a:cs typeface="Times New Roman" pitchFamily="18" charset="0"/>
                </a:rPr>
                <a:t>Coordinación Académica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6 Marcador de posición de imagen" descr="DSC0024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9490" y="963488"/>
            <a:ext cx="3975136" cy="4032449"/>
          </a:xfrm>
          <a:prstGeom prst="cloudCallout">
            <a:avLst>
              <a:gd name="adj1" fmla="val -13645"/>
              <a:gd name="adj2" fmla="val 67460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971550" y="107950"/>
            <a:ext cx="196215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1400" kern="10" spc="2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FUNDAMENTACIÓN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96875" y="3421063"/>
            <a:ext cx="17986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Arial Black" pitchFamily="34" charset="0"/>
              </a:rPr>
              <a:t>Conocimiento </a:t>
            </a:r>
          </a:p>
          <a:p>
            <a:pPr algn="ctr"/>
            <a:r>
              <a:rPr lang="es-ES" sz="1600" b="1">
                <a:latin typeface="Arial Black" pitchFamily="34" charset="0"/>
              </a:rPr>
              <a:t>como bien público</a:t>
            </a:r>
          </a:p>
        </p:txBody>
      </p:sp>
      <p:grpSp>
        <p:nvGrpSpPr>
          <p:cNvPr id="13372" name="Group 60"/>
          <p:cNvGrpSpPr>
            <a:grpSpLocks/>
          </p:cNvGrpSpPr>
          <p:nvPr/>
        </p:nvGrpSpPr>
        <p:grpSpPr bwMode="auto">
          <a:xfrm>
            <a:off x="180975" y="971550"/>
            <a:ext cx="3584575" cy="2087563"/>
            <a:chOff x="114" y="612"/>
            <a:chExt cx="2258" cy="1315"/>
          </a:xfrm>
        </p:grpSpPr>
        <p:sp>
          <p:nvSpPr>
            <p:cNvPr id="13323" name="AutoShape 11"/>
            <p:cNvSpPr>
              <a:spLocks noChangeArrowheads="1"/>
            </p:cNvSpPr>
            <p:nvPr/>
          </p:nvSpPr>
          <p:spPr bwMode="auto">
            <a:xfrm>
              <a:off x="114" y="612"/>
              <a:ext cx="998" cy="318"/>
            </a:xfrm>
            <a:prstGeom prst="flowChartProcess">
              <a:avLst/>
            </a:prstGeom>
            <a:gradFill rotWithShape="1">
              <a:gsLst>
                <a:gs pos="0">
                  <a:srgbClr val="333399"/>
                </a:gs>
                <a:gs pos="100000">
                  <a:srgbClr val="333399">
                    <a:gamma/>
                    <a:shade val="63529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400" b="1">
                  <a:solidFill>
                    <a:schemeClr val="bg2"/>
                  </a:solidFill>
                  <a:latin typeface="Century Gothic" pitchFamily="34" charset="0"/>
                </a:rPr>
                <a:t>De la sociedad</a:t>
              </a:r>
            </a:p>
            <a:p>
              <a:pPr algn="ctr"/>
              <a:r>
                <a:rPr lang="es-ES" sz="1400" b="1">
                  <a:solidFill>
                    <a:schemeClr val="bg2"/>
                  </a:solidFill>
                  <a:latin typeface="Century Gothic" pitchFamily="34" charset="0"/>
                </a:rPr>
                <a:t> de la información</a:t>
              </a:r>
            </a:p>
          </p:txBody>
        </p:sp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>
              <a:off x="1384" y="692"/>
              <a:ext cx="988" cy="329"/>
            </a:xfrm>
            <a:prstGeom prst="flowChartAlternateProcess">
              <a:avLst/>
            </a:prstGeom>
            <a:gradFill rotWithShape="1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400" b="1">
                  <a:solidFill>
                    <a:schemeClr val="bg2"/>
                  </a:solidFill>
                  <a:latin typeface="Century Gothic" pitchFamily="34" charset="0"/>
                </a:rPr>
                <a:t>A la sociedad del </a:t>
              </a:r>
            </a:p>
            <a:p>
              <a:pPr algn="ctr"/>
              <a:r>
                <a:rPr lang="es-ES" sz="1400" b="1">
                  <a:solidFill>
                    <a:schemeClr val="bg2"/>
                  </a:solidFill>
                  <a:latin typeface="Century Gothic" pitchFamily="34" charset="0"/>
                </a:rPr>
                <a:t>conocimiento</a:t>
              </a:r>
            </a:p>
          </p:txBody>
        </p:sp>
        <p:sp>
          <p:nvSpPr>
            <p:cNvPr id="13326" name="AutoShape 14"/>
            <p:cNvSpPr>
              <a:spLocks noChangeArrowheads="1"/>
            </p:cNvSpPr>
            <p:nvPr/>
          </p:nvSpPr>
          <p:spPr bwMode="auto">
            <a:xfrm>
              <a:off x="204" y="1066"/>
              <a:ext cx="1270" cy="544"/>
            </a:xfrm>
            <a:prstGeom prst="flowChartDecision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3399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400" b="1">
                  <a:solidFill>
                    <a:schemeClr val="bg2"/>
                  </a:solidFill>
                  <a:latin typeface="Century Gothic" pitchFamily="34" charset="0"/>
                </a:rPr>
                <a:t>A la sociedad</a:t>
              </a:r>
            </a:p>
            <a:p>
              <a:pPr algn="ctr"/>
              <a:r>
                <a:rPr lang="es-ES" sz="1400" b="1">
                  <a:solidFill>
                    <a:schemeClr val="bg2"/>
                  </a:solidFill>
                  <a:latin typeface="Century Gothic" pitchFamily="34" charset="0"/>
                </a:rPr>
                <a:t>de aprendizaje</a:t>
              </a:r>
            </a:p>
          </p:txBody>
        </p:sp>
        <p:cxnSp>
          <p:nvCxnSpPr>
            <p:cNvPr id="13327" name="AutoShape 15"/>
            <p:cNvCxnSpPr>
              <a:cxnSpLocks noChangeShapeType="1"/>
              <a:stCxn id="13324" idx="2"/>
            </p:cNvCxnSpPr>
            <p:nvPr/>
          </p:nvCxnSpPr>
          <p:spPr bwMode="auto">
            <a:xfrm rot="5400000">
              <a:off x="1477" y="882"/>
              <a:ext cx="261" cy="540"/>
            </a:xfrm>
            <a:prstGeom prst="curvedConnector2">
              <a:avLst/>
            </a:prstGeom>
            <a:noFill/>
            <a:ln w="9525">
              <a:solidFill>
                <a:srgbClr val="FF9900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>
              <a:off x="1111" y="749"/>
              <a:ext cx="273" cy="18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VE"/>
            </a:p>
          </p:txBody>
        </p:sp>
        <p:sp>
          <p:nvSpPr>
            <p:cNvPr id="13332" name="AutoShape 20"/>
            <p:cNvSpPr>
              <a:spLocks noChangeArrowheads="1"/>
            </p:cNvSpPr>
            <p:nvPr/>
          </p:nvSpPr>
          <p:spPr bwMode="auto">
            <a:xfrm rot="5400000">
              <a:off x="794" y="1519"/>
              <a:ext cx="317" cy="500"/>
            </a:xfrm>
            <a:custGeom>
              <a:avLst/>
              <a:gdLst>
                <a:gd name="G0" fmla="+- 9257 0 0"/>
                <a:gd name="G1" fmla="+- 18514 0 0"/>
                <a:gd name="G2" fmla="+- 6171 0 0"/>
                <a:gd name="G3" fmla="*/ 9257 1 2"/>
                <a:gd name="G4" fmla="+- G3 10800 0"/>
                <a:gd name="G5" fmla="+- 21600 9257 18514"/>
                <a:gd name="G6" fmla="+- 18514 6171 0"/>
                <a:gd name="G7" fmla="*/ G6 1 2"/>
                <a:gd name="G8" fmla="*/ 18514 2 1"/>
                <a:gd name="G9" fmla="+- G8 0 21600"/>
                <a:gd name="G10" fmla="+- G5 0 G4"/>
                <a:gd name="G11" fmla="+- 9257 0 G4"/>
                <a:gd name="G12" fmla="*/ G2 G10 G11"/>
                <a:gd name="T0" fmla="*/ 15429 w 21600"/>
                <a:gd name="T1" fmla="*/ 0 h 21600"/>
                <a:gd name="T2" fmla="*/ 9257 w 21600"/>
                <a:gd name="T3" fmla="*/ 6171 h 21600"/>
                <a:gd name="T4" fmla="*/ 6171 w 21600"/>
                <a:gd name="T5" fmla="*/ 9257 h 21600"/>
                <a:gd name="T6" fmla="*/ 0 w 21600"/>
                <a:gd name="T7" fmla="*/ 15429 h 21600"/>
                <a:gd name="T8" fmla="*/ 6171 w 21600"/>
                <a:gd name="T9" fmla="*/ 21600 h 21600"/>
                <a:gd name="T10" fmla="*/ 12343 w 21600"/>
                <a:gd name="T11" fmla="*/ 18514 h 21600"/>
                <a:gd name="T12" fmla="*/ 18514 w 21600"/>
                <a:gd name="T13" fmla="*/ 12343 h 21600"/>
                <a:gd name="T14" fmla="*/ 21600 w 21600"/>
                <a:gd name="T15" fmla="*/ 6171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G12 w 21600"/>
                <a:gd name="T25" fmla="*/ G5 h 21600"/>
                <a:gd name="T26" fmla="*/ G1 w 21600"/>
                <a:gd name="T27" fmla="*/ G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gradFill rotWithShape="1">
              <a:gsLst>
                <a:gs pos="0">
                  <a:srgbClr val="008000">
                    <a:gamma/>
                    <a:shade val="54118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VE"/>
            </a:p>
          </p:txBody>
        </p:sp>
      </p:grp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1908175" y="2484438"/>
            <a:ext cx="1728788" cy="6477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/>
              <a:t>Genera Capital</a:t>
            </a:r>
          </a:p>
          <a:p>
            <a:pPr algn="ctr"/>
            <a:r>
              <a:rPr lang="es-ES" sz="1600" b="1"/>
              <a:t>Social </a:t>
            </a: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>
            <a:off x="1763713" y="3132138"/>
            <a:ext cx="433387" cy="36036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VE"/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2413000" y="3421063"/>
            <a:ext cx="16557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Arial Black" pitchFamily="34" charset="0"/>
              </a:rPr>
              <a:t>Empoderar</a:t>
            </a:r>
          </a:p>
          <a:p>
            <a:pPr algn="ctr"/>
            <a:r>
              <a:rPr lang="es-ES" sz="1600" b="1">
                <a:latin typeface="Arial Black" pitchFamily="34" charset="0"/>
              </a:rPr>
              <a:t>a los grupos</a:t>
            </a:r>
          </a:p>
          <a:p>
            <a:pPr algn="ctr"/>
            <a:r>
              <a:rPr lang="es-ES" sz="1600" b="1">
                <a:latin typeface="Arial Black" pitchFamily="34" charset="0"/>
              </a:rPr>
              <a:t>sociales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1116013" y="4284663"/>
            <a:ext cx="1930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600" b="1">
                <a:latin typeface="Arial Black" pitchFamily="34" charset="0"/>
              </a:rPr>
              <a:t>Transformación</a:t>
            </a:r>
          </a:p>
          <a:p>
            <a:pPr algn="ctr"/>
            <a:r>
              <a:rPr lang="es-ES" sz="1600" b="1">
                <a:latin typeface="Arial Black" pitchFamily="34" charset="0"/>
              </a:rPr>
              <a:t>de situaciones </a:t>
            </a:r>
          </a:p>
          <a:p>
            <a:pPr algn="ctr"/>
            <a:r>
              <a:rPr lang="es-ES" sz="1600" b="1">
                <a:latin typeface="Arial Black" pitchFamily="34" charset="0"/>
              </a:rPr>
              <a:t>sociales</a:t>
            </a:r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2989263" y="3132138"/>
            <a:ext cx="360362" cy="3603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VE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>
            <a:off x="2124075" y="3205163"/>
            <a:ext cx="431800" cy="11509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VE"/>
          </a:p>
        </p:txBody>
      </p:sp>
      <p:cxnSp>
        <p:nvCxnSpPr>
          <p:cNvPr id="19" name="18 Conector recto"/>
          <p:cNvCxnSpPr/>
          <p:nvPr/>
        </p:nvCxnSpPr>
        <p:spPr>
          <a:xfrm>
            <a:off x="107950" y="5076825"/>
            <a:ext cx="367188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79" name="Group 67"/>
          <p:cNvGrpSpPr>
            <a:grpSpLocks/>
          </p:cNvGrpSpPr>
          <p:nvPr/>
        </p:nvGrpSpPr>
        <p:grpSpPr bwMode="auto">
          <a:xfrm>
            <a:off x="36513" y="5076825"/>
            <a:ext cx="4081462" cy="2295525"/>
            <a:chOff x="23" y="3198"/>
            <a:chExt cx="2571" cy="1446"/>
          </a:xfrm>
        </p:grpSpPr>
        <p:grpSp>
          <p:nvGrpSpPr>
            <p:cNvPr id="13351" name="Group 39"/>
            <p:cNvGrpSpPr>
              <a:grpSpLocks/>
            </p:cNvGrpSpPr>
            <p:nvPr/>
          </p:nvGrpSpPr>
          <p:grpSpPr bwMode="auto">
            <a:xfrm>
              <a:off x="1157" y="3198"/>
              <a:ext cx="1437" cy="635"/>
              <a:chOff x="431" y="3198"/>
              <a:chExt cx="1437" cy="635"/>
            </a:xfrm>
          </p:grpSpPr>
          <p:sp>
            <p:nvSpPr>
              <p:cNvPr id="13348" name="Oval 36"/>
              <p:cNvSpPr>
                <a:spLocks noChangeArrowheads="1"/>
              </p:cNvSpPr>
              <p:nvPr/>
            </p:nvSpPr>
            <p:spPr bwMode="auto">
              <a:xfrm>
                <a:off x="612" y="3198"/>
                <a:ext cx="1043" cy="635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4902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13349" name="Text Box 37"/>
              <p:cNvSpPr txBox="1">
                <a:spLocks noChangeArrowheads="1"/>
              </p:cNvSpPr>
              <p:nvPr/>
            </p:nvSpPr>
            <p:spPr bwMode="auto">
              <a:xfrm>
                <a:off x="431" y="3224"/>
                <a:ext cx="1437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s-ES" b="1">
                    <a:solidFill>
                      <a:schemeClr val="bg2"/>
                    </a:solidFill>
                  </a:rPr>
                  <a:t>Comunidades</a:t>
                </a:r>
              </a:p>
              <a:p>
                <a:pPr algn="ctr"/>
                <a:r>
                  <a:rPr lang="es-ES" b="1">
                    <a:solidFill>
                      <a:schemeClr val="bg2"/>
                    </a:solidFill>
                  </a:rPr>
                  <a:t>(necesidades,</a:t>
                </a:r>
              </a:p>
              <a:p>
                <a:pPr algn="ctr"/>
                <a:r>
                  <a:rPr lang="es-ES" b="1">
                    <a:solidFill>
                      <a:schemeClr val="bg2"/>
                    </a:solidFill>
                  </a:rPr>
                  <a:t>demandas,</a:t>
                </a:r>
              </a:p>
              <a:p>
                <a:pPr algn="ctr"/>
                <a:r>
                  <a:rPr lang="es-ES" b="1">
                    <a:solidFill>
                      <a:schemeClr val="bg2"/>
                    </a:solidFill>
                  </a:rPr>
                  <a:t>problemas)</a:t>
                </a:r>
              </a:p>
            </p:txBody>
          </p:sp>
        </p:grpSp>
        <p:sp>
          <p:nvSpPr>
            <p:cNvPr id="13371" name="Text Box 59"/>
            <p:cNvSpPr txBox="1">
              <a:spLocks noChangeArrowheads="1"/>
            </p:cNvSpPr>
            <p:nvPr/>
          </p:nvSpPr>
          <p:spPr bwMode="auto">
            <a:xfrm rot="-4707282">
              <a:off x="542" y="3824"/>
              <a:ext cx="1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/>
                <a:t>CAMBIO DE PARADIGMA</a:t>
              </a: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159" y="3243"/>
              <a:ext cx="816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13362" name="AutoShape 50"/>
            <p:cNvSpPr>
              <a:spLocks noChangeArrowheads="1"/>
            </p:cNvSpPr>
            <p:nvPr/>
          </p:nvSpPr>
          <p:spPr bwMode="auto">
            <a:xfrm>
              <a:off x="2245" y="3606"/>
              <a:ext cx="136" cy="726"/>
            </a:xfrm>
            <a:prstGeom prst="curvedLeftArrow">
              <a:avLst>
                <a:gd name="adj1" fmla="val 106765"/>
                <a:gd name="adj2" fmla="val 213529"/>
                <a:gd name="adj3" fmla="val 3333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13353" name="Oval 41"/>
            <p:cNvSpPr>
              <a:spLocks noChangeArrowheads="1"/>
            </p:cNvSpPr>
            <p:nvPr/>
          </p:nvSpPr>
          <p:spPr bwMode="auto">
            <a:xfrm>
              <a:off x="1510" y="3697"/>
              <a:ext cx="724" cy="499"/>
            </a:xfrm>
            <a:prstGeom prst="ellipse">
              <a:avLst/>
            </a:prstGeom>
            <a:gradFill rotWithShape="1">
              <a:gsLst>
                <a:gs pos="0">
                  <a:srgbClr val="FF99CC">
                    <a:gamma/>
                    <a:shade val="46275"/>
                    <a:invGamma/>
                  </a:srgbClr>
                </a:gs>
                <a:gs pos="5000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1800"/>
            </a:p>
          </p:txBody>
        </p:sp>
        <p:sp>
          <p:nvSpPr>
            <p:cNvPr id="13354" name="Text Box 42"/>
            <p:cNvSpPr txBox="1">
              <a:spLocks noChangeArrowheads="1"/>
            </p:cNvSpPr>
            <p:nvPr/>
          </p:nvSpPr>
          <p:spPr bwMode="auto">
            <a:xfrm>
              <a:off x="1384" y="3717"/>
              <a:ext cx="99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es-ES" b="1">
                <a:solidFill>
                  <a:schemeClr val="bg2"/>
                </a:solidFill>
              </a:endParaRPr>
            </a:p>
            <a:p>
              <a:pPr algn="ctr"/>
              <a:r>
                <a:rPr lang="es-ES" b="1">
                  <a:solidFill>
                    <a:schemeClr val="bg2"/>
                  </a:solidFill>
                </a:rPr>
                <a:t>Estudiantes,</a:t>
              </a:r>
            </a:p>
            <a:p>
              <a:pPr algn="ctr"/>
              <a:r>
                <a:rPr lang="es-ES" b="1">
                  <a:solidFill>
                    <a:schemeClr val="bg2"/>
                  </a:solidFill>
                </a:rPr>
                <a:t>profesores</a:t>
              </a:r>
            </a:p>
          </p:txBody>
        </p:sp>
        <p:sp>
          <p:nvSpPr>
            <p:cNvPr id="13360" name="AutoShape 48"/>
            <p:cNvSpPr>
              <a:spLocks noChangeArrowheads="1"/>
            </p:cNvSpPr>
            <p:nvPr/>
          </p:nvSpPr>
          <p:spPr bwMode="auto">
            <a:xfrm rot="878954">
              <a:off x="1372" y="3831"/>
              <a:ext cx="136" cy="589"/>
            </a:xfrm>
            <a:prstGeom prst="curvedRightArrow">
              <a:avLst>
                <a:gd name="adj1" fmla="val 86618"/>
                <a:gd name="adj2" fmla="val 173235"/>
                <a:gd name="adj3" fmla="val 33333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13361" name="Text Box 49"/>
            <p:cNvSpPr txBox="1">
              <a:spLocks noChangeArrowheads="1"/>
            </p:cNvSpPr>
            <p:nvPr/>
          </p:nvSpPr>
          <p:spPr bwMode="auto">
            <a:xfrm>
              <a:off x="1384" y="4316"/>
              <a:ext cx="10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b="1"/>
                <a:t>Generan aprendizaje</a:t>
              </a:r>
            </a:p>
            <a:p>
              <a:pPr algn="ctr"/>
              <a:r>
                <a:rPr lang="es-ES" b="1"/>
                <a:t>compartido</a:t>
              </a:r>
            </a:p>
          </p:txBody>
        </p:sp>
        <p:sp>
          <p:nvSpPr>
            <p:cNvPr id="13366" name="AutoShape 54"/>
            <p:cNvSpPr>
              <a:spLocks noChangeArrowheads="1"/>
            </p:cNvSpPr>
            <p:nvPr/>
          </p:nvSpPr>
          <p:spPr bwMode="auto">
            <a:xfrm>
              <a:off x="23" y="3878"/>
              <a:ext cx="952" cy="1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b="1"/>
                <a:t>Definen proyectos</a:t>
              </a:r>
            </a:p>
          </p:txBody>
        </p:sp>
        <p:sp>
          <p:nvSpPr>
            <p:cNvPr id="13363" name="Text Box 51"/>
            <p:cNvSpPr txBox="1">
              <a:spLocks noChangeArrowheads="1"/>
            </p:cNvSpPr>
            <p:nvPr/>
          </p:nvSpPr>
          <p:spPr bwMode="auto">
            <a:xfrm>
              <a:off x="150" y="3256"/>
              <a:ext cx="771" cy="40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/>
                <a:t>Universidades</a:t>
              </a:r>
            </a:p>
            <a:p>
              <a:r>
                <a:rPr lang="es-ES" b="1"/>
                <a:t>(profesores y</a:t>
              </a:r>
            </a:p>
            <a:p>
              <a:r>
                <a:rPr lang="es-ES" b="1"/>
                <a:t>estudiantes</a:t>
              </a:r>
            </a:p>
          </p:txBody>
        </p:sp>
        <p:sp>
          <p:nvSpPr>
            <p:cNvPr id="13365" name="AutoShape 53"/>
            <p:cNvSpPr>
              <a:spLocks noChangeArrowheads="1"/>
            </p:cNvSpPr>
            <p:nvPr/>
          </p:nvSpPr>
          <p:spPr bwMode="auto">
            <a:xfrm>
              <a:off x="476" y="3696"/>
              <a:ext cx="45" cy="182"/>
            </a:xfrm>
            <a:prstGeom prst="downArrow">
              <a:avLst>
                <a:gd name="adj1" fmla="val 50000"/>
                <a:gd name="adj2" fmla="val 101111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13368" name="Text Box 56"/>
            <p:cNvSpPr txBox="1">
              <a:spLocks noChangeArrowheads="1"/>
            </p:cNvSpPr>
            <p:nvPr/>
          </p:nvSpPr>
          <p:spPr bwMode="auto">
            <a:xfrm>
              <a:off x="114" y="4241"/>
              <a:ext cx="771" cy="403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b="1"/>
                <a:t>Comunidades</a:t>
              </a:r>
            </a:p>
            <a:p>
              <a:pPr algn="ctr"/>
              <a:r>
                <a:rPr lang="es-ES" b="1"/>
                <a:t>Beneficiarias</a:t>
              </a:r>
            </a:p>
            <a:p>
              <a:pPr algn="ctr"/>
              <a:r>
                <a:rPr lang="es-ES" b="1"/>
                <a:t>pasivas</a:t>
              </a:r>
            </a:p>
          </p:txBody>
        </p:sp>
        <p:sp>
          <p:nvSpPr>
            <p:cNvPr id="13369" name="AutoShape 57"/>
            <p:cNvSpPr>
              <a:spLocks noChangeArrowheads="1"/>
            </p:cNvSpPr>
            <p:nvPr/>
          </p:nvSpPr>
          <p:spPr bwMode="auto">
            <a:xfrm>
              <a:off x="476" y="4060"/>
              <a:ext cx="45" cy="181"/>
            </a:xfrm>
            <a:prstGeom prst="downArrow">
              <a:avLst>
                <a:gd name="adj1" fmla="val 50000"/>
                <a:gd name="adj2" fmla="val 100556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V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/>
      <p:bldP spid="13334" grpId="0" animBg="1"/>
      <p:bldP spid="13338" grpId="0" animBg="1"/>
      <p:bldP spid="13339" grpId="0"/>
      <p:bldP spid="13340" grpId="0"/>
      <p:bldP spid="13341" grpId="0" animBg="1"/>
      <p:bldP spid="133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6 Marcador de posición de imagen" descr="DSC0024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9490" y="747588"/>
            <a:ext cx="3975136" cy="4032449"/>
          </a:xfrm>
          <a:prstGeom prst="cloudCallout">
            <a:avLst>
              <a:gd name="adj1" fmla="val -13645"/>
              <a:gd name="adj2" fmla="val 67460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25623" name="Text Box 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908175" y="1116013"/>
            <a:ext cx="163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Tahoma" pitchFamily="34" charset="0"/>
              </a:rPr>
              <a:t>Gestión Social</a:t>
            </a:r>
          </a:p>
        </p:txBody>
      </p:sp>
      <p:sp>
        <p:nvSpPr>
          <p:cNvPr id="25624" name="Text Box 2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1620838"/>
            <a:ext cx="2160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>
                <a:latin typeface="Tahoma" pitchFamily="34" charset="0"/>
              </a:rPr>
              <a:t>Gestión del Conocimiento</a:t>
            </a: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2052638" y="1476375"/>
            <a:ext cx="865187" cy="576263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VE"/>
          </a:p>
        </p:txBody>
      </p:sp>
      <p:sp>
        <p:nvSpPr>
          <p:cNvPr id="25627" name="WordArt 27"/>
          <p:cNvSpPr>
            <a:spLocks noChangeArrowheads="1" noChangeShapeType="1" noTextEdit="1"/>
          </p:cNvSpPr>
          <p:nvPr/>
        </p:nvSpPr>
        <p:spPr bwMode="auto">
          <a:xfrm>
            <a:off x="828675" y="323850"/>
            <a:ext cx="24003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1600" kern="10" spc="32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Dos conceptos claves</a:t>
            </a:r>
          </a:p>
        </p:txBody>
      </p:sp>
      <p:grpSp>
        <p:nvGrpSpPr>
          <p:cNvPr id="25634" name="Group 34"/>
          <p:cNvGrpSpPr>
            <a:grpSpLocks/>
          </p:cNvGrpSpPr>
          <p:nvPr/>
        </p:nvGrpSpPr>
        <p:grpSpPr bwMode="auto">
          <a:xfrm>
            <a:off x="180975" y="1981200"/>
            <a:ext cx="2916238" cy="2127250"/>
            <a:chOff x="114" y="1248"/>
            <a:chExt cx="1837" cy="1340"/>
          </a:xfrm>
        </p:grpSpPr>
        <p:sp>
          <p:nvSpPr>
            <p:cNvPr id="25630" name="Text Box 30"/>
            <p:cNvSpPr txBox="1">
              <a:spLocks noChangeArrowheads="1"/>
            </p:cNvSpPr>
            <p:nvPr/>
          </p:nvSpPr>
          <p:spPr bwMode="auto">
            <a:xfrm>
              <a:off x="114" y="1610"/>
              <a:ext cx="1837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b="1">
                  <a:solidFill>
                    <a:srgbClr val="0000FF"/>
                  </a:solidFill>
                  <a:latin typeface="Arial Black" pitchFamily="34" charset="0"/>
                </a:rPr>
                <a:t>Una dinámica de generación, transferencia y difusión del conocimiento disponible, a partir de la </a:t>
              </a:r>
              <a:r>
                <a:rPr lang="es-ES" b="1" i="1">
                  <a:solidFill>
                    <a:srgbClr val="0000FF"/>
                  </a:solidFill>
                  <a:latin typeface="Arial Black" pitchFamily="34" charset="0"/>
                </a:rPr>
                <a:t>interacción  </a:t>
              </a:r>
              <a:r>
                <a:rPr lang="es-ES" b="1">
                  <a:solidFill>
                    <a:srgbClr val="0000FF"/>
                  </a:solidFill>
                  <a:latin typeface="Arial Black" pitchFamily="34" charset="0"/>
                </a:rPr>
                <a:t>con los otros para su aplicación en experiencias prácticas orientadas hacia la solución a situaciones problemas.</a:t>
              </a:r>
            </a:p>
          </p:txBody>
        </p:sp>
        <p:sp>
          <p:nvSpPr>
            <p:cNvPr id="25631" name="AutoShape 31"/>
            <p:cNvSpPr>
              <a:spLocks noChangeArrowheads="1"/>
            </p:cNvSpPr>
            <p:nvPr/>
          </p:nvSpPr>
          <p:spPr bwMode="auto">
            <a:xfrm>
              <a:off x="159" y="1248"/>
              <a:ext cx="136" cy="453"/>
            </a:xfrm>
            <a:prstGeom prst="curvedRightArrow">
              <a:avLst>
                <a:gd name="adj1" fmla="val 66618"/>
                <a:gd name="adj2" fmla="val 133235"/>
                <a:gd name="adj3" fmla="val 33333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VE"/>
            </a:p>
          </p:txBody>
        </p:sp>
      </p:grpSp>
      <p:grpSp>
        <p:nvGrpSpPr>
          <p:cNvPr id="25635" name="Group 35"/>
          <p:cNvGrpSpPr>
            <a:grpSpLocks/>
          </p:cNvGrpSpPr>
          <p:nvPr/>
        </p:nvGrpSpPr>
        <p:grpSpPr bwMode="auto">
          <a:xfrm>
            <a:off x="631825" y="1476375"/>
            <a:ext cx="3328988" cy="4902200"/>
            <a:chOff x="398" y="930"/>
            <a:chExt cx="2097" cy="3088"/>
          </a:xfrm>
        </p:grpSpPr>
        <p:sp>
          <p:nvSpPr>
            <p:cNvPr id="25632" name="Rectangle 32"/>
            <p:cNvSpPr>
              <a:spLocks noChangeArrowheads="1"/>
            </p:cNvSpPr>
            <p:nvPr/>
          </p:nvSpPr>
          <p:spPr bwMode="auto">
            <a:xfrm>
              <a:off x="398" y="3017"/>
              <a:ext cx="2097" cy="1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Century Gothic" pitchFamily="34" charset="0"/>
                <a:buNone/>
              </a:pPr>
              <a:r>
                <a:rPr lang="es-ES">
                  <a:solidFill>
                    <a:srgbClr val="006600"/>
                  </a:solidFill>
                  <a:latin typeface="Arial Black" pitchFamily="34" charset="0"/>
                </a:rPr>
                <a:t>Es la construcción de espacios de 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Century Gothic" pitchFamily="34" charset="0"/>
                <a:buNone/>
              </a:pPr>
              <a:r>
                <a:rPr lang="es-ES">
                  <a:solidFill>
                    <a:srgbClr val="006600"/>
                  </a:solidFill>
                  <a:latin typeface="Arial Black" pitchFamily="34" charset="0"/>
                </a:rPr>
                <a:t>interacción social en una comunidad,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Century Gothic" pitchFamily="34" charset="0"/>
                <a:buNone/>
              </a:pPr>
              <a:r>
                <a:rPr lang="es-ES">
                  <a:solidFill>
                    <a:srgbClr val="006600"/>
                  </a:solidFill>
                  <a:latin typeface="Arial Black" pitchFamily="34" charset="0"/>
                </a:rPr>
                <a:t>basado en el </a:t>
              </a:r>
              <a:r>
                <a:rPr lang="es-ES" b="1">
                  <a:solidFill>
                    <a:srgbClr val="006600"/>
                  </a:solidFill>
                  <a:latin typeface="Arial Black" pitchFamily="34" charset="0"/>
                </a:rPr>
                <a:t>aprendizaje colectivo, 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Century Gothic" pitchFamily="34" charset="0"/>
                <a:buNone/>
              </a:pPr>
              <a:r>
                <a:rPr lang="es-ES" b="1">
                  <a:solidFill>
                    <a:srgbClr val="006600"/>
                  </a:solidFill>
                  <a:latin typeface="Arial Black" pitchFamily="34" charset="0"/>
                </a:rPr>
                <a:t>continuo</a:t>
              </a:r>
              <a:r>
                <a:rPr lang="es-ES">
                  <a:solidFill>
                    <a:srgbClr val="006600"/>
                  </a:solidFill>
                  <a:latin typeface="Arial Black" pitchFamily="34" charset="0"/>
                </a:rPr>
                <a:t> </a:t>
              </a:r>
              <a:r>
                <a:rPr lang="es-ES" b="1">
                  <a:solidFill>
                    <a:srgbClr val="006600"/>
                  </a:solidFill>
                  <a:latin typeface="Arial Black" pitchFamily="34" charset="0"/>
                </a:rPr>
                <a:t>y abierto</a:t>
              </a:r>
              <a:r>
                <a:rPr lang="es-ES">
                  <a:solidFill>
                    <a:srgbClr val="006600"/>
                  </a:solidFill>
                  <a:latin typeface="Arial Black" pitchFamily="34" charset="0"/>
                </a:rPr>
                <a:t> para el diseño 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Century Gothic" pitchFamily="34" charset="0"/>
                <a:buNone/>
              </a:pPr>
              <a:r>
                <a:rPr lang="es-ES">
                  <a:solidFill>
                    <a:srgbClr val="006600"/>
                  </a:solidFill>
                  <a:latin typeface="Arial Black" pitchFamily="34" charset="0"/>
                </a:rPr>
                <a:t>compartido y ejecución de proyectos 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Century Gothic" pitchFamily="34" charset="0"/>
                <a:buNone/>
              </a:pPr>
              <a:r>
                <a:rPr lang="es-ES">
                  <a:solidFill>
                    <a:srgbClr val="006600"/>
                  </a:solidFill>
                  <a:latin typeface="Arial Black" pitchFamily="34" charset="0"/>
                </a:rPr>
                <a:t>que atiendan las necesidades o 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Century Gothic" pitchFamily="34" charset="0"/>
                <a:buNone/>
              </a:pPr>
              <a:r>
                <a:rPr lang="es-ES">
                  <a:solidFill>
                    <a:srgbClr val="006600"/>
                  </a:solidFill>
                  <a:latin typeface="Arial Black" pitchFamily="34" charset="0"/>
                </a:rPr>
                <a:t>problemas identificados. </a:t>
              </a:r>
            </a:p>
          </p:txBody>
        </p:sp>
        <p:sp>
          <p:nvSpPr>
            <p:cNvPr id="25633" name="AutoShape 33"/>
            <p:cNvSpPr>
              <a:spLocks noChangeArrowheads="1"/>
            </p:cNvSpPr>
            <p:nvPr/>
          </p:nvSpPr>
          <p:spPr bwMode="auto">
            <a:xfrm>
              <a:off x="2155" y="930"/>
              <a:ext cx="181" cy="2087"/>
            </a:xfrm>
            <a:prstGeom prst="curvedLeftArrow">
              <a:avLst>
                <a:gd name="adj1" fmla="val 230608"/>
                <a:gd name="adj2" fmla="val 461215"/>
                <a:gd name="adj3" fmla="val 3333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V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84138" y="1116013"/>
            <a:ext cx="3876675" cy="1681162"/>
            <a:chOff x="53" y="658"/>
            <a:chExt cx="2442" cy="1059"/>
          </a:xfrm>
        </p:grpSpPr>
        <p:sp>
          <p:nvSpPr>
            <p:cNvPr id="24580" name="AutoShape 4"/>
            <p:cNvSpPr>
              <a:spLocks noChangeArrowheads="1"/>
            </p:cNvSpPr>
            <p:nvPr/>
          </p:nvSpPr>
          <p:spPr bwMode="auto">
            <a:xfrm>
              <a:off x="68" y="658"/>
              <a:ext cx="862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400" b="1">
                  <a:latin typeface="Century Gothic" pitchFamily="34" charset="0"/>
                </a:rPr>
                <a:t>Socios/Aliados</a:t>
              </a:r>
            </a:p>
          </p:txBody>
        </p:sp>
        <p:sp>
          <p:nvSpPr>
            <p:cNvPr id="24581" name="AutoShape 5"/>
            <p:cNvSpPr>
              <a:spLocks noChangeArrowheads="1"/>
            </p:cNvSpPr>
            <p:nvPr/>
          </p:nvSpPr>
          <p:spPr bwMode="auto">
            <a:xfrm>
              <a:off x="431" y="930"/>
              <a:ext cx="952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400" b="1">
                  <a:latin typeface="Century Gothic" pitchFamily="34" charset="0"/>
                </a:rPr>
                <a:t>Reciprocidad</a:t>
              </a:r>
            </a:p>
          </p:txBody>
        </p:sp>
        <p:sp>
          <p:nvSpPr>
            <p:cNvPr id="24582" name="AutoShape 6"/>
            <p:cNvSpPr>
              <a:spLocks noChangeArrowheads="1"/>
            </p:cNvSpPr>
            <p:nvPr/>
          </p:nvSpPr>
          <p:spPr bwMode="auto">
            <a:xfrm>
              <a:off x="930" y="1157"/>
              <a:ext cx="862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400" b="1">
                  <a:latin typeface="Century Gothic" pitchFamily="34" charset="0"/>
                </a:rPr>
                <a:t>Facilitador</a:t>
              </a:r>
            </a:p>
          </p:txBody>
        </p:sp>
        <p:sp>
          <p:nvSpPr>
            <p:cNvPr id="24583" name="AutoShape 7"/>
            <p:cNvSpPr>
              <a:spLocks noChangeArrowheads="1"/>
            </p:cNvSpPr>
            <p:nvPr/>
          </p:nvSpPr>
          <p:spPr bwMode="auto">
            <a:xfrm>
              <a:off x="1475" y="1384"/>
              <a:ext cx="997" cy="318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400" b="1">
                  <a:latin typeface="Century Gothic" pitchFamily="34" charset="0"/>
                </a:rPr>
                <a:t>Autoaprendizaje</a:t>
              </a: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975" y="673"/>
              <a:ext cx="8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>
                  <a:latin typeface="Century Gothic" pitchFamily="34" charset="0"/>
                </a:rPr>
                <a:t>Responsabilidad</a:t>
              </a:r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1343" y="930"/>
              <a:ext cx="11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>
                  <a:latin typeface="Century Gothic" pitchFamily="34" charset="0"/>
                </a:rPr>
                <a:t>Formación ciudadana</a:t>
              </a:r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53" y="1172"/>
              <a:ext cx="7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b="1">
                  <a:latin typeface="Century Gothic" pitchFamily="34" charset="0"/>
                </a:rPr>
                <a:t>Participación</a:t>
              </a:r>
            </a:p>
            <a:p>
              <a:pPr algn="ctr"/>
              <a:r>
                <a:rPr lang="es-ES" b="1">
                  <a:latin typeface="Century Gothic" pitchFamily="34" charset="0"/>
                </a:rPr>
                <a:t>social</a:t>
              </a: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597" y="1429"/>
              <a:ext cx="1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b="1"/>
                <a:t>Gestión social</a:t>
              </a:r>
            </a:p>
            <a:p>
              <a:r>
                <a:rPr lang="es-ES" b="1"/>
                <a:t>del conocimiento</a:t>
              </a:r>
            </a:p>
          </p:txBody>
        </p:sp>
      </p:grpSp>
      <p:sp>
        <p:nvSpPr>
          <p:cNvPr id="24589" name="WordArt 13"/>
          <p:cNvSpPr>
            <a:spLocks noChangeArrowheads="1" noChangeShapeType="1" noTextEdit="1"/>
          </p:cNvSpPr>
          <p:nvPr/>
        </p:nvSpPr>
        <p:spPr bwMode="auto">
          <a:xfrm>
            <a:off x="755650" y="107950"/>
            <a:ext cx="26098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1400" kern="10" spc="2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Ejes: capital social </a:t>
            </a:r>
          </a:p>
          <a:p>
            <a:pPr algn="ctr"/>
            <a:r>
              <a:rPr lang="es-VE" sz="1400" kern="10" spc="2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y sociedad de aprendizaje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252413" y="3205163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VE"/>
          </a:p>
        </p:txBody>
      </p:sp>
      <p:grpSp>
        <p:nvGrpSpPr>
          <p:cNvPr id="24614" name="Group 38"/>
          <p:cNvGrpSpPr>
            <a:grpSpLocks/>
          </p:cNvGrpSpPr>
          <p:nvPr/>
        </p:nvGrpSpPr>
        <p:grpSpPr bwMode="auto">
          <a:xfrm>
            <a:off x="36513" y="3276600"/>
            <a:ext cx="4535487" cy="3952875"/>
            <a:chOff x="23" y="2064"/>
            <a:chExt cx="2857" cy="2490"/>
          </a:xfrm>
        </p:grpSpPr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1770" y="3788"/>
              <a:ext cx="11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b="1">
                  <a:latin typeface="Tahoma" pitchFamily="34" charset="0"/>
                </a:rPr>
                <a:t>Aplicación</a:t>
              </a:r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1565" y="2608"/>
              <a:ext cx="952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b="1">
                  <a:latin typeface="Tahoma" pitchFamily="34" charset="0"/>
                </a:rPr>
                <a:t>Comunidades, </a:t>
              </a:r>
            </a:p>
            <a:p>
              <a:r>
                <a:rPr lang="es-ES" b="1">
                  <a:latin typeface="Tahoma" pitchFamily="34" charset="0"/>
                </a:rPr>
                <a:t>organizaciones,</a:t>
              </a:r>
            </a:p>
            <a:p>
              <a:r>
                <a:rPr lang="es-ES" b="1">
                  <a:latin typeface="Tahoma" pitchFamily="34" charset="0"/>
                </a:rPr>
                <a:t>otras instituciones</a:t>
              </a:r>
            </a:p>
            <a:p>
              <a:r>
                <a:rPr lang="es-ES" b="1">
                  <a:latin typeface="Tahoma" pitchFamily="34" charset="0"/>
                </a:rPr>
                <a:t>con sus saberes</a:t>
              </a:r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23" y="2654"/>
              <a:ext cx="95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b="1">
                  <a:latin typeface="Tahoma" pitchFamily="34" charset="0"/>
                </a:rPr>
                <a:t>Instituciones </a:t>
              </a:r>
            </a:p>
            <a:p>
              <a:r>
                <a:rPr lang="es-ES" b="1">
                  <a:latin typeface="Tahoma" pitchFamily="34" charset="0"/>
                </a:rPr>
                <a:t>generadoras de conocimiento</a:t>
              </a:r>
            </a:p>
          </p:txBody>
        </p:sp>
        <p:pic>
          <p:nvPicPr>
            <p:cNvPr id="24603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9" y="3515"/>
              <a:ext cx="861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596" name="Picture 20" descr="MCj0304299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0" y="2699"/>
              <a:ext cx="635" cy="388"/>
            </a:xfrm>
            <a:prstGeom prst="rect">
              <a:avLst/>
            </a:prstGeom>
            <a:noFill/>
          </p:spPr>
        </p:pic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431" y="2064"/>
              <a:ext cx="17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solidFill>
                    <a:schemeClr val="bg1"/>
                  </a:solidFill>
                  <a:latin typeface="Tahoma" pitchFamily="34" charset="0"/>
                </a:rPr>
                <a:t>¿Qué es la gestión social del</a:t>
              </a:r>
            </a:p>
            <a:p>
              <a:pPr algn="ctr"/>
              <a:r>
                <a:rPr lang="es-ES" sz="1400" b="1">
                  <a:solidFill>
                    <a:schemeClr val="bg1"/>
                  </a:solidFill>
                  <a:latin typeface="Tahoma" pitchFamily="34" charset="0"/>
                </a:rPr>
                <a:t>conocimiento?</a:t>
              </a:r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295" y="2382"/>
              <a:ext cx="20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400">
                  <a:latin typeface="Tahoma" pitchFamily="34" charset="0"/>
                </a:rPr>
                <a:t>Es un proceso </a:t>
              </a:r>
              <a:r>
                <a:rPr lang="es-ES" sz="1400" b="1">
                  <a:latin typeface="Tahoma" pitchFamily="34" charset="0"/>
                </a:rPr>
                <a:t>organizado de diálogo</a:t>
              </a:r>
            </a:p>
          </p:txBody>
        </p:sp>
        <p:pic>
          <p:nvPicPr>
            <p:cNvPr id="24597" name="Picture 21" descr="MCj0370140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" y="3198"/>
              <a:ext cx="279" cy="295"/>
            </a:xfrm>
            <a:prstGeom prst="rect">
              <a:avLst/>
            </a:prstGeom>
            <a:noFill/>
          </p:spPr>
        </p:pic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386" y="3243"/>
              <a:ext cx="7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>
                  <a:latin typeface="Tahoma" pitchFamily="34" charset="0"/>
                </a:rPr>
                <a:t>Transferencia</a:t>
              </a:r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1384" y="3198"/>
              <a:ext cx="7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>
                  <a:latin typeface="Tahoma" pitchFamily="34" charset="0"/>
                </a:rPr>
                <a:t>Intercambio</a:t>
              </a:r>
            </a:p>
          </p:txBody>
        </p:sp>
        <p:cxnSp>
          <p:nvCxnSpPr>
            <p:cNvPr id="24602" name="AutoShape 26"/>
            <p:cNvCxnSpPr>
              <a:cxnSpLocks noChangeShapeType="1"/>
            </p:cNvCxnSpPr>
            <p:nvPr/>
          </p:nvCxnSpPr>
          <p:spPr bwMode="auto">
            <a:xfrm flipH="1">
              <a:off x="1157" y="3289"/>
              <a:ext cx="273" cy="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431" y="4151"/>
              <a:ext cx="155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>
                  <a:latin typeface="Tahoma" pitchFamily="34" charset="0"/>
                </a:rPr>
                <a:t>Aprendizajes colectivos en el</a:t>
              </a:r>
            </a:p>
            <a:p>
              <a:r>
                <a:rPr lang="es-ES" b="1">
                  <a:latin typeface="Tahoma" pitchFamily="34" charset="0"/>
                </a:rPr>
                <a:t>tratamiento a las necesidades</a:t>
              </a:r>
            </a:p>
            <a:p>
              <a:r>
                <a:rPr lang="es-ES" b="1">
                  <a:latin typeface="Tahoma" pitchFamily="34" charset="0"/>
                </a:rPr>
                <a:t>y problemas detectados</a:t>
              </a:r>
            </a:p>
          </p:txBody>
        </p:sp>
        <p:cxnSp>
          <p:nvCxnSpPr>
            <p:cNvPr id="24606" name="AutoShape 30"/>
            <p:cNvCxnSpPr>
              <a:cxnSpLocks noChangeShapeType="1"/>
            </p:cNvCxnSpPr>
            <p:nvPr/>
          </p:nvCxnSpPr>
          <p:spPr bwMode="auto">
            <a:xfrm>
              <a:off x="2064" y="3289"/>
              <a:ext cx="108" cy="50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4607" name="Line 31"/>
            <p:cNvSpPr>
              <a:spLocks noChangeShapeType="1"/>
            </p:cNvSpPr>
            <p:nvPr/>
          </p:nvSpPr>
          <p:spPr bwMode="auto">
            <a:xfrm flipH="1">
              <a:off x="1656" y="3425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VE"/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 flipH="1">
              <a:off x="1610" y="392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VE"/>
            </a:p>
          </p:txBody>
        </p:sp>
        <p:cxnSp>
          <p:nvCxnSpPr>
            <p:cNvPr id="24609" name="AutoShape 33"/>
            <p:cNvCxnSpPr>
              <a:cxnSpLocks noChangeShapeType="1"/>
              <a:stCxn id="0" idx="2"/>
              <a:endCxn id="24605" idx="1"/>
            </p:cNvCxnSpPr>
            <p:nvPr/>
          </p:nvCxnSpPr>
          <p:spPr bwMode="auto">
            <a:xfrm rot="16200000" flipH="1">
              <a:off x="-87" y="3834"/>
              <a:ext cx="860" cy="17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24610" name="Line 34"/>
            <p:cNvSpPr>
              <a:spLocks noChangeShapeType="1"/>
            </p:cNvSpPr>
            <p:nvPr/>
          </p:nvSpPr>
          <p:spPr bwMode="auto">
            <a:xfrm flipV="1">
              <a:off x="250" y="3833"/>
              <a:ext cx="453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V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imagen loc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2700" y="607070"/>
            <a:ext cx="3960813" cy="4536505"/>
          </a:xfrm>
          <a:prstGeom prst="cloudCallout">
            <a:avLst>
              <a:gd name="adj1" fmla="val 41152"/>
              <a:gd name="adj2" fmla="val 74715"/>
            </a:avLst>
          </a:prstGeom>
        </p:spPr>
      </p:pic>
      <p:sp>
        <p:nvSpPr>
          <p:cNvPr id="26636" name="WordArt 12"/>
          <p:cNvSpPr>
            <a:spLocks noChangeArrowheads="1" noChangeShapeType="1" noTextEdit="1"/>
          </p:cNvSpPr>
          <p:nvPr/>
        </p:nvSpPr>
        <p:spPr bwMode="auto">
          <a:xfrm>
            <a:off x="468313" y="107950"/>
            <a:ext cx="3024187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1400" kern="10" spc="2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El concepto  de</a:t>
            </a:r>
          </a:p>
          <a:p>
            <a:pPr algn="ctr"/>
            <a:r>
              <a:rPr lang="es-VE" sz="1400" kern="10" spc="2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gestión social </a:t>
            </a:r>
          </a:p>
          <a:p>
            <a:pPr algn="ctr"/>
            <a:r>
              <a:rPr lang="es-VE" sz="1400" kern="10" spc="2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del conocimiento</a:t>
            </a:r>
          </a:p>
        </p:txBody>
      </p:sp>
      <p:sp>
        <p:nvSpPr>
          <p:cNvPr id="26638" name="Oval 14" descr="Papel bouquet"/>
          <p:cNvSpPr>
            <a:spLocks noChangeArrowheads="1"/>
          </p:cNvSpPr>
          <p:nvPr/>
        </p:nvSpPr>
        <p:spPr bwMode="auto">
          <a:xfrm>
            <a:off x="252413" y="1908175"/>
            <a:ext cx="3455987" cy="22320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VE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96875" y="2197100"/>
            <a:ext cx="3224213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b="1"/>
              <a:t>Una dinámica de aplicación </a:t>
            </a:r>
          </a:p>
          <a:p>
            <a:pPr algn="ctr"/>
            <a:r>
              <a:rPr lang="es-ES" b="1"/>
              <a:t>y difusión de conocimientos disponibles, </a:t>
            </a:r>
          </a:p>
          <a:p>
            <a:pPr algn="ctr"/>
            <a:r>
              <a:rPr lang="es-ES" b="1"/>
              <a:t>a partir de la </a:t>
            </a:r>
            <a:r>
              <a:rPr lang="es-ES" b="1" i="1"/>
              <a:t>interacción y diálogo </a:t>
            </a:r>
          </a:p>
          <a:p>
            <a:pPr algn="ctr"/>
            <a:r>
              <a:rPr lang="es-ES" b="1"/>
              <a:t>con los otros, basada en el aprendizaje </a:t>
            </a:r>
          </a:p>
          <a:p>
            <a:pPr algn="ctr"/>
            <a:r>
              <a:rPr lang="es-ES" b="1"/>
              <a:t>colectivo, continuo y abierto, </a:t>
            </a:r>
          </a:p>
          <a:p>
            <a:pPr algn="ctr"/>
            <a:r>
              <a:rPr lang="es-ES" b="1"/>
              <a:t>desde experiencias prácticas </a:t>
            </a:r>
          </a:p>
          <a:p>
            <a:pPr algn="ctr"/>
            <a:r>
              <a:rPr lang="es-ES" b="1"/>
              <a:t>que generen alternativas compartidas </a:t>
            </a:r>
          </a:p>
          <a:p>
            <a:pPr algn="ctr"/>
            <a:r>
              <a:rPr lang="es-ES" b="1"/>
              <a:t>de solución a situaciones problemas </a:t>
            </a:r>
          </a:p>
          <a:p>
            <a:pPr algn="ctr"/>
            <a:r>
              <a:rPr lang="es-ES" b="1"/>
              <a:t>identificados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0" y="6229350"/>
            <a:ext cx="20161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latin typeface="Tahoma" pitchFamily="34" charset="0"/>
              </a:rPr>
              <a:t>Intereses y necesidades</a:t>
            </a:r>
          </a:p>
          <a:p>
            <a:pPr algn="ctr"/>
            <a:r>
              <a:rPr lang="es-ES" b="1">
                <a:latin typeface="Tahoma" pitchFamily="34" charset="0"/>
              </a:rPr>
              <a:t>planteadas y detectadas</a:t>
            </a:r>
          </a:p>
          <a:p>
            <a:pPr algn="ctr"/>
            <a:r>
              <a:rPr lang="es-ES" b="1">
                <a:latin typeface="Tahoma" pitchFamily="34" charset="0"/>
              </a:rPr>
              <a:t>en las comunidades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2052638" y="6159500"/>
            <a:ext cx="16557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latin typeface="Tahoma" pitchFamily="34" charset="0"/>
              </a:rPr>
              <a:t>Orientaciones</a:t>
            </a:r>
          </a:p>
          <a:p>
            <a:pPr algn="ctr"/>
            <a:r>
              <a:rPr lang="es-ES" b="1">
                <a:latin typeface="Tahoma" pitchFamily="34" charset="0"/>
              </a:rPr>
              <a:t>disciplinares o </a:t>
            </a:r>
          </a:p>
          <a:p>
            <a:pPr algn="ctr"/>
            <a:r>
              <a:rPr lang="es-ES" b="1">
                <a:latin typeface="Tahoma" pitchFamily="34" charset="0"/>
              </a:rPr>
              <a:t>multidisciplinares</a:t>
            </a:r>
          </a:p>
          <a:p>
            <a:pPr algn="ctr"/>
            <a:r>
              <a:rPr lang="es-ES" b="1">
                <a:latin typeface="Tahoma" pitchFamily="34" charset="0"/>
              </a:rPr>
              <a:t>de las carreras</a:t>
            </a:r>
          </a:p>
          <a:p>
            <a:pPr algn="ctr"/>
            <a:r>
              <a:rPr lang="es-ES" b="1">
                <a:latin typeface="Tahoma" pitchFamily="34" charset="0"/>
              </a:rPr>
              <a:t>de la Universidad</a:t>
            </a:r>
          </a:p>
        </p:txBody>
      </p:sp>
      <p:grpSp>
        <p:nvGrpSpPr>
          <p:cNvPr id="26649" name="Group 25"/>
          <p:cNvGrpSpPr>
            <a:grpSpLocks/>
          </p:cNvGrpSpPr>
          <p:nvPr/>
        </p:nvGrpSpPr>
        <p:grpSpPr bwMode="auto">
          <a:xfrm>
            <a:off x="658813" y="4429125"/>
            <a:ext cx="2751137" cy="1893888"/>
            <a:chOff x="415" y="2790"/>
            <a:chExt cx="1733" cy="1193"/>
          </a:xfrm>
        </p:grpSpPr>
        <p:sp>
          <p:nvSpPr>
            <p:cNvPr id="26643" name="Text Box 19"/>
            <p:cNvSpPr txBox="1">
              <a:spLocks noChangeArrowheads="1"/>
            </p:cNvSpPr>
            <p:nvPr/>
          </p:nvSpPr>
          <p:spPr bwMode="auto">
            <a:xfrm>
              <a:off x="415" y="3062"/>
              <a:ext cx="17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b="1"/>
                <a:t>Diseñando y ejecutando proyectos </a:t>
              </a:r>
            </a:p>
            <a:p>
              <a:pPr algn="ctr"/>
              <a:r>
                <a:rPr lang="es-ES" b="1"/>
                <a:t>de acción social</a:t>
              </a:r>
            </a:p>
          </p:txBody>
        </p:sp>
        <p:pic>
          <p:nvPicPr>
            <p:cNvPr id="26645" name="Picture 21" descr="PICT00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5" y="3334"/>
              <a:ext cx="635" cy="453"/>
            </a:xfrm>
            <a:prstGeom prst="rect">
              <a:avLst/>
            </a:prstGeom>
            <a:noFill/>
          </p:spPr>
        </p:pic>
        <p:sp>
          <p:nvSpPr>
            <p:cNvPr id="2664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749" y="2790"/>
              <a:ext cx="103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VE" sz="1400" kern="10" spc="28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/>
                </a:rPr>
                <a:t>¿Cómo se hace?</a:t>
              </a:r>
            </a:p>
          </p:txBody>
        </p:sp>
        <p:sp>
          <p:nvSpPr>
            <p:cNvPr id="26647" name="AutoShape 23"/>
            <p:cNvSpPr>
              <a:spLocks noChangeArrowheads="1"/>
            </p:cNvSpPr>
            <p:nvPr/>
          </p:nvSpPr>
          <p:spPr bwMode="auto">
            <a:xfrm rot="1154709">
              <a:off x="700" y="3484"/>
              <a:ext cx="181" cy="499"/>
            </a:xfrm>
            <a:prstGeom prst="curvedRightArrow">
              <a:avLst>
                <a:gd name="adj1" fmla="val 55138"/>
                <a:gd name="adj2" fmla="val 110276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26648" name="AutoShape 24"/>
            <p:cNvSpPr>
              <a:spLocks noChangeArrowheads="1"/>
            </p:cNvSpPr>
            <p:nvPr/>
          </p:nvSpPr>
          <p:spPr bwMode="auto">
            <a:xfrm rot="-1339134">
              <a:off x="1702" y="3434"/>
              <a:ext cx="133" cy="454"/>
            </a:xfrm>
            <a:prstGeom prst="curvedLeftArrow">
              <a:avLst>
                <a:gd name="adj1" fmla="val 68271"/>
                <a:gd name="adj2" fmla="val 136541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V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/>
      <p:bldP spid="266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180975" y="5076825"/>
            <a:ext cx="142875" cy="1009650"/>
          </a:xfrm>
          <a:prstGeom prst="curvedRightArrow">
            <a:avLst>
              <a:gd name="adj1" fmla="val 141333"/>
              <a:gd name="adj2" fmla="val 282667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VE"/>
          </a:p>
        </p:txBody>
      </p:sp>
      <p:pic>
        <p:nvPicPr>
          <p:cNvPr id="27653" name="Picture 5" descr="Censo en CCLEDRG 0706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3713"/>
            <a:ext cx="21240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971550" y="107950"/>
            <a:ext cx="1943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1600" kern="10" spc="32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¿Por qué lo social</a:t>
            </a:r>
          </a:p>
          <a:p>
            <a:pPr algn="ctr"/>
            <a:r>
              <a:rPr lang="es-VE" sz="1600" kern="10" spc="32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en los proyectos?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07950" y="971550"/>
            <a:ext cx="348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latin typeface="Tahoma" pitchFamily="34" charset="0"/>
              </a:rPr>
              <a:t>Porque la aplicación de conocimientos adquiridos debe: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908175" y="1404938"/>
            <a:ext cx="209232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>
              <a:latin typeface="Arial Black" pitchFamily="34" charset="0"/>
            </a:endParaRPr>
          </a:p>
          <a:p>
            <a:r>
              <a:rPr lang="es-ES">
                <a:latin typeface="Arial Black" pitchFamily="34" charset="0"/>
              </a:rPr>
              <a:t>Beneficiar a las</a:t>
            </a:r>
          </a:p>
          <a:p>
            <a:r>
              <a:rPr lang="es-ES">
                <a:latin typeface="Arial Black" pitchFamily="34" charset="0"/>
              </a:rPr>
              <a:t>comunidades</a:t>
            </a:r>
          </a:p>
          <a:p>
            <a:endParaRPr lang="es-ES">
              <a:latin typeface="Arial Black" pitchFamily="34" charset="0"/>
            </a:endParaRPr>
          </a:p>
          <a:p>
            <a:r>
              <a:rPr lang="es-ES">
                <a:latin typeface="Arial Black" pitchFamily="34" charset="0"/>
              </a:rPr>
              <a:t>Generar aprendizajes</a:t>
            </a:r>
          </a:p>
          <a:p>
            <a:r>
              <a:rPr lang="es-ES">
                <a:latin typeface="Arial Black" pitchFamily="34" charset="0"/>
              </a:rPr>
              <a:t>colectivos</a:t>
            </a:r>
          </a:p>
          <a:p>
            <a:endParaRPr lang="es-ES">
              <a:latin typeface="Arial Black" pitchFamily="34" charset="0"/>
            </a:endParaRPr>
          </a:p>
          <a:p>
            <a:r>
              <a:rPr lang="es-ES">
                <a:latin typeface="Arial Black" pitchFamily="34" charset="0"/>
              </a:rPr>
              <a:t>Promover la </a:t>
            </a:r>
          </a:p>
          <a:p>
            <a:r>
              <a:rPr lang="es-ES">
                <a:latin typeface="Arial Black" pitchFamily="34" charset="0"/>
              </a:rPr>
              <a:t>participación</a:t>
            </a:r>
          </a:p>
          <a:p>
            <a:r>
              <a:rPr lang="es-ES">
                <a:latin typeface="Arial Black" pitchFamily="34" charset="0"/>
              </a:rPr>
              <a:t>y organización </a:t>
            </a:r>
          </a:p>
          <a:p>
            <a:r>
              <a:rPr lang="es-ES">
                <a:latin typeface="Arial Black" pitchFamily="34" charset="0"/>
              </a:rPr>
              <a:t>social</a:t>
            </a:r>
          </a:p>
          <a:p>
            <a:endParaRPr lang="es-ES">
              <a:latin typeface="Arial Black" pitchFamily="34" charset="0"/>
            </a:endParaRPr>
          </a:p>
          <a:p>
            <a:r>
              <a:rPr lang="es-ES">
                <a:latin typeface="Arial Black" pitchFamily="34" charset="0"/>
              </a:rPr>
              <a:t>Reconocer los saberes</a:t>
            </a:r>
          </a:p>
          <a:p>
            <a:r>
              <a:rPr lang="es-ES">
                <a:latin typeface="Arial Black" pitchFamily="34" charset="0"/>
              </a:rPr>
              <a:t>y experiencias de los</a:t>
            </a:r>
          </a:p>
          <a:p>
            <a:r>
              <a:rPr lang="es-ES">
                <a:latin typeface="Arial Black" pitchFamily="34" charset="0"/>
              </a:rPr>
              <a:t>otros</a:t>
            </a:r>
          </a:p>
          <a:p>
            <a:endParaRPr lang="es-ES">
              <a:latin typeface="Arial Black" pitchFamily="34" charset="0"/>
            </a:endParaRPr>
          </a:p>
          <a:p>
            <a:r>
              <a:rPr lang="es-ES">
                <a:latin typeface="Arial Black" pitchFamily="34" charset="0"/>
              </a:rPr>
              <a:t>Formar ciudadanía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 rot="3308407">
            <a:off x="2894012" y="1568451"/>
            <a:ext cx="987425" cy="228600"/>
          </a:xfrm>
          <a:prstGeom prst="curvedDownArrow">
            <a:avLst>
              <a:gd name="adj1" fmla="val 86389"/>
              <a:gd name="adj2" fmla="val 172778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VE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15925" y="5221288"/>
            <a:ext cx="3544888" cy="8715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s-ES" sz="1200" u="sng" smtClean="0">
                <a:solidFill>
                  <a:schemeClr val="tx1"/>
                </a:solidFill>
                <a:effectLst/>
                <a:latin typeface="Arial" charset="0"/>
              </a:rPr>
              <a:t>De los docentes</a:t>
            </a:r>
            <a:r>
              <a:rPr lang="es-ES" sz="1200" smtClean="0">
                <a:solidFill>
                  <a:schemeClr val="tx1"/>
                </a:solidFill>
                <a:effectLst/>
                <a:latin typeface="Arial" charset="0"/>
              </a:rPr>
              <a:t>: se vinculen con las comunidades, faciliten el diseño y desarrollo de proyectos y orienten la reflexión y análisis de las experiencias</a:t>
            </a:r>
          </a:p>
        </p:txBody>
      </p:sp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0" y="4860925"/>
            <a:ext cx="180975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1400" kern="10" spc="2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¿Qué se requiere?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0" y="6045200"/>
            <a:ext cx="4062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 u="sng"/>
              <a:t>De los estudiantes:</a:t>
            </a:r>
            <a:r>
              <a:rPr lang="es-ES"/>
              <a:t> </a:t>
            </a:r>
          </a:p>
          <a:p>
            <a:r>
              <a:rPr lang="es-ES" b="1"/>
              <a:t>* Se asuman protagonistas junto a las comunidades</a:t>
            </a:r>
          </a:p>
          <a:p>
            <a:r>
              <a:rPr lang="es-ES" b="1"/>
              <a:t>* Estén dispuestos a trabajar en proyecto colectivos</a:t>
            </a:r>
          </a:p>
          <a:p>
            <a:r>
              <a:rPr lang="es-ES" b="1"/>
              <a:t>con otros estudiantes y con las comunidades.</a:t>
            </a:r>
          </a:p>
          <a:p>
            <a:r>
              <a:rPr lang="es-ES" b="1"/>
              <a:t>* Estén abiertos a mejorar sus aprendizajes al </a:t>
            </a:r>
          </a:p>
          <a:p>
            <a:r>
              <a:rPr lang="es-ES" b="1"/>
              <a:t>momento de aplicar sus conocimientos en acciones</a:t>
            </a:r>
          </a:p>
          <a:p>
            <a:r>
              <a:rPr lang="es-ES" b="1"/>
              <a:t>y experiencias concretas</a:t>
            </a:r>
          </a:p>
          <a:p>
            <a:endParaRPr lang="es-ES" b="1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 rot="-1677734">
            <a:off x="1970088" y="5005388"/>
            <a:ext cx="88900" cy="360362"/>
          </a:xfrm>
          <a:prstGeom prst="curvedLeftArrow">
            <a:avLst>
              <a:gd name="adj1" fmla="val 81071"/>
              <a:gd name="adj2" fmla="val 162143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s-ES" smtClean="0">
              <a:effectLst/>
            </a:endParaRPr>
          </a:p>
        </p:txBody>
      </p:sp>
      <p:pic>
        <p:nvPicPr>
          <p:cNvPr id="28676" name="Picture 4" descr="20-03-06 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189038"/>
            <a:ext cx="1439862" cy="1150937"/>
          </a:xfrm>
          <a:prstGeom prst="rect">
            <a:avLst/>
          </a:prstGeom>
          <a:noFill/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828675" y="107950"/>
            <a:ext cx="21621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1600" kern="10" spc="32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Condiciones para la</a:t>
            </a:r>
          </a:p>
          <a:p>
            <a:pPr algn="ctr"/>
            <a:r>
              <a:rPr lang="es-VE" sz="1600" kern="10" spc="32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gestión social</a:t>
            </a:r>
          </a:p>
          <a:p>
            <a:pPr algn="ctr"/>
            <a:r>
              <a:rPr lang="es-VE" sz="1600" kern="10" spc="32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del conocimiento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836738" y="1260475"/>
            <a:ext cx="15906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/>
              <a:t>Identificación y </a:t>
            </a:r>
          </a:p>
          <a:p>
            <a:r>
              <a:rPr lang="es-ES" b="1"/>
              <a:t>de los liderazgos </a:t>
            </a:r>
          </a:p>
          <a:p>
            <a:r>
              <a:rPr lang="es-ES" b="1"/>
              <a:t>comunitario para la</a:t>
            </a:r>
          </a:p>
          <a:p>
            <a:r>
              <a:rPr lang="es-ES" b="1"/>
              <a:t>conducción de los</a:t>
            </a:r>
          </a:p>
          <a:p>
            <a:r>
              <a:rPr lang="es-ES" b="1"/>
              <a:t>Proyectos 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413000"/>
            <a:ext cx="151288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68313" y="2700338"/>
            <a:ext cx="18446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/>
              <a:t>Reconocimiento de las</a:t>
            </a:r>
          </a:p>
          <a:p>
            <a:pPr algn="r"/>
            <a:r>
              <a:rPr lang="es-ES" b="1"/>
              <a:t>dinámicas de la </a:t>
            </a:r>
          </a:p>
          <a:p>
            <a:pPr algn="r"/>
            <a:r>
              <a:rPr lang="es-ES" b="1"/>
              <a:t>comunidad</a:t>
            </a: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636963"/>
            <a:ext cx="135255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404938" y="3924300"/>
            <a:ext cx="2471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/>
              <a:t>Conocimiento de las relaciones</a:t>
            </a:r>
          </a:p>
          <a:p>
            <a:r>
              <a:rPr lang="es-ES" b="1"/>
              <a:t>entre los actores y grupos </a:t>
            </a:r>
          </a:p>
          <a:p>
            <a:r>
              <a:rPr lang="es-ES" b="1"/>
              <a:t>sociales que hacen vida</a:t>
            </a:r>
          </a:p>
          <a:p>
            <a:r>
              <a:rPr lang="es-ES" b="1"/>
              <a:t>en la comunidad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5292725"/>
            <a:ext cx="4213225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/>
              <a:t>La construcción de propuestas compartidas </a:t>
            </a:r>
          </a:p>
          <a:p>
            <a:r>
              <a:rPr lang="es-ES" b="1"/>
              <a:t>para garantizar bienestar social frente a las </a:t>
            </a:r>
          </a:p>
          <a:p>
            <a:r>
              <a:rPr lang="es-ES" b="1"/>
              <a:t>situaciones problemas planteadas en la comunidad.</a:t>
            </a:r>
          </a:p>
          <a:p>
            <a:endParaRPr lang="es-ES" b="1"/>
          </a:p>
          <a:p>
            <a:r>
              <a:rPr lang="es-ES" b="1"/>
              <a:t>Estudiantes y las comunidades actores </a:t>
            </a:r>
          </a:p>
          <a:p>
            <a:r>
              <a:rPr lang="es-ES" b="1"/>
              <a:t>de sus propios proyectos y del conocimiento </a:t>
            </a:r>
          </a:p>
          <a:p>
            <a:r>
              <a:rPr lang="es-ES" b="1"/>
              <a:t>que desde estos se generen</a:t>
            </a:r>
          </a:p>
          <a:p>
            <a:endParaRPr lang="es-ES" b="1"/>
          </a:p>
          <a:p>
            <a:r>
              <a:rPr lang="es-ES" b="1"/>
              <a:t>La universidad ente promotor de soluciones</a:t>
            </a:r>
          </a:p>
          <a:p>
            <a:endParaRPr lang="es-ES" b="1"/>
          </a:p>
          <a:p>
            <a:pPr>
              <a:buFont typeface="Wingdings" pitchFamily="2" charset="2"/>
              <a:buNone/>
            </a:pPr>
            <a:r>
              <a:rPr lang="es-ES" b="1"/>
              <a:t>La reflexión crítica, sistematización y difusión de</a:t>
            </a:r>
          </a:p>
          <a:p>
            <a:pPr>
              <a:buFont typeface="Wingdings" pitchFamily="2" charset="2"/>
              <a:buNone/>
            </a:pPr>
            <a:r>
              <a:rPr lang="es-ES" b="1"/>
              <a:t>experiencias como aprendizajes en acción</a:t>
            </a:r>
          </a:p>
          <a:p>
            <a:endParaRPr lang="es-ES" b="1"/>
          </a:p>
          <a:p>
            <a:endParaRPr lang="es-ES" b="1"/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8687" name="WordArt 15"/>
          <p:cNvSpPr>
            <a:spLocks noChangeArrowheads="1" noChangeShapeType="1" noTextEdit="1"/>
          </p:cNvSpPr>
          <p:nvPr/>
        </p:nvSpPr>
        <p:spPr bwMode="auto">
          <a:xfrm>
            <a:off x="755650" y="4932363"/>
            <a:ext cx="230505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1400" kern="10" spc="2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¿Qué se espera lograr?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0038" y="2032000"/>
            <a:ext cx="124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/>
              <a:t>Universidad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55875" y="3187700"/>
            <a:ext cx="1158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/>
              <a:t>Comunidad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52413" y="3636963"/>
            <a:ext cx="34559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Actividades creativas y solidarias, a partir de los conocimientos adquiridos  desde las disciplinas y los saberes y las experiencias comunitarias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 rot="1801014">
            <a:off x="6948488" y="3716338"/>
            <a:ext cx="498475" cy="963612"/>
          </a:xfrm>
          <a:prstGeom prst="curvedLeftArrow">
            <a:avLst>
              <a:gd name="adj1" fmla="val 38662"/>
              <a:gd name="adj2" fmla="val 7732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VE"/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1709738" y="4645025"/>
            <a:ext cx="414337" cy="863600"/>
          </a:xfrm>
          <a:prstGeom prst="upDownArrow">
            <a:avLst>
              <a:gd name="adj1" fmla="val 50000"/>
              <a:gd name="adj2" fmla="val 41686"/>
            </a:avLst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VE"/>
          </a:p>
        </p:txBody>
      </p:sp>
      <p:pic>
        <p:nvPicPr>
          <p:cNvPr id="30732" name="Picture 12" descr="MPj040196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16013"/>
            <a:ext cx="1512887" cy="966787"/>
          </a:xfrm>
          <a:prstGeom prst="rect">
            <a:avLst/>
          </a:prstGeom>
          <a:noFill/>
        </p:spPr>
      </p:pic>
      <p:pic>
        <p:nvPicPr>
          <p:cNvPr id="30733" name="Picture 13" descr="Fotos Cámara Genius 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0" y="2032000"/>
            <a:ext cx="1368425" cy="1173163"/>
          </a:xfrm>
          <a:prstGeom prst="rect">
            <a:avLst/>
          </a:prstGeom>
          <a:noFill/>
        </p:spPr>
      </p:pic>
      <p:cxnSp>
        <p:nvCxnSpPr>
          <p:cNvPr id="30736" name="AutoShape 16"/>
          <p:cNvCxnSpPr>
            <a:cxnSpLocks noChangeShapeType="1"/>
          </p:cNvCxnSpPr>
          <p:nvPr/>
        </p:nvCxnSpPr>
        <p:spPr bwMode="auto">
          <a:xfrm>
            <a:off x="1763713" y="1404938"/>
            <a:ext cx="1152525" cy="50323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0737" name="WordArt 17"/>
          <p:cNvSpPr>
            <a:spLocks noChangeArrowheads="1" noChangeShapeType="1" noTextEdit="1"/>
          </p:cNvSpPr>
          <p:nvPr/>
        </p:nvSpPr>
        <p:spPr bwMode="auto">
          <a:xfrm>
            <a:off x="900113" y="323850"/>
            <a:ext cx="22383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1600" kern="10" spc="32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Desafío del </a:t>
            </a:r>
          </a:p>
          <a:p>
            <a:pPr algn="ctr"/>
            <a:r>
              <a:rPr lang="es-VE" sz="1600" kern="10" spc="32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servicio comunitario</a:t>
            </a:r>
          </a:p>
        </p:txBody>
      </p:sp>
      <p:sp>
        <p:nvSpPr>
          <p:cNvPr id="30739" name="AutoShape 19"/>
          <p:cNvSpPr>
            <a:spLocks noChangeArrowheads="1"/>
          </p:cNvSpPr>
          <p:nvPr/>
        </p:nvSpPr>
        <p:spPr bwMode="auto">
          <a:xfrm rot="12381606">
            <a:off x="1282700" y="2327275"/>
            <a:ext cx="785813" cy="1296988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VE"/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>
            <a:off x="684213" y="5580063"/>
            <a:ext cx="2520950" cy="1225550"/>
          </a:xfrm>
          <a:prstGeom prst="ellipse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VE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939800" y="5797550"/>
            <a:ext cx="21224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400" b="1"/>
              <a:t>Nuevos conocimientos</a:t>
            </a:r>
          </a:p>
          <a:p>
            <a:pPr algn="ctr"/>
            <a:r>
              <a:rPr lang="es-ES" sz="1400" b="1"/>
              <a:t>desde la reflexión y</a:t>
            </a:r>
          </a:p>
          <a:p>
            <a:pPr algn="ctr"/>
            <a:r>
              <a:rPr lang="es-ES" sz="1400" b="1"/>
              <a:t> sistematización</a:t>
            </a:r>
          </a:p>
          <a:p>
            <a:pPr algn="ctr"/>
            <a:r>
              <a:rPr lang="es-ES" sz="1400" b="1"/>
              <a:t>de experiencias</a:t>
            </a:r>
          </a:p>
        </p:txBody>
      </p:sp>
      <p:sp>
        <p:nvSpPr>
          <p:cNvPr id="30741" name="WordArt 21"/>
          <p:cNvSpPr>
            <a:spLocks noChangeArrowheads="1" noChangeShapeType="1" noTextEdit="1"/>
          </p:cNvSpPr>
          <p:nvPr/>
        </p:nvSpPr>
        <p:spPr bwMode="auto">
          <a:xfrm>
            <a:off x="2844800" y="6805613"/>
            <a:ext cx="935038" cy="492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s-VE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...Gracias!!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Personalizado 28">
      <a:dk1>
        <a:sysClr val="windowText" lastClr="000000"/>
      </a:dk1>
      <a:lt1>
        <a:srgbClr val="800000"/>
      </a:lt1>
      <a:dk2>
        <a:srgbClr val="FFFFFF"/>
      </a:dk2>
      <a:lt2>
        <a:srgbClr val="FFFFFF"/>
      </a:lt2>
      <a:accent1>
        <a:srgbClr val="FFFFFF"/>
      </a:accent1>
      <a:accent2>
        <a:srgbClr val="A50021"/>
      </a:accent2>
      <a:accent3>
        <a:srgbClr val="800000"/>
      </a:accent3>
      <a:accent4>
        <a:srgbClr val="800000"/>
      </a:accent4>
      <a:accent5>
        <a:srgbClr val="800000"/>
      </a:accent5>
      <a:accent6>
        <a:srgbClr val="FA8D3D"/>
      </a:accent6>
      <a:hlink>
        <a:srgbClr val="FFDE66"/>
      </a:hlink>
      <a:folHlink>
        <a:srgbClr val="FFFFFF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312</TotalTime>
  <Words>578</Words>
  <Application>Microsoft Office PowerPoint</Application>
  <PresentationFormat>Personalizado</PresentationFormat>
  <Paragraphs>172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Aspecto</vt:lpstr>
      <vt:lpstr>Diapositiva 1</vt:lpstr>
      <vt:lpstr>Diapositiva 2</vt:lpstr>
      <vt:lpstr>Diapositiva 3</vt:lpstr>
      <vt:lpstr>Diapositiva 4</vt:lpstr>
      <vt:lpstr>Diapositiva 5</vt:lpstr>
      <vt:lpstr>De los docentes: se vinculen con las comunidades, faciliten el diseño y desarrollo de proyectos y orienten la reflexión y análisis de las experiencias</vt:lpstr>
      <vt:lpstr>Diapositiva 7</vt:lpstr>
      <vt:lpstr>Diapositiva 8</vt:lpstr>
    </vt:vector>
  </TitlesOfParts>
  <Company>landerxtremo.s5.com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jimenezy</dc:creator>
  <cp:lastModifiedBy>UCV</cp:lastModifiedBy>
  <cp:revision>19</cp:revision>
  <dcterms:created xsi:type="dcterms:W3CDTF">2010-06-25T14:03:00Z</dcterms:created>
  <dcterms:modified xsi:type="dcterms:W3CDTF">2011-05-03T19:26:52Z</dcterms:modified>
</cp:coreProperties>
</file>