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4" r:id="rId3"/>
    <p:sldId id="315" r:id="rId4"/>
    <p:sldId id="316" r:id="rId5"/>
    <p:sldId id="317" r:id="rId6"/>
    <p:sldId id="269" r:id="rId7"/>
    <p:sldId id="271" r:id="rId8"/>
    <p:sldId id="272" r:id="rId9"/>
    <p:sldId id="318" r:id="rId10"/>
    <p:sldId id="319" r:id="rId11"/>
    <p:sldId id="313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04B33E-A21A-419B-8AFC-F66EBF572893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809D518-AF94-4DF5-9633-F1623A45B7B0}">
      <dgm:prSet phldrT="[Texto]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b="1" dirty="0" smtClean="0"/>
            <a:t>Resultados</a:t>
          </a:r>
          <a:endParaRPr lang="es-ES" b="1" dirty="0"/>
        </a:p>
      </dgm:t>
    </dgm:pt>
    <dgm:pt modelId="{98760331-FFA4-4DCF-A614-2A71BFDFC743}" type="parTrans" cxnId="{B82A5304-EDDB-405F-934C-031249240BEC}">
      <dgm:prSet/>
      <dgm:spPr/>
      <dgm:t>
        <a:bodyPr/>
        <a:lstStyle/>
        <a:p>
          <a:endParaRPr lang="es-ES"/>
        </a:p>
      </dgm:t>
    </dgm:pt>
    <dgm:pt modelId="{90F0DF90-9A8C-499D-9A00-47AEC9FA40EA}" type="sibTrans" cxnId="{B82A5304-EDDB-405F-934C-031249240BEC}">
      <dgm:prSet/>
      <dgm:spPr/>
      <dgm:t>
        <a:bodyPr/>
        <a:lstStyle/>
        <a:p>
          <a:endParaRPr lang="es-ES"/>
        </a:p>
      </dgm:t>
    </dgm:pt>
    <dgm:pt modelId="{F8F5AC28-D83C-46AA-BC55-2F1CD1BB2087}">
      <dgm:prSet phldrT="[Texto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ES" b="1" baseline="0" dirty="0" smtClean="0">
              <a:solidFill>
                <a:srgbClr val="002060"/>
              </a:solidFill>
            </a:rPr>
            <a:t>ANÁLISIS DE BUENAS PRÁCTICAS</a:t>
          </a:r>
          <a:endParaRPr lang="es-ES" b="1" baseline="0" dirty="0">
            <a:solidFill>
              <a:srgbClr val="002060"/>
            </a:solidFill>
          </a:endParaRPr>
        </a:p>
      </dgm:t>
    </dgm:pt>
    <dgm:pt modelId="{9C9B1DC4-CD10-48E3-A922-71FF7282B42B}" type="parTrans" cxnId="{BC76569B-DCF1-4F62-B15B-5D0ABA5E931F}">
      <dgm:prSet/>
      <dgm:spPr/>
      <dgm:t>
        <a:bodyPr/>
        <a:lstStyle/>
        <a:p>
          <a:endParaRPr lang="es-ES"/>
        </a:p>
      </dgm:t>
    </dgm:pt>
    <dgm:pt modelId="{ADF903D2-506B-4C4F-A240-923412BECBAA}" type="sibTrans" cxnId="{BC76569B-DCF1-4F62-B15B-5D0ABA5E931F}">
      <dgm:prSet/>
      <dgm:spPr/>
      <dgm:t>
        <a:bodyPr/>
        <a:lstStyle/>
        <a:p>
          <a:endParaRPr lang="es-ES"/>
        </a:p>
      </dgm:t>
    </dgm:pt>
    <dgm:pt modelId="{38486381-751A-489C-8015-5068FE52FEC9}">
      <dgm:prSet phldrT="[Texto]"/>
      <dgm:spPr/>
      <dgm:t>
        <a:bodyPr/>
        <a:lstStyle/>
        <a:p>
          <a:r>
            <a:rPr lang="es-ES" b="1" baseline="0" dirty="0" smtClean="0">
              <a:solidFill>
                <a:srgbClr val="002060"/>
              </a:solidFill>
            </a:rPr>
            <a:t>RESULTADOS DE INVESTIGACIONES</a:t>
          </a:r>
          <a:endParaRPr lang="es-ES" b="1" baseline="0" dirty="0">
            <a:solidFill>
              <a:srgbClr val="002060"/>
            </a:solidFill>
          </a:endParaRPr>
        </a:p>
      </dgm:t>
    </dgm:pt>
    <dgm:pt modelId="{E0A29E0D-C172-421C-AACE-C6DBAEBF23E9}" type="parTrans" cxnId="{B58C71AF-309D-4210-A405-B3C106783640}">
      <dgm:prSet/>
      <dgm:spPr/>
      <dgm:t>
        <a:bodyPr/>
        <a:lstStyle/>
        <a:p>
          <a:endParaRPr lang="es-ES"/>
        </a:p>
      </dgm:t>
    </dgm:pt>
    <dgm:pt modelId="{5A4225C5-D0C7-4B5D-892C-BAA46B139698}" type="sibTrans" cxnId="{B58C71AF-309D-4210-A405-B3C106783640}">
      <dgm:prSet/>
      <dgm:spPr/>
      <dgm:t>
        <a:bodyPr/>
        <a:lstStyle/>
        <a:p>
          <a:endParaRPr lang="es-ES"/>
        </a:p>
      </dgm:t>
    </dgm:pt>
    <dgm:pt modelId="{0DD52C20-6E42-4DB9-8C42-82E58F3995FC}">
      <dgm:prSet phldrT="[Texto]"/>
      <dgm:spPr>
        <a:solidFill>
          <a:srgbClr val="00CCFF"/>
        </a:solidFill>
      </dgm:spPr>
      <dgm:t>
        <a:bodyPr/>
        <a:lstStyle/>
        <a:p>
          <a:r>
            <a:rPr lang="es-ES" b="1" dirty="0" smtClean="0">
              <a:solidFill>
                <a:srgbClr val="002060"/>
              </a:solidFill>
            </a:rPr>
            <a:t>ESTUDIOS CONCEPTUALES</a:t>
          </a:r>
          <a:endParaRPr lang="es-ES" b="1" dirty="0">
            <a:solidFill>
              <a:srgbClr val="002060"/>
            </a:solidFill>
          </a:endParaRPr>
        </a:p>
      </dgm:t>
    </dgm:pt>
    <dgm:pt modelId="{DE1AA752-0A1A-44C6-BF45-D1BFDC3466F5}" type="parTrans" cxnId="{2313017C-A625-462A-A47E-E54619D00E91}">
      <dgm:prSet/>
      <dgm:spPr/>
      <dgm:t>
        <a:bodyPr/>
        <a:lstStyle/>
        <a:p>
          <a:endParaRPr lang="es-ES"/>
        </a:p>
      </dgm:t>
    </dgm:pt>
    <dgm:pt modelId="{7894FA0F-3732-4B6A-93F3-CA6154B9BB2C}" type="sibTrans" cxnId="{2313017C-A625-462A-A47E-E54619D00E91}">
      <dgm:prSet/>
      <dgm:spPr/>
      <dgm:t>
        <a:bodyPr/>
        <a:lstStyle/>
        <a:p>
          <a:endParaRPr lang="es-ES"/>
        </a:p>
      </dgm:t>
    </dgm:pt>
    <dgm:pt modelId="{E20950C2-218F-4142-9E09-96364FC46038}">
      <dgm:prSet phldrT="[Texto]"/>
      <dgm:spPr>
        <a:solidFill>
          <a:srgbClr val="FF00FF"/>
        </a:solidFill>
      </dgm:spPr>
      <dgm:t>
        <a:bodyPr/>
        <a:lstStyle/>
        <a:p>
          <a:r>
            <a:rPr lang="es-ES" b="1" dirty="0" smtClean="0">
              <a:solidFill>
                <a:srgbClr val="002060"/>
              </a:solidFill>
            </a:rPr>
            <a:t>METAÁNALISIS </a:t>
          </a:r>
        </a:p>
        <a:p>
          <a:r>
            <a:rPr lang="es-ES" b="1" dirty="0" smtClean="0">
              <a:solidFill>
                <a:srgbClr val="002060"/>
              </a:solidFill>
            </a:rPr>
            <a:t>INVESTIGACIONES</a:t>
          </a:r>
          <a:endParaRPr lang="es-ES" b="1" dirty="0">
            <a:solidFill>
              <a:srgbClr val="002060"/>
            </a:solidFill>
          </a:endParaRPr>
        </a:p>
      </dgm:t>
    </dgm:pt>
    <dgm:pt modelId="{22F0C766-9C2E-4147-A96D-85144CFC4A4E}" type="parTrans" cxnId="{81ED395E-221C-4124-B727-04E2EF425BB1}">
      <dgm:prSet/>
      <dgm:spPr/>
      <dgm:t>
        <a:bodyPr/>
        <a:lstStyle/>
        <a:p>
          <a:endParaRPr lang="es-ES"/>
        </a:p>
      </dgm:t>
    </dgm:pt>
    <dgm:pt modelId="{1F975F51-9E8F-4707-A55E-8FBDFF432AB3}" type="sibTrans" cxnId="{81ED395E-221C-4124-B727-04E2EF425BB1}">
      <dgm:prSet/>
      <dgm:spPr/>
      <dgm:t>
        <a:bodyPr/>
        <a:lstStyle/>
        <a:p>
          <a:endParaRPr lang="es-ES"/>
        </a:p>
      </dgm:t>
    </dgm:pt>
    <dgm:pt modelId="{9C2B8C8A-51D3-4E61-BAEA-F67FAA0DCDA6}" type="pres">
      <dgm:prSet presAssocID="{1C04B33E-A21A-419B-8AFC-F66EBF572893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A18F653-D31F-484F-807F-51B7BC0BD124}" type="pres">
      <dgm:prSet presAssocID="{1C04B33E-A21A-419B-8AFC-F66EBF572893}" presName="matrix" presStyleCnt="0"/>
      <dgm:spPr/>
    </dgm:pt>
    <dgm:pt modelId="{6A5D05DB-2CF8-4274-9FD0-7C64CC4CDCB1}" type="pres">
      <dgm:prSet presAssocID="{1C04B33E-A21A-419B-8AFC-F66EBF572893}" presName="tile1" presStyleLbl="node1" presStyleIdx="0" presStyleCnt="4"/>
      <dgm:spPr/>
      <dgm:t>
        <a:bodyPr/>
        <a:lstStyle/>
        <a:p>
          <a:endParaRPr lang="es-ES"/>
        </a:p>
      </dgm:t>
    </dgm:pt>
    <dgm:pt modelId="{B847ACF0-0DE0-4FE5-BF27-DA4DF350B382}" type="pres">
      <dgm:prSet presAssocID="{1C04B33E-A21A-419B-8AFC-F66EBF57289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80E8EE-C8DC-4FC8-AC1E-C08A384D0674}" type="pres">
      <dgm:prSet presAssocID="{1C04B33E-A21A-419B-8AFC-F66EBF572893}" presName="tile2" presStyleLbl="node1" presStyleIdx="1" presStyleCnt="4" custLinFactNeighborX="1618" custLinFactNeighborY="433"/>
      <dgm:spPr/>
      <dgm:t>
        <a:bodyPr/>
        <a:lstStyle/>
        <a:p>
          <a:endParaRPr lang="es-ES"/>
        </a:p>
      </dgm:t>
    </dgm:pt>
    <dgm:pt modelId="{BDE499E9-47BF-4F81-B66C-75204D7225E4}" type="pres">
      <dgm:prSet presAssocID="{1C04B33E-A21A-419B-8AFC-F66EBF57289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CA83BA-E854-47FA-B3FB-2861F5A5B630}" type="pres">
      <dgm:prSet presAssocID="{1C04B33E-A21A-419B-8AFC-F66EBF572893}" presName="tile3" presStyleLbl="node1" presStyleIdx="2" presStyleCnt="4"/>
      <dgm:spPr/>
      <dgm:t>
        <a:bodyPr/>
        <a:lstStyle/>
        <a:p>
          <a:endParaRPr lang="es-ES"/>
        </a:p>
      </dgm:t>
    </dgm:pt>
    <dgm:pt modelId="{5918F479-F51F-40B1-BEA7-93C3B95630EB}" type="pres">
      <dgm:prSet presAssocID="{1C04B33E-A21A-419B-8AFC-F66EBF57289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1BF9BD-403B-4E08-ACFC-5F9C91EF5C6A}" type="pres">
      <dgm:prSet presAssocID="{1C04B33E-A21A-419B-8AFC-F66EBF572893}" presName="tile4" presStyleLbl="node1" presStyleIdx="3" presStyleCnt="4"/>
      <dgm:spPr/>
      <dgm:t>
        <a:bodyPr/>
        <a:lstStyle/>
        <a:p>
          <a:endParaRPr lang="es-ES"/>
        </a:p>
      </dgm:t>
    </dgm:pt>
    <dgm:pt modelId="{CA8CB0A1-0DEC-4367-A30C-248218175057}" type="pres">
      <dgm:prSet presAssocID="{1C04B33E-A21A-419B-8AFC-F66EBF57289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5EBF9C-C1FB-4371-9B00-C17F6665E070}" type="pres">
      <dgm:prSet presAssocID="{1C04B33E-A21A-419B-8AFC-F66EBF572893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</dgm:ptLst>
  <dgm:cxnLst>
    <dgm:cxn modelId="{2313017C-A625-462A-A47E-E54619D00E91}" srcId="{5809D518-AF94-4DF5-9633-F1623A45B7B0}" destId="{0DD52C20-6E42-4DB9-8C42-82E58F3995FC}" srcOrd="2" destOrd="0" parTransId="{DE1AA752-0A1A-44C6-BF45-D1BFDC3466F5}" sibTransId="{7894FA0F-3732-4B6A-93F3-CA6154B9BB2C}"/>
    <dgm:cxn modelId="{4CA586F8-0E6C-4768-9670-4A381EF9B124}" type="presOf" srcId="{38486381-751A-489C-8015-5068FE52FEC9}" destId="{9780E8EE-C8DC-4FC8-AC1E-C08A384D0674}" srcOrd="0" destOrd="0" presId="urn:microsoft.com/office/officeart/2005/8/layout/matrix1"/>
    <dgm:cxn modelId="{C9202ABC-6A05-4D68-AC9F-6B8345188B52}" type="presOf" srcId="{E20950C2-218F-4142-9E09-96364FC46038}" destId="{CA8CB0A1-0DEC-4367-A30C-248218175057}" srcOrd="1" destOrd="0" presId="urn:microsoft.com/office/officeart/2005/8/layout/matrix1"/>
    <dgm:cxn modelId="{B82A5304-EDDB-405F-934C-031249240BEC}" srcId="{1C04B33E-A21A-419B-8AFC-F66EBF572893}" destId="{5809D518-AF94-4DF5-9633-F1623A45B7B0}" srcOrd="0" destOrd="0" parTransId="{98760331-FFA4-4DCF-A614-2A71BFDFC743}" sibTransId="{90F0DF90-9A8C-499D-9A00-47AEC9FA40EA}"/>
    <dgm:cxn modelId="{5DE6D01C-EF10-4995-BD6C-3350A5C11F6C}" type="presOf" srcId="{E20950C2-218F-4142-9E09-96364FC46038}" destId="{BC1BF9BD-403B-4E08-ACFC-5F9C91EF5C6A}" srcOrd="0" destOrd="0" presId="urn:microsoft.com/office/officeart/2005/8/layout/matrix1"/>
    <dgm:cxn modelId="{C5D590D3-FCEC-4AC4-AE83-6168DD54249E}" type="presOf" srcId="{38486381-751A-489C-8015-5068FE52FEC9}" destId="{BDE499E9-47BF-4F81-B66C-75204D7225E4}" srcOrd="1" destOrd="0" presId="urn:microsoft.com/office/officeart/2005/8/layout/matrix1"/>
    <dgm:cxn modelId="{B58C71AF-309D-4210-A405-B3C106783640}" srcId="{5809D518-AF94-4DF5-9633-F1623A45B7B0}" destId="{38486381-751A-489C-8015-5068FE52FEC9}" srcOrd="1" destOrd="0" parTransId="{E0A29E0D-C172-421C-AACE-C6DBAEBF23E9}" sibTransId="{5A4225C5-D0C7-4B5D-892C-BAA46B139698}"/>
    <dgm:cxn modelId="{8D56DE95-C1CC-42E4-8FE5-C7A9C4A17E3E}" type="presOf" srcId="{0DD52C20-6E42-4DB9-8C42-82E58F3995FC}" destId="{C7CA83BA-E854-47FA-B3FB-2861F5A5B630}" srcOrd="0" destOrd="0" presId="urn:microsoft.com/office/officeart/2005/8/layout/matrix1"/>
    <dgm:cxn modelId="{81ED395E-221C-4124-B727-04E2EF425BB1}" srcId="{5809D518-AF94-4DF5-9633-F1623A45B7B0}" destId="{E20950C2-218F-4142-9E09-96364FC46038}" srcOrd="3" destOrd="0" parTransId="{22F0C766-9C2E-4147-A96D-85144CFC4A4E}" sibTransId="{1F975F51-9E8F-4707-A55E-8FBDFF432AB3}"/>
    <dgm:cxn modelId="{19FB17D2-37B9-449B-B275-A87BB1A7FDB6}" type="presOf" srcId="{F8F5AC28-D83C-46AA-BC55-2F1CD1BB2087}" destId="{6A5D05DB-2CF8-4274-9FD0-7C64CC4CDCB1}" srcOrd="0" destOrd="0" presId="urn:microsoft.com/office/officeart/2005/8/layout/matrix1"/>
    <dgm:cxn modelId="{BC76569B-DCF1-4F62-B15B-5D0ABA5E931F}" srcId="{5809D518-AF94-4DF5-9633-F1623A45B7B0}" destId="{F8F5AC28-D83C-46AA-BC55-2F1CD1BB2087}" srcOrd="0" destOrd="0" parTransId="{9C9B1DC4-CD10-48E3-A922-71FF7282B42B}" sibTransId="{ADF903D2-506B-4C4F-A240-923412BECBAA}"/>
    <dgm:cxn modelId="{172D8E6C-1305-4018-8FFF-D72C0BEA6DF3}" type="presOf" srcId="{F8F5AC28-D83C-46AA-BC55-2F1CD1BB2087}" destId="{B847ACF0-0DE0-4FE5-BF27-DA4DF350B382}" srcOrd="1" destOrd="0" presId="urn:microsoft.com/office/officeart/2005/8/layout/matrix1"/>
    <dgm:cxn modelId="{54EC4CFD-D0CD-403B-9F8B-2F02E47A88D3}" type="presOf" srcId="{5809D518-AF94-4DF5-9633-F1623A45B7B0}" destId="{015EBF9C-C1FB-4371-9B00-C17F6665E070}" srcOrd="0" destOrd="0" presId="urn:microsoft.com/office/officeart/2005/8/layout/matrix1"/>
    <dgm:cxn modelId="{A7686A36-B0F2-4DDF-80C4-34CD944D7E0D}" type="presOf" srcId="{0DD52C20-6E42-4DB9-8C42-82E58F3995FC}" destId="{5918F479-F51F-40B1-BEA7-93C3B95630EB}" srcOrd="1" destOrd="0" presId="urn:microsoft.com/office/officeart/2005/8/layout/matrix1"/>
    <dgm:cxn modelId="{826D868F-B2D2-42B2-9782-9BECBC6167B2}" type="presOf" srcId="{1C04B33E-A21A-419B-8AFC-F66EBF572893}" destId="{9C2B8C8A-51D3-4E61-BAEA-F67FAA0DCDA6}" srcOrd="0" destOrd="0" presId="urn:microsoft.com/office/officeart/2005/8/layout/matrix1"/>
    <dgm:cxn modelId="{150E6893-DADD-436E-89A6-EFC18D73AC65}" type="presParOf" srcId="{9C2B8C8A-51D3-4E61-BAEA-F67FAA0DCDA6}" destId="{4A18F653-D31F-484F-807F-51B7BC0BD124}" srcOrd="0" destOrd="0" presId="urn:microsoft.com/office/officeart/2005/8/layout/matrix1"/>
    <dgm:cxn modelId="{D36BF960-AC54-450D-867F-15A17D29CF4D}" type="presParOf" srcId="{4A18F653-D31F-484F-807F-51B7BC0BD124}" destId="{6A5D05DB-2CF8-4274-9FD0-7C64CC4CDCB1}" srcOrd="0" destOrd="0" presId="urn:microsoft.com/office/officeart/2005/8/layout/matrix1"/>
    <dgm:cxn modelId="{4F2C83F7-A49D-4285-9E30-F9881A6EF2C3}" type="presParOf" srcId="{4A18F653-D31F-484F-807F-51B7BC0BD124}" destId="{B847ACF0-0DE0-4FE5-BF27-DA4DF350B382}" srcOrd="1" destOrd="0" presId="urn:microsoft.com/office/officeart/2005/8/layout/matrix1"/>
    <dgm:cxn modelId="{D784FD89-A1F4-45A9-9742-6F808A474D7A}" type="presParOf" srcId="{4A18F653-D31F-484F-807F-51B7BC0BD124}" destId="{9780E8EE-C8DC-4FC8-AC1E-C08A384D0674}" srcOrd="2" destOrd="0" presId="urn:microsoft.com/office/officeart/2005/8/layout/matrix1"/>
    <dgm:cxn modelId="{DC14EB02-08D5-41C3-BDFF-C8552E49229D}" type="presParOf" srcId="{4A18F653-D31F-484F-807F-51B7BC0BD124}" destId="{BDE499E9-47BF-4F81-B66C-75204D7225E4}" srcOrd="3" destOrd="0" presId="urn:microsoft.com/office/officeart/2005/8/layout/matrix1"/>
    <dgm:cxn modelId="{868AB4B8-B45A-475E-B4E9-7E4C63EA0935}" type="presParOf" srcId="{4A18F653-D31F-484F-807F-51B7BC0BD124}" destId="{C7CA83BA-E854-47FA-B3FB-2861F5A5B630}" srcOrd="4" destOrd="0" presId="urn:microsoft.com/office/officeart/2005/8/layout/matrix1"/>
    <dgm:cxn modelId="{FE512697-9C68-490C-928D-F42A4BC8FEAD}" type="presParOf" srcId="{4A18F653-D31F-484F-807F-51B7BC0BD124}" destId="{5918F479-F51F-40B1-BEA7-93C3B95630EB}" srcOrd="5" destOrd="0" presId="urn:microsoft.com/office/officeart/2005/8/layout/matrix1"/>
    <dgm:cxn modelId="{3AFF74A7-3E40-4A9D-8AA3-B6A329D93E8B}" type="presParOf" srcId="{4A18F653-D31F-484F-807F-51B7BC0BD124}" destId="{BC1BF9BD-403B-4E08-ACFC-5F9C91EF5C6A}" srcOrd="6" destOrd="0" presId="urn:microsoft.com/office/officeart/2005/8/layout/matrix1"/>
    <dgm:cxn modelId="{F6E52D13-2976-4ABB-8622-F78667CF152D}" type="presParOf" srcId="{4A18F653-D31F-484F-807F-51B7BC0BD124}" destId="{CA8CB0A1-0DEC-4367-A30C-248218175057}" srcOrd="7" destOrd="0" presId="urn:microsoft.com/office/officeart/2005/8/layout/matrix1"/>
    <dgm:cxn modelId="{8FBED79A-FF88-456C-84BE-79319885A369}" type="presParOf" srcId="{9C2B8C8A-51D3-4E61-BAEA-F67FAA0DCDA6}" destId="{015EBF9C-C1FB-4371-9B00-C17F6665E07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5D05DB-2CF8-4274-9FD0-7C64CC4CDCB1}">
      <dsp:nvSpPr>
        <dsp:cNvPr id="0" name=""/>
        <dsp:cNvSpPr/>
      </dsp:nvSpPr>
      <dsp:spPr>
        <a:xfrm rot="16200000">
          <a:off x="532262" y="-532262"/>
          <a:ext cx="3152633" cy="4217158"/>
        </a:xfrm>
        <a:prstGeom prst="round1Rect">
          <a:avLst/>
        </a:prstGeom>
        <a:solidFill>
          <a:schemeClr val="accent2">
            <a:lumMod val="60000"/>
            <a:lumOff val="4000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b="1" kern="1200" baseline="0" dirty="0" smtClean="0">
              <a:solidFill>
                <a:srgbClr val="002060"/>
              </a:solidFill>
            </a:rPr>
            <a:t>ANÁLISIS DE BUENAS PRÁCTICAS</a:t>
          </a:r>
          <a:endParaRPr lang="es-ES" sz="3100" b="1" kern="1200" baseline="0" dirty="0">
            <a:solidFill>
              <a:srgbClr val="002060"/>
            </a:solidFill>
          </a:endParaRPr>
        </a:p>
      </dsp:txBody>
      <dsp:txXfrm rot="16200000">
        <a:off x="926341" y="-926341"/>
        <a:ext cx="2364474" cy="4217158"/>
      </dsp:txXfrm>
    </dsp:sp>
    <dsp:sp modelId="{9780E8EE-C8DC-4FC8-AC1E-C08A384D0674}">
      <dsp:nvSpPr>
        <dsp:cNvPr id="0" name=""/>
        <dsp:cNvSpPr/>
      </dsp:nvSpPr>
      <dsp:spPr>
        <a:xfrm>
          <a:off x="4217158" y="13650"/>
          <a:ext cx="4217158" cy="315263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b="1" kern="1200" baseline="0" dirty="0" smtClean="0">
              <a:solidFill>
                <a:srgbClr val="002060"/>
              </a:solidFill>
            </a:rPr>
            <a:t>RESULTADOS DE INVESTIGACIONES</a:t>
          </a:r>
          <a:endParaRPr lang="es-ES" sz="3100" b="1" kern="1200" baseline="0" dirty="0">
            <a:solidFill>
              <a:srgbClr val="002060"/>
            </a:solidFill>
          </a:endParaRPr>
        </a:p>
      </dsp:txBody>
      <dsp:txXfrm>
        <a:off x="4217158" y="13650"/>
        <a:ext cx="4217158" cy="2364474"/>
      </dsp:txXfrm>
    </dsp:sp>
    <dsp:sp modelId="{C7CA83BA-E854-47FA-B3FB-2861F5A5B630}">
      <dsp:nvSpPr>
        <dsp:cNvPr id="0" name=""/>
        <dsp:cNvSpPr/>
      </dsp:nvSpPr>
      <dsp:spPr>
        <a:xfrm rot="10800000">
          <a:off x="0" y="3152633"/>
          <a:ext cx="4217158" cy="3152633"/>
        </a:xfrm>
        <a:prstGeom prst="round1Rect">
          <a:avLst/>
        </a:prstGeom>
        <a:solidFill>
          <a:srgbClr val="00CCFF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b="1" kern="1200" dirty="0" smtClean="0">
              <a:solidFill>
                <a:srgbClr val="002060"/>
              </a:solidFill>
            </a:rPr>
            <a:t>ESTUDIOS CONCEPTUALES</a:t>
          </a:r>
          <a:endParaRPr lang="es-ES" sz="3100" b="1" kern="1200" dirty="0">
            <a:solidFill>
              <a:srgbClr val="002060"/>
            </a:solidFill>
          </a:endParaRPr>
        </a:p>
      </dsp:txBody>
      <dsp:txXfrm rot="10800000">
        <a:off x="0" y="3940791"/>
        <a:ext cx="4217158" cy="2364474"/>
      </dsp:txXfrm>
    </dsp:sp>
    <dsp:sp modelId="{BC1BF9BD-403B-4E08-ACFC-5F9C91EF5C6A}">
      <dsp:nvSpPr>
        <dsp:cNvPr id="0" name=""/>
        <dsp:cNvSpPr/>
      </dsp:nvSpPr>
      <dsp:spPr>
        <a:xfrm rot="5400000">
          <a:off x="4749420" y="2620370"/>
          <a:ext cx="3152633" cy="4217158"/>
        </a:xfrm>
        <a:prstGeom prst="round1Rect">
          <a:avLst/>
        </a:prstGeom>
        <a:solidFill>
          <a:srgbClr val="FF00FF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b="1" kern="1200" dirty="0" smtClean="0">
              <a:solidFill>
                <a:srgbClr val="002060"/>
              </a:solidFill>
            </a:rPr>
            <a:t>METAÁNALISIS 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b="1" kern="1200" dirty="0" smtClean="0">
              <a:solidFill>
                <a:srgbClr val="002060"/>
              </a:solidFill>
            </a:rPr>
            <a:t>INVESTIGACIONES</a:t>
          </a:r>
          <a:endParaRPr lang="es-ES" sz="3100" b="1" kern="1200" dirty="0">
            <a:solidFill>
              <a:srgbClr val="002060"/>
            </a:solidFill>
          </a:endParaRPr>
        </a:p>
      </dsp:txBody>
      <dsp:txXfrm rot="5400000">
        <a:off x="5143499" y="3014449"/>
        <a:ext cx="2364474" cy="4217158"/>
      </dsp:txXfrm>
    </dsp:sp>
    <dsp:sp modelId="{015EBF9C-C1FB-4371-9B00-C17F6665E070}">
      <dsp:nvSpPr>
        <dsp:cNvPr id="0" name=""/>
        <dsp:cNvSpPr/>
      </dsp:nvSpPr>
      <dsp:spPr>
        <a:xfrm>
          <a:off x="2952010" y="2364474"/>
          <a:ext cx="2530294" cy="1576316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b="1" kern="1200" dirty="0" smtClean="0"/>
            <a:t>Resultados</a:t>
          </a:r>
          <a:endParaRPr lang="es-ES" sz="3100" b="1" kern="1200" dirty="0"/>
        </a:p>
      </dsp:txBody>
      <dsp:txXfrm>
        <a:off x="2952010" y="2364474"/>
        <a:ext cx="2530294" cy="15763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CABB-6B3A-4FA4-AC91-B3D586453AB6}" type="datetimeFigureOut">
              <a:rPr lang="es-ES" smtClean="0"/>
              <a:pPr/>
              <a:t>21/03/2010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35B2D-7050-494A-B5F2-F9EE183AEEF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CABB-6B3A-4FA4-AC91-B3D586453AB6}" type="datetimeFigureOut">
              <a:rPr lang="es-ES" smtClean="0"/>
              <a:pPr/>
              <a:t>21/03/2010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35B2D-7050-494A-B5F2-F9EE183AEEF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CABB-6B3A-4FA4-AC91-B3D586453AB6}" type="datetimeFigureOut">
              <a:rPr lang="es-ES" smtClean="0"/>
              <a:pPr/>
              <a:t>21/03/2010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35B2D-7050-494A-B5F2-F9EE183AEEF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CABB-6B3A-4FA4-AC91-B3D586453AB6}" type="datetimeFigureOut">
              <a:rPr lang="es-ES" smtClean="0"/>
              <a:pPr/>
              <a:t>21/03/2010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35B2D-7050-494A-B5F2-F9EE183AEEF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CABB-6B3A-4FA4-AC91-B3D586453AB6}" type="datetimeFigureOut">
              <a:rPr lang="es-ES" smtClean="0"/>
              <a:pPr/>
              <a:t>21/03/2010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35B2D-7050-494A-B5F2-F9EE183AEEF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CABB-6B3A-4FA4-AC91-B3D586453AB6}" type="datetimeFigureOut">
              <a:rPr lang="es-ES" smtClean="0"/>
              <a:pPr/>
              <a:t>21/03/2010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35B2D-7050-494A-B5F2-F9EE183AEEF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CABB-6B3A-4FA4-AC91-B3D586453AB6}" type="datetimeFigureOut">
              <a:rPr lang="es-ES" smtClean="0"/>
              <a:pPr/>
              <a:t>21/03/2010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35B2D-7050-494A-B5F2-F9EE183AEEF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CABB-6B3A-4FA4-AC91-B3D586453AB6}" type="datetimeFigureOut">
              <a:rPr lang="es-ES" smtClean="0"/>
              <a:pPr/>
              <a:t>21/03/2010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35B2D-7050-494A-B5F2-F9EE183AEEF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CABB-6B3A-4FA4-AC91-B3D586453AB6}" type="datetimeFigureOut">
              <a:rPr lang="es-ES" smtClean="0"/>
              <a:pPr/>
              <a:t>21/03/2010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35B2D-7050-494A-B5F2-F9EE183AEEF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CABB-6B3A-4FA4-AC91-B3D586453AB6}" type="datetimeFigureOut">
              <a:rPr lang="es-ES" smtClean="0"/>
              <a:pPr/>
              <a:t>21/03/2010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35B2D-7050-494A-B5F2-F9EE183AEEF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CABB-6B3A-4FA4-AC91-B3D586453AB6}" type="datetimeFigureOut">
              <a:rPr lang="es-ES" smtClean="0"/>
              <a:pPr/>
              <a:t>21/03/2010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35B2D-7050-494A-B5F2-F9EE183AEEF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7CABB-6B3A-4FA4-AC91-B3D586453AB6}" type="datetimeFigureOut">
              <a:rPr lang="es-ES" smtClean="0"/>
              <a:pPr/>
              <a:t>21/03/2010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35B2D-7050-494A-B5F2-F9EE183AEEF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es-ES_tradnl" b="1" dirty="0" smtClean="0">
                <a:solidFill>
                  <a:schemeClr val="tx1"/>
                </a:solidFill>
              </a:rPr>
              <a:t>Resultados investigaciones</a:t>
            </a:r>
            <a:br>
              <a:rPr kumimoji="1" lang="es-ES_tradnl" b="1" dirty="0" smtClean="0">
                <a:solidFill>
                  <a:schemeClr val="tx1"/>
                </a:solidFill>
              </a:rPr>
            </a:br>
            <a:r>
              <a:rPr kumimoji="1" lang="es-ES_tradnl" b="1" dirty="0" smtClean="0">
                <a:solidFill>
                  <a:schemeClr val="tx1"/>
                </a:solidFill>
              </a:rPr>
              <a:t> </a:t>
            </a:r>
            <a:r>
              <a:rPr kumimoji="1" lang="es-ES_tradnl" sz="7300" b="1" dirty="0" smtClean="0">
                <a:solidFill>
                  <a:schemeClr val="accent5">
                    <a:lumMod val="75000"/>
                  </a:schemeClr>
                </a:solidFill>
              </a:rPr>
              <a:t>e-</a:t>
            </a:r>
            <a:r>
              <a:rPr kumimoji="1" lang="es-ES_tradnl" sz="7300" b="1" dirty="0" err="1" smtClean="0">
                <a:solidFill>
                  <a:schemeClr val="accent5">
                    <a:lumMod val="75000"/>
                  </a:schemeClr>
                </a:solidFill>
              </a:rPr>
              <a:t>learning</a:t>
            </a:r>
            <a:r>
              <a:rPr kumimoji="1" lang="es-ES_tradnl" sz="7300" b="1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r>
              <a:rPr kumimoji="1" lang="es-ES" b="1" dirty="0" smtClean="0">
                <a:solidFill>
                  <a:schemeClr val="tx1"/>
                </a:solidFill>
              </a:rPr>
              <a:t/>
            </a:r>
            <a:br>
              <a:rPr kumimoji="1" lang="es-ES" b="1" dirty="0" smtClean="0">
                <a:solidFill>
                  <a:schemeClr val="tx1"/>
                </a:solidFill>
              </a:rPr>
            </a:b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57224" y="4214818"/>
            <a:ext cx="6400800" cy="1752600"/>
          </a:xfrm>
        </p:spPr>
        <p:txBody>
          <a:bodyPr/>
          <a:lstStyle/>
          <a:p>
            <a:pPr lvl="0" algn="l">
              <a:defRPr/>
            </a:pPr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Julio 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Cabero Almenara</a:t>
            </a:r>
          </a:p>
          <a:p>
            <a:pPr lvl="0" algn="l">
              <a:defRPr/>
            </a:pP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Universidad de Sevilla</a:t>
            </a:r>
          </a:p>
          <a:p>
            <a:pPr lvl="0" algn="l">
              <a:defRPr/>
            </a:pP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España</a:t>
            </a:r>
          </a:p>
          <a:p>
            <a:endParaRPr lang="es-ES" dirty="0"/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714348" y="4857760"/>
            <a:ext cx="6215106" cy="1281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3714752"/>
            <a:ext cx="2286016" cy="203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0"/>
            <a:ext cx="9144000" cy="20002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2726" r="2273" b="26316"/>
          <a:stretch>
            <a:fillRect/>
          </a:stretch>
        </p:blipFill>
        <p:spPr bwMode="auto">
          <a:xfrm>
            <a:off x="7072330" y="0"/>
            <a:ext cx="2357486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642910" y="785794"/>
            <a:ext cx="6357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5400" dirty="0" smtClean="0">
                <a:solidFill>
                  <a:schemeClr val="bg1"/>
                </a:solidFill>
              </a:rPr>
              <a:t>Algunas Ideas</a:t>
            </a:r>
            <a:endParaRPr lang="es-ES" sz="5400" dirty="0">
              <a:solidFill>
                <a:schemeClr val="bg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00034" y="2285992"/>
            <a:ext cx="8072494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s-ES" sz="2800" dirty="0" smtClean="0"/>
          </a:p>
          <a:p>
            <a:pPr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ES" sz="2800" dirty="0" smtClean="0"/>
              <a:t>Las </a:t>
            </a:r>
            <a:r>
              <a:rPr lang="es-ES" sz="2800" b="1" dirty="0" smtClean="0">
                <a:solidFill>
                  <a:schemeClr val="accent6">
                    <a:lumMod val="50000"/>
                  </a:schemeClr>
                </a:solidFill>
              </a:rPr>
              <a:t>variables de fracaso </a:t>
            </a:r>
            <a:r>
              <a:rPr lang="es-ES" sz="2800" dirty="0" smtClean="0"/>
              <a:t>que se presentan son: </a:t>
            </a:r>
          </a:p>
          <a:p>
            <a:pPr lvl="1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ES" sz="2800" dirty="0" smtClean="0"/>
              <a:t>Papel que juega el profesor y el estudiante.</a:t>
            </a:r>
          </a:p>
          <a:p>
            <a:pPr lvl="1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ES" sz="2800" dirty="0" smtClean="0"/>
              <a:t>Papel y actitud jugado por el estudiante.</a:t>
            </a:r>
          </a:p>
          <a:p>
            <a:pPr lvl="1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ES" sz="2800" dirty="0" smtClean="0"/>
              <a:t>Falta de tecnología e infraestructura.</a:t>
            </a:r>
          </a:p>
          <a:p>
            <a:pPr lvl="1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ES" sz="2800" dirty="0" smtClean="0"/>
              <a:t>Falta de apoyo institucional</a:t>
            </a:r>
            <a:r>
              <a:rPr lang="es-ES" sz="2800" dirty="0" smtClean="0"/>
              <a:t>.</a:t>
            </a:r>
            <a:endParaRPr lang="es-E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2149475" y="4175125"/>
            <a:ext cx="6994525" cy="1477328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endParaRPr lang="es-ES" sz="3600" b="1" dirty="0">
              <a:solidFill>
                <a:schemeClr val="bg1"/>
              </a:solidFill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es-ES" sz="3600" b="1" dirty="0">
                <a:solidFill>
                  <a:schemeClr val="bg1"/>
                </a:solidFill>
              </a:rPr>
              <a:t>http://tecnologiaedu.us.es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es-ES" sz="3600" b="1" dirty="0">
                <a:solidFill>
                  <a:schemeClr val="bg1"/>
                </a:solidFill>
              </a:rPr>
              <a:t>cabero@us.es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464024" y="272956"/>
          <a:ext cx="8434316" cy="6305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46589">
            <a:off x="4486275" y="465138"/>
            <a:ext cx="3925888" cy="545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" name="2 Rectángulo"/>
          <p:cNvSpPr/>
          <p:nvPr/>
        </p:nvSpPr>
        <p:spPr bwMode="auto">
          <a:xfrm>
            <a:off x="627797" y="1467588"/>
            <a:ext cx="3302758" cy="409342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  <a:scene3d>
            <a:camera prst="perspectiveAbove"/>
            <a:lightRig rig="threePt" dir="t"/>
          </a:scene3d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s-ES" sz="2000" b="1" dirty="0">
                <a:latin typeface="Arial" pitchFamily="34" charset="0"/>
              </a:rPr>
              <a:t>POCAS HAN SIDO LA S INVESTIGACIONES QUE HAN  ENCONTRADO RESULTADOS NEGATIVOS Y UNA GRAN MAYORÍA COMO MÍNIMO SIMILARES A LA ENSEÑANZA PRESENCIAL.</a:t>
            </a:r>
          </a:p>
          <a:p>
            <a:pPr algn="ctr">
              <a:defRPr/>
            </a:pPr>
            <a:r>
              <a:rPr lang="es-ES" sz="2000" b="1" dirty="0">
                <a:latin typeface="Arial" pitchFamily="34" charset="0"/>
              </a:rPr>
              <a:t>Y LA SATISFACCIÓN MOSTRADA POR LOS ESTUDIANTES HA SIDO MUY POSITIVA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 bwMode="auto">
          <a:xfrm>
            <a:off x="5308979" y="1898194"/>
            <a:ext cx="3302758" cy="34778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  <a:scene3d>
            <a:camera prst="perspectiveAbove"/>
            <a:lightRig rig="threePt" dir="t"/>
          </a:scene3d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s-ES" sz="2000" b="1" dirty="0">
                <a:latin typeface="Arial" pitchFamily="34" charset="0"/>
              </a:rPr>
              <a:t>POCAS INVESTIGACIONES SOBRE SU IMPACTO EN LA ENSEÑANZA</a:t>
            </a:r>
          </a:p>
          <a:p>
            <a:pPr algn="ctr">
              <a:defRPr/>
            </a:pPr>
            <a:r>
              <a:rPr lang="es-ES" sz="2000" b="1" dirty="0">
                <a:latin typeface="Arial" pitchFamily="34" charset="0"/>
              </a:rPr>
              <a:t>POCAS INVESTIGACIONES OCN RESULTADOS NEGATIVOS</a:t>
            </a:r>
          </a:p>
          <a:p>
            <a:pPr algn="ctr">
              <a:defRPr/>
            </a:pPr>
            <a:r>
              <a:rPr lang="es-ES" sz="2000" b="1" dirty="0">
                <a:latin typeface="Arial" pitchFamily="34" charset="0"/>
              </a:rPr>
              <a:t>ALTOS NIVELES DE SATISFACCIÓN DE LOS ESTUDIANTES</a:t>
            </a:r>
          </a:p>
        </p:txBody>
      </p:sp>
      <p:pic>
        <p:nvPicPr>
          <p:cNvPr id="5" name="4 Imagen" descr="escanear000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896915">
            <a:off x="652572" y="885826"/>
            <a:ext cx="3238011" cy="4729162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 bwMode="auto">
          <a:xfrm rot="423376">
            <a:off x="627797" y="1775367"/>
            <a:ext cx="3302758" cy="3477875"/>
          </a:xfrm>
          <a:prstGeom prst="rect">
            <a:avLst/>
          </a:prstGeom>
          <a:solidFill>
            <a:srgbClr val="FF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  <a:scene3d>
            <a:camera prst="perspectiveAbove"/>
            <a:lightRig rig="threePt" dir="t"/>
          </a:scene3d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s-ES" sz="2000" b="1" dirty="0">
                <a:latin typeface="Arial" pitchFamily="34" charset="0"/>
              </a:rPr>
              <a:t>SE PRODUCE MEJORA EN EL RENDIMIENTO.</a:t>
            </a:r>
          </a:p>
          <a:p>
            <a:pPr algn="ctr">
              <a:defRPr/>
            </a:pPr>
            <a:r>
              <a:rPr lang="es-ES" sz="2000" b="1" dirty="0">
                <a:latin typeface="Arial" pitchFamily="34" charset="0"/>
              </a:rPr>
              <a:t>AUMENTO GRADO DE SATISFACCIÓN.</a:t>
            </a:r>
          </a:p>
          <a:p>
            <a:pPr algn="ctr">
              <a:defRPr/>
            </a:pPr>
            <a:r>
              <a:rPr lang="es-ES" sz="2000" b="1" dirty="0">
                <a:latin typeface="Arial" pitchFamily="34" charset="0"/>
              </a:rPr>
              <a:t>SIGNIFICACIÓN DE LAS DIMENSIONES INSTITUCIONALES.</a:t>
            </a:r>
          </a:p>
          <a:p>
            <a:pPr algn="ctr">
              <a:defRPr/>
            </a:pPr>
            <a:r>
              <a:rPr lang="es-ES" sz="2000" b="1">
                <a:latin typeface="Arial" pitchFamily="34" charset="0"/>
              </a:rPr>
              <a:t>GRAN SIGNIFICACIÓN EN TODAS LAS UNIVERSIDADES.</a:t>
            </a:r>
            <a:endParaRPr lang="es-ES" sz="2000" b="1" dirty="0">
              <a:latin typeface="Arial" pitchFamily="34" charset="0"/>
            </a:endParaRPr>
          </a:p>
          <a:p>
            <a:pPr algn="ctr">
              <a:defRPr/>
            </a:pPr>
            <a:endParaRPr lang="es-ES" sz="2000" b="1" dirty="0">
              <a:latin typeface="Arial" pitchFamily="34" charset="0"/>
            </a:endParaRPr>
          </a:p>
        </p:txBody>
      </p:sp>
      <p:pic>
        <p:nvPicPr>
          <p:cNvPr id="4" name="3 Imagen" descr="portada_libro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154963">
            <a:off x="4805186" y="747710"/>
            <a:ext cx="3554755" cy="4703121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0"/>
            <a:ext cx="9144000" cy="20002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2726" r="2273" b="26316"/>
          <a:stretch>
            <a:fillRect/>
          </a:stretch>
        </p:blipFill>
        <p:spPr bwMode="auto">
          <a:xfrm>
            <a:off x="7072330" y="0"/>
            <a:ext cx="2357486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642910" y="785794"/>
            <a:ext cx="6357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5400" dirty="0" smtClean="0">
                <a:solidFill>
                  <a:schemeClr val="bg1"/>
                </a:solidFill>
              </a:rPr>
              <a:t>Algunas Ideas</a:t>
            </a:r>
            <a:endParaRPr lang="es-ES" sz="5400" dirty="0">
              <a:solidFill>
                <a:schemeClr val="bg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71472" y="2143116"/>
            <a:ext cx="807249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ES" sz="2400" dirty="0" smtClean="0"/>
              <a:t>Estimular el </a:t>
            </a:r>
            <a:r>
              <a:rPr lang="es-ES" sz="2400" b="1" dirty="0" smtClean="0">
                <a:solidFill>
                  <a:schemeClr val="accent2">
                    <a:lumMod val="75000"/>
                  </a:schemeClr>
                </a:solidFill>
              </a:rPr>
              <a:t>contacto estudiante-profesor</a:t>
            </a:r>
            <a:r>
              <a:rPr lang="es-ES" sz="2400" dirty="0" smtClean="0"/>
              <a:t>. La satisfacción aumenta cuando se eleva la interacción.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ES" sz="2400" dirty="0" smtClean="0"/>
              <a:t>Estimular la </a:t>
            </a:r>
            <a:r>
              <a:rPr lang="es-ES" sz="2400" b="1" dirty="0" smtClean="0">
                <a:solidFill>
                  <a:schemeClr val="accent2">
                    <a:lumMod val="75000"/>
                  </a:schemeClr>
                </a:solidFill>
              </a:rPr>
              <a:t>cooperación</a:t>
            </a:r>
            <a:r>
              <a:rPr lang="es-ES" sz="2400" dirty="0" smtClean="0"/>
              <a:t> entre estudiantes – aprendizaje colaborativo.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ES" sz="2400" dirty="0" smtClean="0"/>
              <a:t>Estimular un </a:t>
            </a:r>
            <a:r>
              <a:rPr lang="es-ES" sz="2400" b="1" dirty="0" smtClean="0">
                <a:solidFill>
                  <a:schemeClr val="accent2">
                    <a:lumMod val="75000"/>
                  </a:schemeClr>
                </a:solidFill>
              </a:rPr>
              <a:t>aprendizaje activo</a:t>
            </a:r>
            <a:r>
              <a:rPr lang="es-ES" sz="2400" dirty="0" smtClean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ES" sz="2400" dirty="0" smtClean="0"/>
              <a:t>Ofrecer </a:t>
            </a:r>
            <a:r>
              <a:rPr lang="es-ES" sz="2400" b="1" dirty="0" smtClean="0">
                <a:solidFill>
                  <a:schemeClr val="accent2">
                    <a:lumMod val="75000"/>
                  </a:schemeClr>
                </a:solidFill>
              </a:rPr>
              <a:t>retroalimentación rápida</a:t>
            </a:r>
            <a:r>
              <a:rPr lang="es-ES" sz="2400" dirty="0" smtClean="0"/>
              <a:t>. 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ES" sz="2400" dirty="0" smtClean="0"/>
              <a:t>Respetar </a:t>
            </a:r>
            <a:r>
              <a:rPr lang="es-ES" sz="2400" b="1" dirty="0" smtClean="0">
                <a:solidFill>
                  <a:schemeClr val="accent2">
                    <a:lumMod val="75000"/>
                  </a:schemeClr>
                </a:solidFill>
              </a:rPr>
              <a:t>estilos y capacidades </a:t>
            </a:r>
            <a:r>
              <a:rPr lang="es-ES" sz="2400" dirty="0" smtClean="0"/>
              <a:t>de los alumnos.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ES" sz="2400" dirty="0" smtClean="0"/>
              <a:t>Articula diferentes </a:t>
            </a:r>
            <a:r>
              <a:rPr lang="es-ES" sz="2400" b="1" dirty="0" smtClean="0">
                <a:solidFill>
                  <a:schemeClr val="accent2">
                    <a:lumMod val="75000"/>
                  </a:schemeClr>
                </a:solidFill>
              </a:rPr>
              <a:t>estrategias de evaluación</a:t>
            </a:r>
            <a:r>
              <a:rPr lang="es-ES" sz="2400" dirty="0" smtClean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ES" sz="2400" dirty="0" smtClean="0"/>
              <a:t>Utilizar </a:t>
            </a:r>
            <a:r>
              <a:rPr lang="es-ES" sz="2400" b="1" dirty="0" smtClean="0">
                <a:solidFill>
                  <a:schemeClr val="accent2">
                    <a:lumMod val="75000"/>
                  </a:schemeClr>
                </a:solidFill>
              </a:rPr>
              <a:t>diferentes </a:t>
            </a:r>
            <a:r>
              <a:rPr lang="es-ES" sz="2400" dirty="0" smtClean="0"/>
              <a:t>tipos de </a:t>
            </a:r>
            <a:r>
              <a:rPr lang="es-ES" sz="2400" b="1" dirty="0" smtClean="0">
                <a:solidFill>
                  <a:schemeClr val="accent2">
                    <a:lumMod val="75000"/>
                  </a:schemeClr>
                </a:solidFill>
              </a:rPr>
              <a:t>códigos</a:t>
            </a:r>
            <a:r>
              <a:rPr lang="es-ES" sz="2400" dirty="0" smtClean="0"/>
              <a:t>. 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0"/>
            <a:ext cx="9144000" cy="20002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2726" r="2273" b="26316"/>
          <a:stretch>
            <a:fillRect/>
          </a:stretch>
        </p:blipFill>
        <p:spPr bwMode="auto">
          <a:xfrm>
            <a:off x="7072330" y="0"/>
            <a:ext cx="2357486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642910" y="785794"/>
            <a:ext cx="6357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5400" dirty="0" smtClean="0">
                <a:solidFill>
                  <a:schemeClr val="bg1"/>
                </a:solidFill>
              </a:rPr>
              <a:t>Algunas Ideas</a:t>
            </a:r>
            <a:endParaRPr lang="es-ES" sz="5400" dirty="0">
              <a:solidFill>
                <a:schemeClr val="bg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42910" y="2357430"/>
            <a:ext cx="8143932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s-ES" sz="2800" dirty="0" smtClean="0"/>
              <a:t>Los alumnos prefieren una </a:t>
            </a:r>
            <a:r>
              <a:rPr lang="es-ES" sz="2800" b="1" dirty="0" smtClean="0">
                <a:solidFill>
                  <a:schemeClr val="accent2">
                    <a:lumMod val="75000"/>
                  </a:schemeClr>
                </a:solidFill>
              </a:rPr>
              <a:t>actitud más reactiva en los tutores.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s-ES" sz="2800" dirty="0" smtClean="0"/>
              <a:t>El </a:t>
            </a:r>
            <a:r>
              <a:rPr lang="es-ES" sz="2800" b="1" dirty="0" smtClean="0">
                <a:solidFill>
                  <a:schemeClr val="accent2">
                    <a:lumMod val="75000"/>
                  </a:schemeClr>
                </a:solidFill>
              </a:rPr>
              <a:t>profesor</a:t>
            </a:r>
            <a:r>
              <a:rPr lang="es-ES" sz="2800" dirty="0" smtClean="0"/>
              <a:t> debe </a:t>
            </a:r>
            <a:r>
              <a:rPr lang="es-ES" sz="2800" b="1" dirty="0" smtClean="0">
                <a:solidFill>
                  <a:schemeClr val="accent2">
                    <a:lumMod val="75000"/>
                  </a:schemeClr>
                </a:solidFill>
              </a:rPr>
              <a:t>redefinir su acción</a:t>
            </a:r>
            <a:r>
              <a:rPr lang="es-ES" sz="2800" dirty="0" smtClean="0"/>
              <a:t>. El papel del profesor y el tutor es una garantía de éxito.</a:t>
            </a:r>
            <a:endParaRPr lang="es-ES" sz="2800" dirty="0" smtClean="0"/>
          </a:p>
          <a:p>
            <a:pPr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s-ES" sz="2800" dirty="0" smtClean="0"/>
              <a:t>En su puesta en acción se le debe prestar especial atención a los aspectos metodológicos, a los organizativos y a los materiales que se ponen a disposición de los alumnos</a:t>
            </a:r>
            <a:r>
              <a:rPr lang="es-ES" sz="2800" dirty="0" smtClean="0"/>
              <a:t>.</a:t>
            </a:r>
            <a:endParaRPr lang="es-E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0"/>
            <a:ext cx="9144000" cy="20002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2726" r="2273" b="26316"/>
          <a:stretch>
            <a:fillRect/>
          </a:stretch>
        </p:blipFill>
        <p:spPr bwMode="auto">
          <a:xfrm>
            <a:off x="7072330" y="0"/>
            <a:ext cx="2357486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642910" y="785794"/>
            <a:ext cx="6357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5400" dirty="0" smtClean="0">
                <a:solidFill>
                  <a:schemeClr val="bg1"/>
                </a:solidFill>
              </a:rPr>
              <a:t>Algunas Ideas</a:t>
            </a:r>
            <a:endParaRPr lang="es-ES" sz="5400" dirty="0">
              <a:solidFill>
                <a:schemeClr val="bg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071538" y="2071678"/>
            <a:ext cx="750099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s-ES" sz="2800" dirty="0" smtClean="0"/>
          </a:p>
          <a:p>
            <a:pPr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ES" sz="2800" dirty="0" smtClean="0"/>
              <a:t>Permitir que </a:t>
            </a:r>
            <a:r>
              <a:rPr lang="es-ES" sz="2800" b="1" dirty="0" smtClean="0">
                <a:solidFill>
                  <a:schemeClr val="accent6">
                    <a:lumMod val="50000"/>
                  </a:schemeClr>
                </a:solidFill>
              </a:rPr>
              <a:t>los estudiantes reflexionen </a:t>
            </a:r>
            <a:r>
              <a:rPr lang="es-ES" sz="2800" dirty="0" smtClean="0"/>
              <a:t>sobre su aprendizaje y experiencia educativa.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ES" sz="2800" dirty="0" smtClean="0"/>
              <a:t>Los </a:t>
            </a:r>
            <a:r>
              <a:rPr lang="es-ES" sz="2800" b="1" dirty="0" smtClean="0">
                <a:solidFill>
                  <a:schemeClr val="accent6">
                    <a:lumMod val="50000"/>
                  </a:schemeClr>
                </a:solidFill>
              </a:rPr>
              <a:t>aspectos organizativos</a:t>
            </a:r>
            <a:r>
              <a:rPr lang="es-ES" sz="2800" dirty="0" smtClean="0"/>
              <a:t>.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ES" sz="2800" dirty="0" smtClean="0"/>
              <a:t>Las </a:t>
            </a:r>
            <a:r>
              <a:rPr lang="es-ES" sz="2800" b="1" dirty="0" smtClean="0">
                <a:solidFill>
                  <a:schemeClr val="accent6">
                    <a:lumMod val="50000"/>
                  </a:schemeClr>
                </a:solidFill>
              </a:rPr>
              <a:t>E-actividades</a:t>
            </a:r>
            <a:r>
              <a:rPr lang="es-ES" sz="2800" dirty="0" smtClean="0"/>
              <a:t>.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ES" sz="2800" dirty="0" smtClean="0"/>
              <a:t>La </a:t>
            </a:r>
            <a:r>
              <a:rPr lang="es-ES" sz="2800" b="1" dirty="0" smtClean="0">
                <a:solidFill>
                  <a:schemeClr val="accent6">
                    <a:lumMod val="50000"/>
                  </a:schemeClr>
                </a:solidFill>
              </a:rPr>
              <a:t>motivación</a:t>
            </a:r>
            <a:r>
              <a:rPr lang="es-ES" sz="2800" dirty="0" smtClean="0"/>
              <a:t> que reciben los estudiantes es una </a:t>
            </a:r>
            <a:r>
              <a:rPr lang="es-ES" sz="2800" b="1" dirty="0" smtClean="0">
                <a:solidFill>
                  <a:schemeClr val="accent6">
                    <a:lumMod val="50000"/>
                  </a:schemeClr>
                </a:solidFill>
              </a:rPr>
              <a:t>variable significativa</a:t>
            </a:r>
            <a:r>
              <a:rPr lang="es-ES" sz="2800" dirty="0" smtClean="0"/>
              <a:t>.</a:t>
            </a:r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0"/>
            <a:ext cx="9144000" cy="20002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2726" r="2273" b="26316"/>
          <a:stretch>
            <a:fillRect/>
          </a:stretch>
        </p:blipFill>
        <p:spPr bwMode="auto">
          <a:xfrm>
            <a:off x="7072330" y="0"/>
            <a:ext cx="2357486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642910" y="785794"/>
            <a:ext cx="6357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5400" dirty="0" smtClean="0">
                <a:solidFill>
                  <a:schemeClr val="bg1"/>
                </a:solidFill>
              </a:rPr>
              <a:t>Algunas Ideas</a:t>
            </a:r>
            <a:endParaRPr lang="es-ES" sz="5400" dirty="0">
              <a:solidFill>
                <a:schemeClr val="bg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071538" y="2571744"/>
            <a:ext cx="7500990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s-ES" sz="2800" dirty="0" smtClean="0"/>
          </a:p>
          <a:p>
            <a:pPr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ES" sz="2800" b="1" dirty="0" smtClean="0">
                <a:solidFill>
                  <a:schemeClr val="accent6">
                    <a:lumMod val="50000"/>
                  </a:schemeClr>
                </a:solidFill>
              </a:rPr>
              <a:t>Uso</a:t>
            </a:r>
            <a:r>
              <a:rPr lang="es-ES" sz="2800" dirty="0" smtClean="0"/>
              <a:t> </a:t>
            </a:r>
            <a:r>
              <a:rPr lang="es-ES" sz="2800" dirty="0" smtClean="0"/>
              <a:t>de variadas </a:t>
            </a:r>
            <a:r>
              <a:rPr lang="es-ES" sz="2800" b="1" dirty="0" smtClean="0">
                <a:solidFill>
                  <a:schemeClr val="accent6">
                    <a:lumMod val="50000"/>
                  </a:schemeClr>
                </a:solidFill>
              </a:rPr>
              <a:t>herramientas de comunicación</a:t>
            </a:r>
            <a:r>
              <a:rPr lang="es-ES" sz="2800" dirty="0" smtClean="0"/>
              <a:t>.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ES" sz="2800" dirty="0" smtClean="0"/>
              <a:t>El </a:t>
            </a:r>
            <a:r>
              <a:rPr lang="es-ES" sz="2800" b="1" dirty="0" smtClean="0">
                <a:solidFill>
                  <a:schemeClr val="accent6">
                    <a:lumMod val="50000"/>
                  </a:schemeClr>
                </a:solidFill>
              </a:rPr>
              <a:t>dominio de las herramientas tecnológicas </a:t>
            </a:r>
            <a:r>
              <a:rPr lang="es-ES" sz="2800" dirty="0" smtClean="0"/>
              <a:t>por parte de los estudiantes se establece como </a:t>
            </a:r>
            <a:r>
              <a:rPr lang="es-ES" sz="2800" b="1" dirty="0" smtClean="0">
                <a:solidFill>
                  <a:schemeClr val="accent6">
                    <a:lumMod val="50000"/>
                  </a:schemeClr>
                </a:solidFill>
              </a:rPr>
              <a:t>una variable de entrada significativa</a:t>
            </a:r>
            <a:r>
              <a:rPr lang="es-ES" sz="2800" dirty="0" smtClean="0"/>
              <a:t>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o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</TotalTime>
  <Words>323</Words>
  <Application>Microsoft Office PowerPoint</Application>
  <PresentationFormat>Presentación en pantalla (4:3)</PresentationFormat>
  <Paragraphs>51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Resultados investigaciones  e-learning.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Resultados investigaciones  e-learning. </dc:title>
  <dc:creator>Linda</dc:creator>
  <cp:lastModifiedBy>pc</cp:lastModifiedBy>
  <cp:revision>64</cp:revision>
  <dcterms:created xsi:type="dcterms:W3CDTF">2010-03-15T12:53:24Z</dcterms:created>
  <dcterms:modified xsi:type="dcterms:W3CDTF">2010-03-21T17:55:21Z</dcterms:modified>
</cp:coreProperties>
</file>